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1" r:id="rId3"/>
    <p:sldId id="257" r:id="rId4"/>
    <p:sldId id="258" r:id="rId5"/>
    <p:sldId id="262" r:id="rId6"/>
    <p:sldId id="312" r:id="rId7"/>
    <p:sldId id="267" r:id="rId8"/>
    <p:sldId id="269" r:id="rId9"/>
    <p:sldId id="318" r:id="rId10"/>
    <p:sldId id="271" r:id="rId11"/>
    <p:sldId id="274" r:id="rId12"/>
    <p:sldId id="277" r:id="rId13"/>
    <p:sldId id="280" r:id="rId14"/>
    <p:sldId id="281" r:id="rId15"/>
    <p:sldId id="292" r:id="rId16"/>
    <p:sldId id="282" r:id="rId17"/>
    <p:sldId id="284" r:id="rId18"/>
    <p:sldId id="285" r:id="rId19"/>
    <p:sldId id="316" r:id="rId20"/>
    <p:sldId id="288" r:id="rId21"/>
    <p:sldId id="296" r:id="rId22"/>
    <p:sldId id="300" r:id="rId23"/>
    <p:sldId id="302" r:id="rId24"/>
    <p:sldId id="305" r:id="rId25"/>
    <p:sldId id="307" r:id="rId26"/>
    <p:sldId id="309" r:id="rId27"/>
    <p:sldId id="311" r:id="rId28"/>
    <p:sldId id="319" r:id="rId29"/>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4674"/>
  </p:normalViewPr>
  <p:slideViewPr>
    <p:cSldViewPr snapToGrid="0" snapToObjects="1">
      <p:cViewPr varScale="1">
        <p:scale>
          <a:sx n="81" d="100"/>
          <a:sy n="81" d="100"/>
        </p:scale>
        <p:origin x="-102"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0"/>
            <a:ext cx="2945659" cy="498056"/>
          </a:xfrm>
          <a:prstGeom prst="rect">
            <a:avLst/>
          </a:prstGeom>
        </p:spPr>
        <p:txBody>
          <a:bodyPr vert="horz" lIns="91404" tIns="45700" rIns="91404" bIns="45700" rtlCol="0"/>
          <a:lstStyle>
            <a:lvl1pPr algn="l">
              <a:defRPr sz="1200"/>
            </a:lvl1pPr>
          </a:lstStyle>
          <a:p>
            <a:endParaRPr lang="it-IT"/>
          </a:p>
        </p:txBody>
      </p:sp>
      <p:sp>
        <p:nvSpPr>
          <p:cNvPr id="3" name="Segnaposto data 2"/>
          <p:cNvSpPr>
            <a:spLocks noGrp="1"/>
          </p:cNvSpPr>
          <p:nvPr>
            <p:ph type="dt" idx="1"/>
          </p:nvPr>
        </p:nvSpPr>
        <p:spPr>
          <a:xfrm>
            <a:off x="3850448" y="0"/>
            <a:ext cx="2945659" cy="498056"/>
          </a:xfrm>
          <a:prstGeom prst="rect">
            <a:avLst/>
          </a:prstGeom>
        </p:spPr>
        <p:txBody>
          <a:bodyPr vert="horz" lIns="91404" tIns="45700" rIns="91404" bIns="45700" rtlCol="0"/>
          <a:lstStyle>
            <a:lvl1pPr algn="r">
              <a:defRPr sz="1200"/>
            </a:lvl1pPr>
          </a:lstStyle>
          <a:p>
            <a:fld id="{D8D0FC6A-17D8-D443-813B-EDAC0EF0C998}" type="datetimeFigureOut">
              <a:rPr lang="it-IT" smtClean="0"/>
              <a:pPr/>
              <a:t>12/09/2017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04" tIns="45700" rIns="91404" bIns="45700" rtlCol="0" anchor="ctr"/>
          <a:lstStyle/>
          <a:p>
            <a:endParaRPr lang="it-IT"/>
          </a:p>
        </p:txBody>
      </p:sp>
      <p:sp>
        <p:nvSpPr>
          <p:cNvPr id="5" name="Segnaposto note 4"/>
          <p:cNvSpPr>
            <a:spLocks noGrp="1"/>
          </p:cNvSpPr>
          <p:nvPr>
            <p:ph type="body" sz="quarter" idx="3"/>
          </p:nvPr>
        </p:nvSpPr>
        <p:spPr>
          <a:xfrm>
            <a:off x="679768" y="4777199"/>
            <a:ext cx="5438140" cy="3908613"/>
          </a:xfrm>
          <a:prstGeom prst="rect">
            <a:avLst/>
          </a:prstGeom>
        </p:spPr>
        <p:txBody>
          <a:bodyPr vert="horz" lIns="91404" tIns="45700" rIns="91404" bIns="4570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5" y="9428589"/>
            <a:ext cx="2945659" cy="498055"/>
          </a:xfrm>
          <a:prstGeom prst="rect">
            <a:avLst/>
          </a:prstGeom>
        </p:spPr>
        <p:txBody>
          <a:bodyPr vert="horz" lIns="91404" tIns="45700" rIns="91404" bIns="4570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8" y="9428589"/>
            <a:ext cx="2945659" cy="498055"/>
          </a:xfrm>
          <a:prstGeom prst="rect">
            <a:avLst/>
          </a:prstGeom>
        </p:spPr>
        <p:txBody>
          <a:bodyPr vert="horz" lIns="91404" tIns="45700" rIns="91404" bIns="45700" rtlCol="0" anchor="b"/>
          <a:lstStyle>
            <a:lvl1pPr algn="r">
              <a:defRPr sz="1200"/>
            </a:lvl1pPr>
          </a:lstStyle>
          <a:p>
            <a:fld id="{B2846C47-1146-E440-8065-F2CB2D613F23}" type="slidenum">
              <a:rPr lang="it-IT" smtClean="0"/>
              <a:pPr/>
              <a:t>‹N›</a:t>
            </a:fld>
            <a:endParaRPr lang="it-IT"/>
          </a:p>
        </p:txBody>
      </p:sp>
    </p:spTree>
    <p:extLst>
      <p:ext uri="{BB962C8B-B14F-4D97-AF65-F5344CB8AC3E}">
        <p14:creationId xmlns:p14="http://schemas.microsoft.com/office/powerpoint/2010/main" xmlns=""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023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508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1064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720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553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181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955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401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855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9430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12/09/2017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4236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pPr/>
              <a:t>12/09/2017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xmlns="" val="47160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txBox="1">
            <a:spLocks/>
          </p:cNvSpPr>
          <p:nvPr/>
        </p:nvSpPr>
        <p:spPr>
          <a:xfrm>
            <a:off x="2234620" y="1412777"/>
            <a:ext cx="7200800" cy="920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rgbClr val="FF0000"/>
                </a:solidFill>
              </a:rPr>
              <a:t>Limiti: luogo</a:t>
            </a:r>
            <a:endParaRPr lang="en-US" b="1" dirty="0">
              <a:solidFill>
                <a:srgbClr val="FF0000"/>
              </a:solidFill>
            </a:endParaRPr>
          </a:p>
        </p:txBody>
      </p:sp>
      <p:sp>
        <p:nvSpPr>
          <p:cNvPr id="5" name="Subtitle 2"/>
          <p:cNvSpPr txBox="1">
            <a:spLocks/>
          </p:cNvSpPr>
          <p:nvPr/>
        </p:nvSpPr>
        <p:spPr>
          <a:xfrm>
            <a:off x="640080" y="2492896"/>
            <a:ext cx="10515600" cy="386218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gn="just">
              <a:buFont typeface="Arial" panose="020B0604020202020204" pitchFamily="34" charset="0"/>
              <a:buChar char="•"/>
            </a:pPr>
            <a:r>
              <a:rPr lang="it-IT" dirty="0" smtClean="0"/>
              <a:t>L'individuazione del limite di luogo </a:t>
            </a:r>
            <a:r>
              <a:rPr lang="it-IT" b="1" dirty="0" smtClean="0"/>
              <a:t>è strettamente connessa con quella relativa ai limiti di oggetto</a:t>
            </a:r>
            <a:r>
              <a:rPr lang="it-IT" dirty="0" smtClean="0"/>
              <a:t> e in ogni caso il limite va valutato avendo riguardo in concreto al patto nel suo complesso </a:t>
            </a:r>
            <a:r>
              <a:rPr lang="it-IT" dirty="0"/>
              <a:t>(</a:t>
            </a:r>
            <a:r>
              <a:rPr lang="it-IT" dirty="0" err="1"/>
              <a:t>Cass</a:t>
            </a:r>
            <a:r>
              <a:rPr lang="it-IT" dirty="0"/>
              <a:t>., Sez. Lav., 02.05.2000, n. 5477) </a:t>
            </a:r>
            <a:endParaRPr lang="it-IT" dirty="0" smtClean="0"/>
          </a:p>
          <a:p>
            <a:pPr marL="457200" indent="-457200" algn="just">
              <a:buFont typeface="Arial" panose="020B0604020202020204" pitchFamily="34" charset="0"/>
              <a:buChar char="•"/>
            </a:pPr>
            <a:r>
              <a:rPr lang="it-IT" dirty="0" smtClean="0"/>
              <a:t>L'orientamento </a:t>
            </a:r>
            <a:r>
              <a:rPr lang="it-IT" dirty="0"/>
              <a:t>recente prevalente ha ampliato l'ambito di legittima estensione del patto, tenuto conto della mutata realtà socio-economica, ma ha fatto salvo il diritto del lavoratore a non subire un eccessivo sacrificio delle sue capacità professionali o </a:t>
            </a:r>
            <a:r>
              <a:rPr lang="it-IT" dirty="0" smtClean="0"/>
              <a:t>reddituali</a:t>
            </a:r>
            <a:endParaRPr lang="it-IT" dirty="0"/>
          </a:p>
          <a:p>
            <a:pPr marL="457200" indent="-457200" algn="just">
              <a:buFont typeface="Arial" panose="020B0604020202020204" pitchFamily="34" charset="0"/>
              <a:buChar char="•"/>
            </a:pPr>
            <a:r>
              <a:rPr lang="it-IT" dirty="0"/>
              <a:t>E' stato ritenuto valido il patto esteso </a:t>
            </a:r>
            <a:r>
              <a:rPr lang="it-IT" b="1" dirty="0"/>
              <a:t>non solo più al territorio nazionale, ma anche all'intero ambito comunitario</a:t>
            </a:r>
            <a:r>
              <a:rPr lang="it-IT" dirty="0"/>
              <a:t> </a:t>
            </a:r>
            <a:r>
              <a:rPr lang="it-IT" b="1" dirty="0"/>
              <a:t>e all'intero mondo</a:t>
            </a:r>
            <a:r>
              <a:rPr lang="it-IT" dirty="0"/>
              <a:t> a condizione che i limiti di oggetto siano circoscritti e non risultino pregiudicati la professionalità, il diritto al lavoro e ad una retribuzione </a:t>
            </a:r>
            <a:r>
              <a:rPr lang="it-IT" dirty="0" smtClean="0"/>
              <a:t>sufficiente</a:t>
            </a:r>
            <a:endParaRPr lang="it-IT" dirty="0"/>
          </a:p>
          <a:p>
            <a:pPr marL="457200" indent="-457200" algn="just">
              <a:buFont typeface="Arial" panose="020B0604020202020204" pitchFamily="34" charset="0"/>
              <a:buChar char="•"/>
            </a:pPr>
            <a:endParaRPr lang="it-IT" dirty="0" smtClean="0"/>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54"/>
            <a:ext cx="12358092" cy="6904935"/>
          </a:xfrm>
          <a:prstGeom prst="rect">
            <a:avLst/>
          </a:prstGeom>
        </p:spPr>
      </p:pic>
      <p:sp>
        <p:nvSpPr>
          <p:cNvPr id="3" name="Title 1"/>
          <p:cNvSpPr>
            <a:spLocks noGrp="1"/>
          </p:cNvSpPr>
          <p:nvPr>
            <p:ph type="title"/>
          </p:nvPr>
        </p:nvSpPr>
        <p:spPr>
          <a:xfrm>
            <a:off x="2064246" y="1417638"/>
            <a:ext cx="8229600" cy="781552"/>
          </a:xfrm>
        </p:spPr>
        <p:txBody>
          <a:bodyPr/>
          <a:lstStyle/>
          <a:p>
            <a:pPr algn="ctr"/>
            <a:r>
              <a:rPr lang="it-IT" b="1" dirty="0" smtClean="0">
                <a:solidFill>
                  <a:srgbClr val="FF0000"/>
                </a:solidFill>
              </a:rPr>
              <a:t>Luogo</a:t>
            </a:r>
            <a:r>
              <a:rPr lang="it-IT" dirty="0" smtClean="0"/>
              <a:t> </a:t>
            </a:r>
            <a:endParaRPr lang="en-US" dirty="0"/>
          </a:p>
        </p:txBody>
      </p:sp>
      <p:sp>
        <p:nvSpPr>
          <p:cNvPr id="4" name="Content Placeholder 2"/>
          <p:cNvSpPr>
            <a:spLocks noGrp="1"/>
          </p:cNvSpPr>
          <p:nvPr>
            <p:ph idx="1"/>
          </p:nvPr>
        </p:nvSpPr>
        <p:spPr>
          <a:xfrm>
            <a:off x="708660" y="2106591"/>
            <a:ext cx="10675620" cy="4375232"/>
          </a:xfrm>
        </p:spPr>
        <p:txBody>
          <a:bodyPr>
            <a:normAutofit fontScale="25000" lnSpcReduction="20000"/>
          </a:bodyPr>
          <a:lstStyle/>
          <a:p>
            <a:pPr marL="114300" lvl="1" indent="0" algn="just">
              <a:lnSpc>
                <a:spcPct val="110000"/>
              </a:lnSpc>
              <a:buNone/>
            </a:pPr>
            <a:r>
              <a:rPr lang="it-IT" sz="8000" b="1" dirty="0" smtClean="0"/>
              <a:t>Hanno ritenuto valido il patto esteso ad Italia, Europa e mondo:</a:t>
            </a:r>
          </a:p>
          <a:p>
            <a:pPr marL="457200" lvl="1" indent="-342900" algn="just">
              <a:lnSpc>
                <a:spcPct val="110000"/>
              </a:lnSpc>
              <a:buFont typeface="Arial" panose="020B0604020202020204" pitchFamily="34" charset="0"/>
              <a:buChar char="•"/>
            </a:pPr>
            <a:endParaRPr lang="it-IT" sz="4200" b="1" dirty="0" smtClean="0"/>
          </a:p>
          <a:p>
            <a:pPr marL="857250" lvl="1" indent="-342900" algn="just">
              <a:lnSpc>
                <a:spcPct val="110000"/>
              </a:lnSpc>
            </a:pPr>
            <a:r>
              <a:rPr lang="it-IT" sz="6600" dirty="0" err="1" smtClean="0"/>
              <a:t>Cass</a:t>
            </a:r>
            <a:r>
              <a:rPr lang="it-IT" sz="6600" dirty="0" smtClean="0"/>
              <a:t>., </a:t>
            </a:r>
            <a:r>
              <a:rPr lang="it-IT" sz="6600" dirty="0"/>
              <a:t>Sez. Lav., </a:t>
            </a:r>
            <a:r>
              <a:rPr lang="it-IT" sz="6600" dirty="0" smtClean="0"/>
              <a:t>10.09.2003</a:t>
            </a:r>
            <a:r>
              <a:rPr lang="it-IT" sz="6600" dirty="0"/>
              <a:t>, n. 13282, nel caso di </a:t>
            </a:r>
            <a:r>
              <a:rPr lang="it-IT" sz="6600" dirty="0" smtClean="0"/>
              <a:t>patto di 3 </a:t>
            </a:r>
            <a:r>
              <a:rPr lang="it-IT" sz="6600" dirty="0"/>
              <a:t>anni, </a:t>
            </a:r>
            <a:r>
              <a:rPr lang="it-IT" sz="6600" dirty="0" smtClean="0"/>
              <a:t>esteso ad </a:t>
            </a:r>
            <a:r>
              <a:rPr lang="it-IT" sz="6600" b="1" dirty="0" smtClean="0"/>
              <a:t>Italia ed Europa</a:t>
            </a:r>
            <a:r>
              <a:rPr lang="it-IT" sz="6600" dirty="0" smtClean="0"/>
              <a:t>, sottoscritto </a:t>
            </a:r>
            <a:r>
              <a:rPr lang="it-IT" sz="6600" dirty="0"/>
              <a:t>con un addetto marketing all'ufficio estero </a:t>
            </a:r>
            <a:r>
              <a:rPr lang="it-IT" sz="6600" dirty="0" smtClean="0"/>
              <a:t>di </a:t>
            </a:r>
            <a:r>
              <a:rPr lang="it-IT" sz="6600" dirty="0"/>
              <a:t>una società leader a livello internazionale nel settore della commercializzazione di articoli per il </a:t>
            </a:r>
            <a:r>
              <a:rPr lang="it-IT" sz="6600" dirty="0" smtClean="0"/>
              <a:t>fitness, poiché si trattava di "</a:t>
            </a:r>
            <a:r>
              <a:rPr lang="it-IT" sz="6600" i="1" dirty="0" smtClean="0"/>
              <a:t>un bagaglio professionale non collegato ad un particolare settore merceologico</a:t>
            </a:r>
            <a:r>
              <a:rPr lang="it-IT" sz="6600" dirty="0" smtClean="0"/>
              <a:t>"</a:t>
            </a:r>
          </a:p>
          <a:p>
            <a:pPr marL="857250" lvl="1" indent="-342900" algn="just">
              <a:lnSpc>
                <a:spcPct val="110000"/>
              </a:lnSpc>
            </a:pPr>
            <a:r>
              <a:rPr lang="it-IT" sz="6600" dirty="0" smtClean="0"/>
              <a:t>Appello Milano, 10.04.2017, </a:t>
            </a:r>
            <a:r>
              <a:rPr lang="it-IT" sz="6600" dirty="0" err="1" smtClean="0"/>
              <a:t>conf</a:t>
            </a:r>
            <a:r>
              <a:rPr lang="it-IT" sz="6600" dirty="0" smtClean="0"/>
              <a:t>. </a:t>
            </a:r>
            <a:r>
              <a:rPr lang="it-IT" sz="6600" dirty="0" err="1" smtClean="0"/>
              <a:t>Trib</a:t>
            </a:r>
            <a:r>
              <a:rPr lang="it-IT" sz="6600" dirty="0" smtClean="0"/>
              <a:t>. Milano, 25.11.2014 n. 3505 nel caso di patto di soli 3 mesi con senior  </a:t>
            </a:r>
            <a:r>
              <a:rPr lang="it-IT" sz="6600" dirty="0"/>
              <a:t>private </a:t>
            </a:r>
            <a:r>
              <a:rPr lang="it-IT" sz="6600" dirty="0" err="1" smtClean="0"/>
              <a:t>banker</a:t>
            </a:r>
            <a:r>
              <a:rPr lang="it-IT" sz="6600" dirty="0" smtClean="0"/>
              <a:t> di primaria banca d'affari nel settore della consulenza corporate </a:t>
            </a:r>
            <a:r>
              <a:rPr lang="it-IT" sz="6600" dirty="0" err="1" smtClean="0"/>
              <a:t>finance</a:t>
            </a:r>
            <a:r>
              <a:rPr lang="it-IT" sz="6600" dirty="0" smtClean="0"/>
              <a:t>, merger &amp; </a:t>
            </a:r>
            <a:r>
              <a:rPr lang="it-IT" sz="6600" dirty="0" err="1" smtClean="0"/>
              <a:t>acquisition</a:t>
            </a:r>
            <a:r>
              <a:rPr lang="it-IT" sz="6600" dirty="0" smtClean="0"/>
              <a:t> in </a:t>
            </a:r>
            <a:r>
              <a:rPr lang="it-IT" sz="6600" b="1" dirty="0" smtClean="0"/>
              <a:t>Italia, Svizzera, Francia, Germania, Spagna, Belgio, Lussemburgo, Paesi Bassi, Monaco e San Marino</a:t>
            </a:r>
            <a:r>
              <a:rPr lang="it-IT" sz="6600" dirty="0" smtClean="0"/>
              <a:t>; tenuto conto del corrispettivo di Euro 16.000 mensili e della esclusione di alcuni paesi importanti nel settore delle attività finanziarie come UK, Paesi </a:t>
            </a:r>
            <a:r>
              <a:rPr lang="it-IT" sz="6600" dirty="0"/>
              <a:t>S</a:t>
            </a:r>
            <a:r>
              <a:rPr lang="it-IT" sz="6600" dirty="0" smtClean="0"/>
              <a:t>candinavi, Est europeo, Liechtenstein e Portogallo non si poteva ritenere lesa in modo esorbitante la professionalità né privato il lavoratore dei mezzi di sussistenza</a:t>
            </a:r>
          </a:p>
          <a:p>
            <a:pPr marL="857250" lvl="1" indent="-342900" algn="just">
              <a:lnSpc>
                <a:spcPct val="110000"/>
              </a:lnSpc>
            </a:pPr>
            <a:r>
              <a:rPr lang="it-IT" sz="6600" dirty="0" err="1"/>
              <a:t>Trib</a:t>
            </a:r>
            <a:r>
              <a:rPr lang="it-IT" sz="6600" dirty="0"/>
              <a:t>. Bergamo, 28.09.2010 nel caso di patto di 12 mesi esteso </a:t>
            </a:r>
            <a:r>
              <a:rPr lang="it-IT" sz="6600" b="1" dirty="0"/>
              <a:t>a tutto il mondo </a:t>
            </a:r>
            <a:r>
              <a:rPr lang="it-IT" sz="6600" dirty="0"/>
              <a:t>nel settore specifico delle macchine e sistemi di tesatura di reti elettriche e cavi in fibra ottica, tenuto conto che il settore rientra in quello delle macchine edili e che questo fa parte della categoria merceologica più estesa dell'occorrente per cantiere,</a:t>
            </a:r>
            <a:r>
              <a:rPr lang="it-IT" sz="6600" i="1" dirty="0"/>
              <a:t> </a:t>
            </a:r>
            <a:r>
              <a:rPr lang="it-IT" sz="6600" dirty="0"/>
              <a:t>a fronte di un corrispettivo del 10% della retribuzione</a:t>
            </a:r>
            <a:endParaRPr lang="en-US" sz="6600" dirty="0"/>
          </a:p>
          <a:p>
            <a:pPr marL="857250" lvl="1" indent="-342900" algn="just">
              <a:lnSpc>
                <a:spcPct val="110000"/>
              </a:lnSpc>
            </a:pPr>
            <a:endParaRPr lang="it-IT" sz="6600" dirty="0" smtClean="0"/>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783080" y="1372236"/>
            <a:ext cx="8229600" cy="931126"/>
          </a:xfrm>
        </p:spPr>
        <p:txBody>
          <a:bodyPr/>
          <a:lstStyle/>
          <a:p>
            <a:pPr algn="ctr"/>
            <a:r>
              <a:rPr lang="it-IT" b="1" dirty="0" smtClean="0">
                <a:solidFill>
                  <a:srgbClr val="FF0000"/>
                </a:solidFill>
              </a:rPr>
              <a:t>Luogo </a:t>
            </a:r>
            <a:endParaRPr lang="en-US" b="1" dirty="0">
              <a:solidFill>
                <a:srgbClr val="FF0000"/>
              </a:solidFill>
            </a:endParaRPr>
          </a:p>
        </p:txBody>
      </p:sp>
      <p:sp>
        <p:nvSpPr>
          <p:cNvPr id="4" name="Content Placeholder 2"/>
          <p:cNvSpPr>
            <a:spLocks noGrp="1"/>
          </p:cNvSpPr>
          <p:nvPr>
            <p:ph idx="1"/>
          </p:nvPr>
        </p:nvSpPr>
        <p:spPr>
          <a:xfrm>
            <a:off x="22860" y="2125980"/>
            <a:ext cx="11704320" cy="4343400"/>
          </a:xfrm>
        </p:spPr>
        <p:txBody>
          <a:bodyPr>
            <a:normAutofit fontScale="40000" lnSpcReduction="20000"/>
          </a:bodyPr>
          <a:lstStyle/>
          <a:p>
            <a:pPr marL="1314450" lvl="2" indent="-342900" algn="just">
              <a:lnSpc>
                <a:spcPct val="110000"/>
              </a:lnSpc>
            </a:pPr>
            <a:endParaRPr lang="it-IT" sz="4200" b="1" dirty="0"/>
          </a:p>
          <a:p>
            <a:pPr marL="628650" algn="just">
              <a:lnSpc>
                <a:spcPct val="110000"/>
              </a:lnSpc>
            </a:pPr>
            <a:r>
              <a:rPr lang="it-IT" sz="4600" b="1" dirty="0"/>
              <a:t>Ha ritenuto nullo il patto esteso ad Europa, Asia e </a:t>
            </a:r>
            <a:r>
              <a:rPr lang="it-IT" sz="4600" b="1" dirty="0" smtClean="0"/>
              <a:t>Americhe:</a:t>
            </a:r>
          </a:p>
          <a:p>
            <a:pPr marL="1028700" lvl="1" algn="just">
              <a:lnSpc>
                <a:spcPct val="110000"/>
              </a:lnSpc>
            </a:pPr>
            <a:r>
              <a:rPr lang="it-IT" sz="4200" dirty="0" err="1" smtClean="0"/>
              <a:t>Trib</a:t>
            </a:r>
            <a:r>
              <a:rPr lang="it-IT" sz="4200" dirty="0"/>
              <a:t>. Bari, </a:t>
            </a:r>
            <a:r>
              <a:rPr lang="it-IT" sz="4200" dirty="0" smtClean="0"/>
              <a:t>18.06.2014 nel caso di patto di 18 mesi con cui il </a:t>
            </a:r>
            <a:r>
              <a:rPr lang="it-IT" sz="4200" dirty="0"/>
              <a:t>lavoratore </a:t>
            </a:r>
            <a:r>
              <a:rPr lang="it-IT" sz="4200" dirty="0" smtClean="0"/>
              <a:t>(architetto designer) si </a:t>
            </a:r>
            <a:r>
              <a:rPr lang="it-IT" sz="4200" dirty="0"/>
              <a:t>era obbligato ad astenersi da tutte le attività prestate </a:t>
            </a:r>
            <a:r>
              <a:rPr lang="it-IT" sz="4200" dirty="0" smtClean="0"/>
              <a:t>… a </a:t>
            </a:r>
            <a:r>
              <a:rPr lang="it-IT" sz="4200" dirty="0"/>
              <a:t>favore o presso aziende, enti o privati, </a:t>
            </a:r>
            <a:r>
              <a:rPr lang="it-IT" sz="4200" dirty="0" smtClean="0"/>
              <a:t>svolgenti attività </a:t>
            </a:r>
            <a:r>
              <a:rPr lang="it-IT" sz="4200" dirty="0"/>
              <a:t>in concorrenza con quelle del Gruppo Natuzzi, quali a titolo esemplificativo e non esaustivo "</a:t>
            </a:r>
            <a:r>
              <a:rPr lang="it-IT" sz="4200" i="1" dirty="0"/>
              <a:t>creazione, produzione o vendita di divani e poltrone, produzione di disegni, bozzetti o modelli da impiegarsi per la realizzazione di poltrone, divani e sedie, creazione o produzione o vendita di fusti in legno, reti ed arredamenti metallici per poltrone, sedie, divani, lavorazione e concia di pelli, produzione e vendita di poliuretano o altri materiali utilizzati per l'imbottitura di prodotti di arredamento. Né altresì fornirà, trasmetterà o divulgherà ad alcuno, aziende, enti o privati, informazioni, suggerimenti o indicazioni utili alla creazione o realizzazione di manufatti o prodotti della stessa natura di quelli prodotti dalle aziende del Gruppo economico-produttivo Natuzzi e, </a:t>
            </a:r>
            <a:r>
              <a:rPr lang="it-IT" sz="4200" i="1" dirty="0" smtClean="0"/>
              <a:t>comunque </a:t>
            </a:r>
            <a:r>
              <a:rPr lang="it-IT" sz="4200" i="1" dirty="0"/>
              <a:t>sia, relativi alle attività svolte dalle aziende del Gruppo economico – produttivo Natuzzi</a:t>
            </a:r>
            <a:r>
              <a:rPr lang="it-IT" sz="4200" dirty="0" smtClean="0"/>
              <a:t>" </a:t>
            </a:r>
          </a:p>
          <a:p>
            <a:pPr marL="1028700" lvl="1" algn="just">
              <a:lnSpc>
                <a:spcPct val="110000"/>
              </a:lnSpc>
            </a:pPr>
            <a:r>
              <a:rPr lang="it-IT" sz="4200" dirty="0" smtClean="0"/>
              <a:t>Il Tribunale ha ritenuto che l'"</a:t>
            </a:r>
            <a:r>
              <a:rPr lang="it-IT" sz="4200" i="1" dirty="0" smtClean="0"/>
              <a:t>estensione amplissima ed indefinita vuoi nel novero delle attività vuoi dei clienti</a:t>
            </a:r>
            <a:r>
              <a:rPr lang="it-IT" sz="4200" dirty="0" smtClean="0"/>
              <a:t>" in 3 continenti vietasse al lavoratore designer di divani, mobili e prodotti di arredamento di svolgere una qualsivoglia attività fonte di reddito in quasi tutto il pianeta</a:t>
            </a:r>
            <a:endParaRPr lang="it-IT" sz="4200" b="1" dirty="0"/>
          </a:p>
          <a:p>
            <a:pPr marL="285750" indent="0" algn="just">
              <a:lnSpc>
                <a:spcPct val="110000"/>
              </a:lnSpc>
              <a:buNone/>
            </a:pPr>
            <a:endParaRPr lang="en-US" sz="4600" dirty="0"/>
          </a:p>
          <a:p>
            <a:endParaRPr lang="en-US" dirty="0"/>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457200" y="2099256"/>
            <a:ext cx="11521440" cy="4237150"/>
          </a:xfrm>
        </p:spPr>
        <p:txBody>
          <a:bodyPr>
            <a:normAutofit fontScale="92500" lnSpcReduction="10000"/>
          </a:bodyPr>
          <a:lstStyle/>
          <a:p>
            <a:pPr algn="just"/>
            <a:r>
              <a:rPr lang="it-IT" dirty="0" smtClean="0"/>
              <a:t>Il </a:t>
            </a:r>
            <a:r>
              <a:rPr lang="it-IT" dirty="0"/>
              <a:t>corrispettivo deve esser </a:t>
            </a:r>
            <a:r>
              <a:rPr lang="it-IT" b="1" dirty="0"/>
              <a:t>determinato o determinabile, </a:t>
            </a:r>
            <a:r>
              <a:rPr lang="it-IT" dirty="0"/>
              <a:t>ma la </a:t>
            </a:r>
            <a:r>
              <a:rPr lang="it-IT" b="1" dirty="0"/>
              <a:t>legge non fissa uno specifico criterio di determinazione</a:t>
            </a:r>
            <a:r>
              <a:rPr lang="it-IT" dirty="0"/>
              <a:t> </a:t>
            </a:r>
            <a:endParaRPr lang="it-IT" dirty="0" smtClean="0"/>
          </a:p>
          <a:p>
            <a:pPr algn="just"/>
            <a:r>
              <a:rPr lang="it-IT" dirty="0" smtClean="0"/>
              <a:t>Il corrispettivo deve </a:t>
            </a:r>
            <a:r>
              <a:rPr lang="it-IT" dirty="0"/>
              <a:t>esser </a:t>
            </a:r>
            <a:r>
              <a:rPr lang="it-IT" b="1" dirty="0" smtClean="0"/>
              <a:t>CONGRUO, cioè adeguato e proporzionato rispetto:</a:t>
            </a:r>
          </a:p>
          <a:p>
            <a:pPr lvl="1" algn="just"/>
            <a:r>
              <a:rPr lang="it-IT" b="1" dirty="0"/>
              <a:t>a</a:t>
            </a:r>
            <a:r>
              <a:rPr lang="it-IT" b="1" dirty="0" smtClean="0"/>
              <a:t>ll'estensione di luogo, di tempo e all'oggetto del patto</a:t>
            </a:r>
          </a:p>
          <a:p>
            <a:pPr lvl="1" algn="just"/>
            <a:r>
              <a:rPr lang="it-IT" b="1" dirty="0" smtClean="0"/>
              <a:t>al sacrificio </a:t>
            </a:r>
            <a:r>
              <a:rPr lang="it-IT" b="1" dirty="0"/>
              <a:t>richiesto </a:t>
            </a:r>
            <a:r>
              <a:rPr lang="it-IT" b="1" dirty="0" smtClean="0"/>
              <a:t>al dipendente sia riguardo </a:t>
            </a:r>
            <a:r>
              <a:rPr lang="it-IT" b="1" dirty="0"/>
              <a:t>alla perdita </a:t>
            </a:r>
            <a:r>
              <a:rPr lang="it-IT" b="1" dirty="0" smtClean="0"/>
              <a:t>reddituale sia </a:t>
            </a:r>
            <a:r>
              <a:rPr lang="it-IT" b="1" dirty="0"/>
              <a:t>alla compressione della professionalità </a:t>
            </a:r>
            <a:r>
              <a:rPr lang="it-IT" dirty="0" smtClean="0"/>
              <a:t>nel</a:t>
            </a:r>
            <a:r>
              <a:rPr lang="it-IT" b="1" dirty="0" smtClean="0"/>
              <a:t> </a:t>
            </a:r>
            <a:r>
              <a:rPr lang="it-IT" dirty="0" smtClean="0"/>
              <a:t>reperimento di una ricollocazione </a:t>
            </a:r>
            <a:r>
              <a:rPr lang="it-IT" b="1" dirty="0" smtClean="0"/>
              <a:t>sia riguardo alle maggiori spese in caso di cambio di luogo di lavoro</a:t>
            </a:r>
            <a:r>
              <a:rPr lang="it-IT" dirty="0" smtClean="0"/>
              <a:t> o di riconversione in nuova occupazione</a:t>
            </a:r>
            <a:endParaRPr lang="it-IT" dirty="0"/>
          </a:p>
          <a:p>
            <a:pPr marL="228600" lvl="1" algn="just">
              <a:spcBef>
                <a:spcPts val="1000"/>
              </a:spcBef>
            </a:pPr>
            <a:r>
              <a:rPr lang="en-US" dirty="0" smtClean="0"/>
              <a:t>La nullità si applica anche nel caso di "</a:t>
            </a:r>
            <a:r>
              <a:rPr lang="en-US" i="1" dirty="0" smtClean="0"/>
              <a:t>pattuizione di compensi simbolici o manifestamente iniqui o sproporzionati in rapporto al sacrificio richiesto al lavoratore e alla riduzione delle possibilità di guadagno, indipendentemente dall'utilità che il comportamento richiesto apporta al datore di </a:t>
            </a:r>
            <a:r>
              <a:rPr lang="en-US" i="1" dirty="0" err="1" smtClean="0"/>
              <a:t>lavoro</a:t>
            </a:r>
            <a:r>
              <a:rPr lang="en-US" dirty="0" smtClean="0"/>
              <a:t>"</a:t>
            </a:r>
          </a:p>
          <a:p>
            <a:pPr marL="0" lvl="1" indent="0" algn="just">
              <a:spcBef>
                <a:spcPts val="1000"/>
              </a:spcBef>
              <a:buNone/>
            </a:pPr>
            <a:r>
              <a:rPr lang="it-IT" dirty="0" smtClean="0"/>
              <a:t>(</a:t>
            </a:r>
            <a:r>
              <a:rPr lang="it-IT" dirty="0" err="1" smtClean="0"/>
              <a:t>Cass</a:t>
            </a:r>
            <a:r>
              <a:rPr lang="it-IT" dirty="0" smtClean="0"/>
              <a:t>. Sez. Lav. 04.04.2006; </a:t>
            </a:r>
            <a:r>
              <a:rPr lang="it-IT" dirty="0" err="1" smtClean="0"/>
              <a:t>Cass</a:t>
            </a:r>
            <a:r>
              <a:rPr lang="it-IT" dirty="0"/>
              <a:t>., Sez. Lav., </a:t>
            </a:r>
            <a:r>
              <a:rPr lang="it-IT" dirty="0" smtClean="0"/>
              <a:t>14.05.1998, </a:t>
            </a:r>
            <a:r>
              <a:rPr lang="it-IT" dirty="0"/>
              <a:t>n. 4891; </a:t>
            </a:r>
            <a:r>
              <a:rPr lang="it-IT" dirty="0" err="1"/>
              <a:t>Trib</a:t>
            </a:r>
            <a:r>
              <a:rPr lang="it-IT" dirty="0"/>
              <a:t>. </a:t>
            </a:r>
            <a:r>
              <a:rPr lang="it-IT" smtClean="0"/>
              <a:t>Roma 11.04.2016)</a:t>
            </a:r>
            <a:endParaRPr lang="it-IT" dirty="0"/>
          </a:p>
          <a:p>
            <a:endParaRPr lang="en-US" dirty="0" smtClean="0"/>
          </a:p>
          <a:p>
            <a:endParaRPr lang="en-US" dirty="0"/>
          </a:p>
          <a:p>
            <a:endParaRPr lang="en-US" dirty="0"/>
          </a:p>
        </p:txBody>
      </p:sp>
      <p:sp>
        <p:nvSpPr>
          <p:cNvPr id="4" name="Title 1"/>
          <p:cNvSpPr>
            <a:spLocks noGrp="1"/>
          </p:cNvSpPr>
          <p:nvPr>
            <p:ph type="title"/>
          </p:nvPr>
        </p:nvSpPr>
        <p:spPr>
          <a:xfrm>
            <a:off x="1783080" y="1372236"/>
            <a:ext cx="8069258" cy="727020"/>
          </a:xfrm>
        </p:spPr>
        <p:txBody>
          <a:bodyPr/>
          <a:lstStyle/>
          <a:p>
            <a:pPr algn="ctr"/>
            <a:r>
              <a:rPr lang="it-IT" b="1" dirty="0" smtClean="0">
                <a:solidFill>
                  <a:srgbClr val="FF0000"/>
                </a:solidFill>
              </a:rPr>
              <a:t>Corrispettivo</a:t>
            </a:r>
            <a:endParaRPr lang="en-US" b="1" dirty="0">
              <a:solidFill>
                <a:srgbClr val="FF0000"/>
              </a:solidFill>
            </a:endParaRPr>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874520" y="1394778"/>
            <a:ext cx="8229600" cy="755035"/>
          </a:xfrm>
        </p:spPr>
        <p:txBody>
          <a:bodyPr/>
          <a:lstStyle/>
          <a:p>
            <a:pPr algn="ctr"/>
            <a:r>
              <a:rPr lang="it-IT" b="1" dirty="0" smtClean="0">
                <a:solidFill>
                  <a:srgbClr val="FF0000"/>
                </a:solidFill>
              </a:rPr>
              <a:t>Congruità</a:t>
            </a:r>
            <a:r>
              <a:rPr lang="it-IT" dirty="0" smtClean="0"/>
              <a:t> </a:t>
            </a:r>
            <a:endParaRPr lang="it-IT" dirty="0"/>
          </a:p>
        </p:txBody>
      </p:sp>
      <p:sp>
        <p:nvSpPr>
          <p:cNvPr id="4" name="Content Placeholder 2"/>
          <p:cNvSpPr>
            <a:spLocks noGrp="1"/>
          </p:cNvSpPr>
          <p:nvPr>
            <p:ph idx="1"/>
          </p:nvPr>
        </p:nvSpPr>
        <p:spPr>
          <a:xfrm>
            <a:off x="457200" y="2149813"/>
            <a:ext cx="11087100" cy="4541108"/>
          </a:xfrm>
        </p:spPr>
        <p:txBody>
          <a:bodyPr>
            <a:normAutofit fontScale="92500" lnSpcReduction="20000"/>
          </a:bodyPr>
          <a:lstStyle/>
          <a:p>
            <a:pPr algn="just"/>
            <a:r>
              <a:rPr lang="it-IT" dirty="0" smtClean="0"/>
              <a:t>Con riferimento al pagamento come percentuale sulla retribuzione e avuto riguardo al contenuto dei limiti, per esempio è </a:t>
            </a:r>
            <a:r>
              <a:rPr lang="it-IT" dirty="0"/>
              <a:t>stato ritenuto </a:t>
            </a:r>
            <a:r>
              <a:rPr lang="it-IT" b="1" dirty="0" smtClean="0"/>
              <a:t>"congruo" </a:t>
            </a:r>
            <a:r>
              <a:rPr lang="it-IT" dirty="0" smtClean="0"/>
              <a:t>:</a:t>
            </a:r>
            <a:endParaRPr lang="it-IT" dirty="0"/>
          </a:p>
          <a:p>
            <a:pPr lvl="1" algn="just"/>
            <a:r>
              <a:rPr lang="it-IT" dirty="0"/>
              <a:t>i</a:t>
            </a:r>
            <a:r>
              <a:rPr lang="it-IT" dirty="0" smtClean="0"/>
              <a:t>l </a:t>
            </a:r>
            <a:r>
              <a:rPr lang="it-IT" b="1" dirty="0" smtClean="0"/>
              <a:t>60% della retribuzione </a:t>
            </a:r>
            <a:r>
              <a:rPr lang="it-IT" dirty="0" smtClean="0"/>
              <a:t>(dirigente di primaria banca d'affari; oggetto: divieto di sottrazione di dipendenti, collaboratori e clienti e patto di non concorrenza per qualsiasi attività in favore di altri istituti di credito, SGR, ecc. nel settore della consulenza </a:t>
            </a:r>
            <a:r>
              <a:rPr lang="it-IT" i="1" dirty="0" smtClean="0"/>
              <a:t>corporate </a:t>
            </a:r>
            <a:r>
              <a:rPr lang="it-IT" i="1" dirty="0" err="1" smtClean="0"/>
              <a:t>finance</a:t>
            </a:r>
            <a:r>
              <a:rPr lang="it-IT" i="1" dirty="0" smtClean="0"/>
              <a:t> </a:t>
            </a:r>
            <a:r>
              <a:rPr lang="it-IT" dirty="0" smtClean="0"/>
              <a:t>e </a:t>
            </a:r>
            <a:r>
              <a:rPr lang="it-IT" i="1" dirty="0" smtClean="0"/>
              <a:t>merger &amp; </a:t>
            </a:r>
            <a:r>
              <a:rPr lang="it-IT" i="1" dirty="0" err="1" smtClean="0"/>
              <a:t>acquisition</a:t>
            </a:r>
            <a:r>
              <a:rPr lang="it-IT" i="1" dirty="0" smtClean="0"/>
              <a:t> </a:t>
            </a:r>
            <a:r>
              <a:rPr lang="it-IT" dirty="0" smtClean="0"/>
              <a:t>e specifiche attività di settore; durata: 3 mesi; luogo: Italia, Svizzera, Francia, Germania, Spagna, Belgio, Lussemburgo, Paesi Bassi, San Marino e Monaco) - </a:t>
            </a:r>
            <a:r>
              <a:rPr lang="it-IT" dirty="0"/>
              <a:t>Appello </a:t>
            </a:r>
            <a:r>
              <a:rPr lang="it-IT" dirty="0" smtClean="0"/>
              <a:t>Milano, 10.04.2017, </a:t>
            </a:r>
            <a:r>
              <a:rPr lang="it-IT" dirty="0" err="1" smtClean="0"/>
              <a:t>conf</a:t>
            </a:r>
            <a:r>
              <a:rPr lang="it-IT" dirty="0" smtClean="0"/>
              <a:t>. </a:t>
            </a:r>
            <a:r>
              <a:rPr lang="it-IT" dirty="0" err="1" smtClean="0"/>
              <a:t>Trib</a:t>
            </a:r>
            <a:r>
              <a:rPr lang="it-IT" dirty="0"/>
              <a:t>. </a:t>
            </a:r>
            <a:r>
              <a:rPr lang="it-IT" dirty="0" smtClean="0"/>
              <a:t>Milano, 25.11.2014, n. 3505 </a:t>
            </a:r>
          </a:p>
          <a:p>
            <a:pPr lvl="1" algn="just"/>
            <a:r>
              <a:rPr lang="it-IT" dirty="0" smtClean="0"/>
              <a:t>il </a:t>
            </a:r>
            <a:r>
              <a:rPr lang="it-IT" b="1" dirty="0" smtClean="0"/>
              <a:t>12% della retribuzione </a:t>
            </a:r>
            <a:r>
              <a:rPr lang="it-IT" dirty="0" smtClean="0"/>
              <a:t>(dirigente di produzione di impresa di bruciatori, turbine/argani, ormeggi; oggetto: divieto attività in favore di aziende in concorrenza con elencazione esemplificativa dei prodotti; durata 3 anni; luogo: Italia, Europa, Svizzera, Singapore, Corea, Cina, </a:t>
            </a:r>
            <a:r>
              <a:rPr lang="it-IT" dirty="0"/>
              <a:t>E</a:t>
            </a:r>
            <a:r>
              <a:rPr lang="it-IT" dirty="0" smtClean="0"/>
              <a:t>mirati Arabi (Appello Brescia, 15.12.2016, n. 348) </a:t>
            </a:r>
          </a:p>
          <a:p>
            <a:pPr lvl="1" algn="just"/>
            <a:r>
              <a:rPr lang="it-IT" dirty="0" smtClean="0"/>
              <a:t>il </a:t>
            </a:r>
            <a:r>
              <a:rPr lang="it-IT" b="1" dirty="0" smtClean="0"/>
              <a:t>10% della retribuzione </a:t>
            </a:r>
            <a:r>
              <a:rPr lang="it-IT" dirty="0" smtClean="0"/>
              <a:t>(venditori di carta </a:t>
            </a:r>
            <a:r>
              <a:rPr lang="it-IT" dirty="0" err="1" smtClean="0"/>
              <a:t>tissue</a:t>
            </a:r>
            <a:r>
              <a:rPr lang="it-IT" dirty="0" smtClean="0"/>
              <a:t>; oggetto: prodotti ad uso domestico e sanitario; luogo: Italia; durata: 2 anni) - Cass., Sez. Lav., 04.04.2006, n. 7835</a:t>
            </a:r>
          </a:p>
          <a:p>
            <a:pPr lvl="1" algn="just"/>
            <a:r>
              <a:rPr lang="it-IT" dirty="0" smtClean="0"/>
              <a:t>il </a:t>
            </a:r>
            <a:r>
              <a:rPr lang="it-IT" b="1" dirty="0" smtClean="0"/>
              <a:t>13% della retribuzione </a:t>
            </a:r>
            <a:r>
              <a:rPr lang="it-IT" dirty="0" smtClean="0"/>
              <a:t>(mediatori finanziari;  oggetto: intermediazione finanziaria; luogo: Emilia Romagna e propri clienti; durata: 1 anno (</a:t>
            </a:r>
            <a:r>
              <a:rPr lang="it-IT" dirty="0" err="1" smtClean="0"/>
              <a:t>Trib</a:t>
            </a:r>
            <a:r>
              <a:rPr lang="it-IT" dirty="0" smtClean="0"/>
              <a:t>. Milano, 25.06.2003)</a:t>
            </a:r>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828800" y="1417638"/>
            <a:ext cx="8229600" cy="1143000"/>
          </a:xfrm>
        </p:spPr>
        <p:txBody>
          <a:bodyPr>
            <a:normAutofit/>
          </a:bodyPr>
          <a:lstStyle/>
          <a:p>
            <a:pPr algn="ctr"/>
            <a:r>
              <a:rPr lang="it-IT" b="1" dirty="0" smtClean="0">
                <a:solidFill>
                  <a:srgbClr val="FF0000"/>
                </a:solidFill>
              </a:rPr>
              <a:t>Modalità di pagamento</a:t>
            </a:r>
            <a:endParaRPr lang="en-US" b="1" dirty="0">
              <a:solidFill>
                <a:srgbClr val="FF0000"/>
              </a:solidFill>
            </a:endParaRPr>
          </a:p>
        </p:txBody>
      </p:sp>
      <p:sp>
        <p:nvSpPr>
          <p:cNvPr id="4" name="Content Placeholder 2"/>
          <p:cNvSpPr>
            <a:spLocks noGrp="1"/>
          </p:cNvSpPr>
          <p:nvPr>
            <p:ph idx="1"/>
          </p:nvPr>
        </p:nvSpPr>
        <p:spPr>
          <a:xfrm>
            <a:off x="662940" y="2560638"/>
            <a:ext cx="10949940" cy="3885882"/>
          </a:xfrm>
        </p:spPr>
        <p:txBody>
          <a:bodyPr>
            <a:normAutofit/>
          </a:bodyPr>
          <a:lstStyle/>
          <a:p>
            <a:pPr algn="just"/>
            <a:r>
              <a:rPr lang="it-IT" dirty="0"/>
              <a:t>Libertà delle parti quanto alla struttura e al tempo del pagamento</a:t>
            </a:r>
            <a:r>
              <a:rPr lang="it-IT" dirty="0" smtClean="0"/>
              <a:t>:</a:t>
            </a:r>
          </a:p>
          <a:p>
            <a:pPr algn="just"/>
            <a:endParaRPr lang="it-IT" dirty="0" smtClean="0"/>
          </a:p>
          <a:p>
            <a:pPr lvl="1" algn="just"/>
            <a:r>
              <a:rPr lang="it-IT" dirty="0"/>
              <a:t>pagamento </a:t>
            </a:r>
            <a:r>
              <a:rPr lang="it-IT" b="1" dirty="0"/>
              <a:t>in </a:t>
            </a:r>
            <a:r>
              <a:rPr lang="it-IT" b="1" dirty="0" smtClean="0"/>
              <a:t>costanza di rapporto</a:t>
            </a:r>
            <a:r>
              <a:rPr lang="it-IT" dirty="0" smtClean="0"/>
              <a:t>,</a:t>
            </a:r>
            <a:r>
              <a:rPr lang="it-IT" b="1" dirty="0" smtClean="0"/>
              <a:t> </a:t>
            </a:r>
            <a:r>
              <a:rPr lang="it-IT" dirty="0" smtClean="0"/>
              <a:t>con posizioni contrastanti in giurisprudenza   </a:t>
            </a:r>
          </a:p>
          <a:p>
            <a:pPr lvl="1" algn="just"/>
            <a:endParaRPr lang="it-IT" dirty="0" smtClean="0"/>
          </a:p>
          <a:p>
            <a:pPr lvl="1" algn="just"/>
            <a:r>
              <a:rPr lang="it-IT" dirty="0" smtClean="0"/>
              <a:t>pagamento </a:t>
            </a:r>
            <a:r>
              <a:rPr lang="it-IT" b="1" dirty="0" smtClean="0"/>
              <a:t>al </a:t>
            </a:r>
            <a:r>
              <a:rPr lang="it-IT" dirty="0" smtClean="0"/>
              <a:t>o </a:t>
            </a:r>
            <a:r>
              <a:rPr lang="it-IT" b="1" dirty="0" smtClean="0"/>
              <a:t>dal</a:t>
            </a:r>
            <a:r>
              <a:rPr lang="it-IT" dirty="0" smtClean="0"/>
              <a:t> </a:t>
            </a:r>
            <a:r>
              <a:rPr lang="it-IT" b="1" dirty="0" smtClean="0"/>
              <a:t>termine del rapporto</a:t>
            </a:r>
          </a:p>
          <a:p>
            <a:pPr marL="342900" lvl="1" indent="-342900" algn="just">
              <a:buFont typeface="Arial" panose="020B0604020202020204" pitchFamily="34" charset="0"/>
              <a:buChar char="•"/>
            </a:pPr>
            <a:endParaRPr lang="it-IT" sz="3200" dirty="0" smtClean="0"/>
          </a:p>
          <a:p>
            <a:pPr marL="457200" lvl="2" indent="0" algn="just">
              <a:buNone/>
            </a:pPr>
            <a:endParaRPr lang="it-IT" sz="2800" dirty="0"/>
          </a:p>
          <a:p>
            <a:pPr lvl="1" algn="just"/>
            <a:endParaRPr lang="it-IT" dirty="0"/>
          </a:p>
        </p:txBody>
      </p:sp>
    </p:spTree>
    <p:extLst>
      <p:ext uri="{BB962C8B-B14F-4D97-AF65-F5344CB8AC3E}">
        <p14:creationId xmlns:p14="http://schemas.microsoft.com/office/powerpoint/2010/main" xmlns="" val="104034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037742" y="1320002"/>
            <a:ext cx="8229600" cy="781172"/>
          </a:xfrm>
        </p:spPr>
        <p:txBody>
          <a:bodyPr/>
          <a:lstStyle/>
          <a:p>
            <a:r>
              <a:rPr lang="it-IT" b="1" dirty="0" smtClean="0">
                <a:solidFill>
                  <a:srgbClr val="FF0000"/>
                </a:solidFill>
              </a:rPr>
              <a:t>Pagamento in costanza di rapporto</a:t>
            </a:r>
            <a:endParaRPr lang="en-US" b="1" dirty="0">
              <a:solidFill>
                <a:srgbClr val="FF0000"/>
              </a:solidFill>
            </a:endParaRPr>
          </a:p>
        </p:txBody>
      </p:sp>
      <p:sp>
        <p:nvSpPr>
          <p:cNvPr id="4" name="Content Placeholder 2"/>
          <p:cNvSpPr>
            <a:spLocks noGrp="1"/>
          </p:cNvSpPr>
          <p:nvPr>
            <p:ph idx="1"/>
          </p:nvPr>
        </p:nvSpPr>
        <p:spPr>
          <a:xfrm>
            <a:off x="457200" y="2242116"/>
            <a:ext cx="11155680" cy="4433004"/>
          </a:xfrm>
        </p:spPr>
        <p:txBody>
          <a:bodyPr>
            <a:normAutofit fontScale="92500" lnSpcReduction="20000"/>
          </a:bodyPr>
          <a:lstStyle/>
          <a:p>
            <a:pPr marL="514350" indent="-514350" algn="just">
              <a:buAutoNum type="arabicPeriod"/>
            </a:pPr>
            <a:r>
              <a:rPr lang="it-IT" b="1" dirty="0" smtClean="0"/>
              <a:t>Legittimità </a:t>
            </a:r>
            <a:r>
              <a:rPr lang="it-IT" dirty="0" smtClean="0"/>
              <a:t>con due varianti interpretative:</a:t>
            </a:r>
          </a:p>
          <a:p>
            <a:pPr marL="914400" lvl="1" indent="-457200" algn="just">
              <a:buFont typeface="+mj-lt"/>
              <a:buAutoNum type="alphaLcParenR"/>
            </a:pPr>
            <a:r>
              <a:rPr lang="it-IT" dirty="0"/>
              <a:t>s</a:t>
            </a:r>
            <a:r>
              <a:rPr lang="it-IT" dirty="0" smtClean="0"/>
              <a:t>empre legittimo poiché un compenso crescente proporzionalmente alla durata del rapporto meglio risponde all'esigenza di un equo contemperamento degli interessi delle parti: "</a:t>
            </a:r>
            <a:r>
              <a:rPr lang="it-IT" i="1" dirty="0" smtClean="0"/>
              <a:t>la maggior permanenza del lavoratore in un settore merceologico comporta la sua maggiore specializzazione rendendo più difficile la collocazione in settore diverso, mentre non incontra detta difficoltà il lavoratore dimissionario dopo breve periodo</a:t>
            </a:r>
            <a:r>
              <a:rPr lang="it-IT" dirty="0" smtClean="0"/>
              <a:t>" (</a:t>
            </a:r>
            <a:r>
              <a:rPr lang="it-IT" dirty="0" err="1" smtClean="0"/>
              <a:t>Trib</a:t>
            </a:r>
            <a:r>
              <a:rPr lang="it-IT" dirty="0" smtClean="0"/>
              <a:t>. Milano, 27.01.2007); poiché </a:t>
            </a:r>
            <a:r>
              <a:rPr lang="it-IT" dirty="0"/>
              <a:t>tale modalità di pagamento è in grado di soddisfare il requisito della </a:t>
            </a:r>
            <a:r>
              <a:rPr lang="it-IT" dirty="0" smtClean="0"/>
              <a:t>determinabilità avendo tutti </a:t>
            </a:r>
            <a:r>
              <a:rPr lang="it-IT" dirty="0"/>
              <a:t>gli elementi necessari per il relativo computo: entità percentuale, </a:t>
            </a:r>
            <a:r>
              <a:rPr lang="it-IT" dirty="0" smtClean="0"/>
              <a:t>importo </a:t>
            </a:r>
            <a:r>
              <a:rPr lang="it-IT" dirty="0"/>
              <a:t>base su cui viene applicata (stipendio), estensione cronologica del rapporto, </a:t>
            </a:r>
            <a:r>
              <a:rPr lang="it-IT" dirty="0" smtClean="0"/>
              <a:t>salva restando una chiara imputazione a tale titolo  </a:t>
            </a:r>
            <a:endParaRPr lang="it-IT" dirty="0"/>
          </a:p>
          <a:p>
            <a:pPr marL="914400" lvl="1" indent="-457200" algn="just">
              <a:lnSpc>
                <a:spcPct val="100000"/>
              </a:lnSpc>
              <a:buFont typeface="+mj-lt"/>
              <a:buAutoNum type="alphaLcParenR" startAt="2"/>
            </a:pPr>
            <a:r>
              <a:rPr lang="it-IT" dirty="0" smtClean="0"/>
              <a:t>è </a:t>
            </a:r>
            <a:r>
              <a:rPr lang="it-IT" dirty="0"/>
              <a:t>legittimo ma è </a:t>
            </a:r>
            <a:r>
              <a:rPr lang="it-IT" b="1" dirty="0"/>
              <a:t>necessaria una valutazione circa la congruità del </a:t>
            </a:r>
            <a:r>
              <a:rPr lang="it-IT" b="1" dirty="0" smtClean="0"/>
              <a:t>corrispettivo </a:t>
            </a:r>
            <a:r>
              <a:rPr lang="it-IT" dirty="0" smtClean="0"/>
              <a:t>(in alcuni casi il compenso è </a:t>
            </a:r>
            <a:r>
              <a:rPr lang="it-IT" dirty="0"/>
              <a:t>valutato </a:t>
            </a:r>
            <a:r>
              <a:rPr lang="it-IT" dirty="0" smtClean="0"/>
              <a:t>come determinato in quanto meramente dilazionato nel tempo) </a:t>
            </a:r>
          </a:p>
          <a:p>
            <a:pPr marL="457200" lvl="1" indent="0" algn="just">
              <a:lnSpc>
                <a:spcPct val="100000"/>
              </a:lnSpc>
              <a:buNone/>
            </a:pPr>
            <a:r>
              <a:rPr lang="it-IT" dirty="0" err="1" smtClean="0"/>
              <a:t>Trib</a:t>
            </a:r>
            <a:r>
              <a:rPr lang="it-IT" dirty="0"/>
              <a:t>. Roma, 11.04.2016; </a:t>
            </a:r>
            <a:r>
              <a:rPr lang="it-IT" dirty="0" err="1"/>
              <a:t>Trib</a:t>
            </a:r>
            <a:r>
              <a:rPr lang="it-IT" dirty="0"/>
              <a:t>. </a:t>
            </a:r>
            <a:r>
              <a:rPr lang="it-IT" dirty="0" smtClean="0"/>
              <a:t>Roma, </a:t>
            </a:r>
            <a:r>
              <a:rPr lang="it-IT" dirty="0"/>
              <a:t>05.06.2015; </a:t>
            </a:r>
            <a:r>
              <a:rPr lang="it-IT" dirty="0" err="1"/>
              <a:t>Trib</a:t>
            </a:r>
            <a:r>
              <a:rPr lang="it-IT" dirty="0"/>
              <a:t>. Verona, 05.01.2015; </a:t>
            </a:r>
            <a:r>
              <a:rPr lang="it-IT" dirty="0" err="1"/>
              <a:t>Trib</a:t>
            </a:r>
            <a:r>
              <a:rPr lang="it-IT" dirty="0"/>
              <a:t>. Milano, 02.04.2015 (est. Perillo); </a:t>
            </a:r>
            <a:r>
              <a:rPr lang="it-IT" dirty="0" err="1"/>
              <a:t>Trib</a:t>
            </a:r>
            <a:r>
              <a:rPr lang="it-IT" dirty="0"/>
              <a:t>. Torino, 21.07.2015;</a:t>
            </a:r>
            <a:r>
              <a:rPr lang="it-IT" dirty="0">
                <a:solidFill>
                  <a:srgbClr val="FF0000"/>
                </a:solidFill>
              </a:rPr>
              <a:t> </a:t>
            </a:r>
            <a:r>
              <a:rPr lang="it-IT" dirty="0" err="1"/>
              <a:t>Trib</a:t>
            </a:r>
            <a:r>
              <a:rPr lang="it-IT" dirty="0"/>
              <a:t>. Milano, 03.05.2013 (est. </a:t>
            </a:r>
            <a:r>
              <a:rPr lang="it-IT" dirty="0" err="1"/>
              <a:t>Colosimo</a:t>
            </a:r>
            <a:r>
              <a:rPr lang="it-IT" dirty="0" smtClean="0"/>
              <a:t>)</a:t>
            </a:r>
            <a:endParaRPr lang="it-IT" b="1" dirty="0" smtClean="0"/>
          </a:p>
          <a:p>
            <a:pPr marL="914400" lvl="1" indent="-457200" algn="just">
              <a:lnSpc>
                <a:spcPct val="100000"/>
              </a:lnSpc>
              <a:buFont typeface="+mj-lt"/>
              <a:buAutoNum type="alphaLcParenR" startAt="2"/>
            </a:pPr>
            <a:endParaRPr lang="it-IT" b="1" dirty="0"/>
          </a:p>
          <a:p>
            <a:pPr lvl="1" algn="just"/>
            <a:endParaRPr lang="it-IT" dirty="0"/>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457200" y="1554480"/>
            <a:ext cx="11155680" cy="5120640"/>
          </a:xfrm>
        </p:spPr>
        <p:txBody>
          <a:bodyPr>
            <a:normAutofit/>
          </a:bodyPr>
          <a:lstStyle/>
          <a:p>
            <a:pPr marL="0" indent="0" algn="just">
              <a:lnSpc>
                <a:spcPct val="80000"/>
              </a:lnSpc>
              <a:buNone/>
            </a:pPr>
            <a:r>
              <a:rPr lang="it-IT" sz="2200" b="1" dirty="0" smtClean="0"/>
              <a:t>2. Illegittimità : </a:t>
            </a:r>
          </a:p>
          <a:p>
            <a:pPr marL="0" indent="0" algn="just">
              <a:lnSpc>
                <a:spcPct val="80000"/>
              </a:lnSpc>
              <a:buNone/>
            </a:pPr>
            <a:endParaRPr lang="it-IT" sz="2200" b="1" dirty="0"/>
          </a:p>
          <a:p>
            <a:pPr lvl="1" algn="just">
              <a:lnSpc>
                <a:spcPct val="90000"/>
              </a:lnSpc>
            </a:pPr>
            <a:r>
              <a:rPr lang="it-IT" sz="2100" b="1" dirty="0" smtClean="0"/>
              <a:t>poiché il corrispettivo deve essere - al momento della stipula del patto - congruo rispetto al sacrificio richiesto e determinato nel suo ammontare </a:t>
            </a:r>
          </a:p>
          <a:p>
            <a:pPr lvl="1" algn="just">
              <a:lnSpc>
                <a:spcPct val="90000"/>
              </a:lnSpc>
            </a:pPr>
            <a:r>
              <a:rPr lang="it-IT" sz="2100" b="1" dirty="0" smtClean="0"/>
              <a:t>il corrispettivo mensile in corso di rapporto rende </a:t>
            </a:r>
            <a:r>
              <a:rPr lang="it-IT" sz="2100" b="1" i="1" dirty="0" smtClean="0"/>
              <a:t>ex ante </a:t>
            </a:r>
            <a:r>
              <a:rPr lang="it-IT" sz="2100" b="1" dirty="0" smtClean="0"/>
              <a:t>indeterminabile ed aleatorio il compenso alterando il sinallagma poiché la durata del rapporto è imprevedibile</a:t>
            </a:r>
          </a:p>
          <a:p>
            <a:pPr lvl="1" algn="just">
              <a:lnSpc>
                <a:spcPct val="90000"/>
              </a:lnSpc>
            </a:pPr>
            <a:r>
              <a:rPr lang="it-IT" sz="2100" b="1" dirty="0" smtClean="0"/>
              <a:t>l'indeterminatezza del compenso comportante nullità è ancor più evidente ove il medesimo risulti anche irrisorio </a:t>
            </a:r>
          </a:p>
          <a:p>
            <a:pPr marL="457200" lvl="1" indent="0" algn="just">
              <a:lnSpc>
                <a:spcPct val="90000"/>
              </a:lnSpc>
              <a:buNone/>
            </a:pPr>
            <a:endParaRPr lang="it-IT" sz="2100" b="1" dirty="0" smtClean="0"/>
          </a:p>
          <a:p>
            <a:pPr marL="457200" lvl="1" indent="0" algn="just">
              <a:lnSpc>
                <a:spcPct val="90000"/>
              </a:lnSpc>
              <a:buNone/>
            </a:pPr>
            <a:r>
              <a:rPr lang="it-IT" sz="2100" dirty="0" err="1" smtClean="0"/>
              <a:t>Trib</a:t>
            </a:r>
            <a:r>
              <a:rPr lang="it-IT" sz="2100" dirty="0" smtClean="0"/>
              <a:t>. Milano, 06.05.2015; </a:t>
            </a:r>
            <a:r>
              <a:rPr lang="it-IT" sz="2100" dirty="0" err="1" smtClean="0"/>
              <a:t>Trib</a:t>
            </a:r>
            <a:r>
              <a:rPr lang="it-IT" sz="2100" dirty="0"/>
              <a:t>. </a:t>
            </a:r>
            <a:r>
              <a:rPr lang="it-IT" sz="2100" dirty="0" smtClean="0"/>
              <a:t>Milano, </a:t>
            </a:r>
            <a:r>
              <a:rPr lang="it-IT" sz="2100" dirty="0"/>
              <a:t>28.09.2010; </a:t>
            </a:r>
            <a:r>
              <a:rPr lang="it-IT" sz="2100" dirty="0" err="1"/>
              <a:t>Trib</a:t>
            </a:r>
            <a:r>
              <a:rPr lang="it-IT" sz="2100" dirty="0"/>
              <a:t>. Ascoli </a:t>
            </a:r>
            <a:r>
              <a:rPr lang="it-IT" sz="2100" dirty="0" smtClean="0"/>
              <a:t>Piceno, </a:t>
            </a:r>
            <a:r>
              <a:rPr lang="it-IT" sz="2100" dirty="0"/>
              <a:t>22.10.2010; </a:t>
            </a:r>
            <a:r>
              <a:rPr lang="it-IT" sz="2100" dirty="0" err="1"/>
              <a:t>Trib</a:t>
            </a:r>
            <a:r>
              <a:rPr lang="it-IT" sz="2100" dirty="0"/>
              <a:t>. </a:t>
            </a:r>
            <a:r>
              <a:rPr lang="it-IT" sz="2100" dirty="0" smtClean="0"/>
              <a:t>Milano, 04.03.2009</a:t>
            </a:r>
            <a:endParaRPr lang="it-IT" dirty="0" smtClean="0"/>
          </a:p>
          <a:p>
            <a:endParaRPr lang="it-IT" dirty="0"/>
          </a:p>
          <a:p>
            <a:endParaRPr lang="en-US" dirty="0"/>
          </a:p>
        </p:txBody>
      </p:sp>
    </p:spTree>
    <p:extLst>
      <p:ext uri="{BB962C8B-B14F-4D97-AF65-F5344CB8AC3E}">
        <p14:creationId xmlns:p14="http://schemas.microsoft.com/office/powerpoint/2010/main" xmlns="" val="1040344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3" name="Title 1"/>
          <p:cNvSpPr>
            <a:spLocks noGrp="1"/>
          </p:cNvSpPr>
          <p:nvPr>
            <p:ph type="title"/>
          </p:nvPr>
        </p:nvSpPr>
        <p:spPr>
          <a:xfrm>
            <a:off x="1531620" y="1417639"/>
            <a:ext cx="9761220" cy="722446"/>
          </a:xfrm>
        </p:spPr>
        <p:txBody>
          <a:bodyPr/>
          <a:lstStyle/>
          <a:p>
            <a:pPr algn="ctr"/>
            <a:r>
              <a:rPr lang="it-IT" b="1" dirty="0" smtClean="0">
                <a:solidFill>
                  <a:srgbClr val="FF0000"/>
                </a:solidFill>
              </a:rPr>
              <a:t>Tassazione</a:t>
            </a:r>
            <a:endParaRPr lang="it-IT" b="1" dirty="0">
              <a:solidFill>
                <a:srgbClr val="FF0000"/>
              </a:solidFill>
            </a:endParaRPr>
          </a:p>
        </p:txBody>
      </p:sp>
      <p:sp>
        <p:nvSpPr>
          <p:cNvPr id="4" name="Content Placeholder 2"/>
          <p:cNvSpPr>
            <a:spLocks noGrp="1"/>
          </p:cNvSpPr>
          <p:nvPr>
            <p:ph idx="1"/>
          </p:nvPr>
        </p:nvSpPr>
        <p:spPr>
          <a:xfrm>
            <a:off x="457200" y="2240280"/>
            <a:ext cx="11132820" cy="4274820"/>
          </a:xfrm>
        </p:spPr>
        <p:txBody>
          <a:bodyPr>
            <a:normAutofit fontScale="92500" lnSpcReduction="20000"/>
          </a:bodyPr>
          <a:lstStyle/>
          <a:p>
            <a:pPr algn="just"/>
            <a:r>
              <a:rPr lang="it-IT" b="1" dirty="0" smtClean="0"/>
              <a:t>Corrispettivo erogato in costanza di rapporto </a:t>
            </a:r>
          </a:p>
          <a:p>
            <a:pPr lvl="1" algn="just"/>
            <a:r>
              <a:rPr lang="it-IT" b="1" dirty="0" smtClean="0"/>
              <a:t>Tassazione </a:t>
            </a:r>
            <a:r>
              <a:rPr lang="it-IT" b="1" dirty="0"/>
              <a:t>ordinaria </a:t>
            </a:r>
            <a:r>
              <a:rPr lang="it-IT" dirty="0"/>
              <a:t>in cumulo con la retribuzione del periodo di </a:t>
            </a:r>
            <a:r>
              <a:rPr lang="it-IT" dirty="0" smtClean="0"/>
              <a:t>paga: si tratta di somme connesse al rapporto di lavoro che costituiscono </a:t>
            </a:r>
            <a:r>
              <a:rPr lang="it-IT" b="1" dirty="0" smtClean="0"/>
              <a:t>reddito di lavoro dipendente </a:t>
            </a:r>
            <a:r>
              <a:rPr lang="it-IT" dirty="0" smtClean="0"/>
              <a:t>ex art. 51 del D.P.R. 22 dicembre 1986, n. 917 ("</a:t>
            </a:r>
            <a:r>
              <a:rPr lang="it-IT" i="1" dirty="0" smtClean="0"/>
              <a:t>somme e valori a qualunque titolo percepiti nel periodo d'imposta </a:t>
            </a:r>
            <a:r>
              <a:rPr lang="it-IT" b="1" i="1" dirty="0" smtClean="0"/>
              <a:t>in relazione al rapporto di lavoro</a:t>
            </a:r>
            <a:r>
              <a:rPr lang="it-IT" dirty="0" smtClean="0"/>
              <a:t>"); la Circolare Min. 326/E del 23.12.1997 prevede che costituiscano</a:t>
            </a:r>
            <a:r>
              <a:rPr lang="it-IT" i="1" dirty="0" smtClean="0"/>
              <a:t> "redditi di lavoro dipendente tutte le somme e i valori erogati al dipendente anche indipendentemente dal nesso sinallagmatico tra effettività della prestazione di lavoro reso e le somme e i valori percepiti</a:t>
            </a:r>
            <a:r>
              <a:rPr lang="it-IT" dirty="0" smtClean="0"/>
              <a:t>"</a:t>
            </a:r>
          </a:p>
          <a:p>
            <a:pPr algn="just"/>
            <a:r>
              <a:rPr lang="it-IT" b="1" dirty="0"/>
              <a:t>Corrispettivo erogato alla cessazione del rapporto </a:t>
            </a:r>
          </a:p>
          <a:p>
            <a:pPr lvl="1" algn="just"/>
            <a:r>
              <a:rPr lang="it-IT" b="1" dirty="0"/>
              <a:t>Tassazione separata </a:t>
            </a:r>
            <a:r>
              <a:rPr lang="it-IT" dirty="0"/>
              <a:t>ai sensi dell'art. </a:t>
            </a:r>
            <a:r>
              <a:rPr lang="it-IT" dirty="0" smtClean="0"/>
              <a:t>17, </a:t>
            </a:r>
            <a:r>
              <a:rPr lang="it-IT" dirty="0" err="1"/>
              <a:t>lett</a:t>
            </a:r>
            <a:r>
              <a:rPr lang="it-IT" dirty="0"/>
              <a:t>. a</a:t>
            </a:r>
            <a:r>
              <a:rPr lang="it-IT" dirty="0" smtClean="0"/>
              <a:t>) del citato D.P.R.: </a:t>
            </a:r>
            <a:r>
              <a:rPr lang="it-IT" dirty="0"/>
              <a:t>l'imposta si applica separatamente sulle …"</a:t>
            </a:r>
            <a:r>
              <a:rPr lang="it-IT" i="1" dirty="0"/>
              <a:t>altre indennità e somme percepite una volta tanto in dipendenza della cessazione … </a:t>
            </a:r>
            <a:r>
              <a:rPr lang="it-IT" b="1" i="1" dirty="0"/>
              <a:t>comprese </a:t>
            </a:r>
            <a:r>
              <a:rPr lang="it-IT" b="1" i="1" dirty="0" smtClean="0"/>
              <a:t>… quelle </a:t>
            </a:r>
            <a:r>
              <a:rPr lang="it-IT" b="1" i="1" dirty="0"/>
              <a:t>attribuite a fronte dell'obbligo di non concorrenza ai sensi dell'art. 2125 c.c</a:t>
            </a:r>
            <a:r>
              <a:rPr lang="it-IT" dirty="0"/>
              <a:t>.…" per evitare che le stesse, collegate a un rapporto di lavoro protratto nel tempo, concorrano alla formazione del reddito imponibile complessivo in un unico periodo d'imposta </a:t>
            </a:r>
          </a:p>
          <a:p>
            <a:pPr algn="just"/>
            <a:endParaRPr lang="it-IT" dirty="0" smtClean="0"/>
          </a:p>
        </p:txBody>
      </p:sp>
    </p:spTree>
    <p:extLst>
      <p:ext uri="{BB962C8B-B14F-4D97-AF65-F5344CB8AC3E}">
        <p14:creationId xmlns:p14="http://schemas.microsoft.com/office/powerpoint/2010/main" xmlns="" val="1040344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037742" y="1395096"/>
            <a:ext cx="8229600" cy="868044"/>
          </a:xfrm>
        </p:spPr>
        <p:txBody>
          <a:bodyPr/>
          <a:lstStyle/>
          <a:p>
            <a:pPr algn="ctr"/>
            <a:r>
              <a:rPr lang="it-IT" b="1" dirty="0" smtClean="0">
                <a:solidFill>
                  <a:srgbClr val="FF0000"/>
                </a:solidFill>
              </a:rPr>
              <a:t>Contribuzione</a:t>
            </a:r>
            <a:endParaRPr lang="en-US" b="1" dirty="0">
              <a:solidFill>
                <a:srgbClr val="FF0000"/>
              </a:solidFill>
            </a:endParaRPr>
          </a:p>
        </p:txBody>
      </p:sp>
      <p:sp>
        <p:nvSpPr>
          <p:cNvPr id="4" name="Content Placeholder 2"/>
          <p:cNvSpPr>
            <a:spLocks noGrp="1"/>
          </p:cNvSpPr>
          <p:nvPr>
            <p:ph idx="1"/>
          </p:nvPr>
        </p:nvSpPr>
        <p:spPr>
          <a:xfrm>
            <a:off x="754380" y="2263140"/>
            <a:ext cx="10675620" cy="4251960"/>
          </a:xfrm>
        </p:spPr>
        <p:txBody>
          <a:bodyPr>
            <a:normAutofit fontScale="85000" lnSpcReduction="20000"/>
          </a:bodyPr>
          <a:lstStyle/>
          <a:p>
            <a:pPr algn="just"/>
            <a:r>
              <a:rPr lang="it-IT" b="1" dirty="0">
                <a:solidFill>
                  <a:schemeClr val="bg2">
                    <a:lumMod val="10000"/>
                  </a:schemeClr>
                </a:solidFill>
              </a:rPr>
              <a:t>Corrispettivo erogato in costanza di rapporto </a:t>
            </a:r>
            <a:r>
              <a:rPr lang="it-IT" b="1" dirty="0" smtClean="0">
                <a:solidFill>
                  <a:schemeClr val="bg2">
                    <a:lumMod val="10000"/>
                  </a:schemeClr>
                </a:solidFill>
              </a:rPr>
              <a:t>e </a:t>
            </a:r>
            <a:r>
              <a:rPr lang="it-IT" b="1" dirty="0">
                <a:solidFill>
                  <a:schemeClr val="bg2">
                    <a:lumMod val="10000"/>
                  </a:schemeClr>
                </a:solidFill>
              </a:rPr>
              <a:t>successivamente alla cessazione</a:t>
            </a:r>
          </a:p>
          <a:p>
            <a:pPr lvl="1" algn="just"/>
            <a:endParaRPr lang="it-IT" dirty="0"/>
          </a:p>
          <a:p>
            <a:pPr lvl="1" algn="just"/>
            <a:r>
              <a:rPr lang="it-IT" dirty="0"/>
              <a:t>L</a:t>
            </a:r>
            <a:r>
              <a:rPr lang="it-IT" dirty="0" smtClean="0"/>
              <a:t>a </a:t>
            </a:r>
            <a:r>
              <a:rPr lang="it-IT" dirty="0"/>
              <a:t>dottrina originariamente escludeva dalla base imponibile i compensi erogati successivamente alla cessazione </a:t>
            </a:r>
            <a:r>
              <a:rPr lang="it-IT" dirty="0" smtClean="0"/>
              <a:t>del rapporto e </a:t>
            </a:r>
            <a:r>
              <a:rPr lang="it-IT" dirty="0"/>
              <a:t>così l'INPS per ragioni di natura operativa (Circolare 11/2001</a:t>
            </a:r>
            <a:r>
              <a:rPr lang="it-IT" dirty="0" smtClean="0"/>
              <a:t>)</a:t>
            </a:r>
            <a:endParaRPr lang="it-IT" dirty="0"/>
          </a:p>
          <a:p>
            <a:pPr lvl="1" algn="just"/>
            <a:r>
              <a:rPr lang="it-IT" dirty="0"/>
              <a:t>La giurisprudenza ha </a:t>
            </a:r>
            <a:r>
              <a:rPr lang="it-IT" dirty="0" smtClean="0"/>
              <a:t>invece recentemente sancito che </a:t>
            </a:r>
            <a:r>
              <a:rPr lang="it-IT" b="1" dirty="0"/>
              <a:t>sia in costanza di </a:t>
            </a:r>
            <a:r>
              <a:rPr lang="it-IT" b="1" dirty="0" smtClean="0"/>
              <a:t>rapporto, </a:t>
            </a:r>
            <a:r>
              <a:rPr lang="it-IT" b="1" dirty="0"/>
              <a:t>sia successivamente il corrispettivo è imponibile per il calcolo dei contributi previdenziali </a:t>
            </a:r>
            <a:r>
              <a:rPr lang="it-IT" dirty="0"/>
              <a:t>poiché </a:t>
            </a:r>
            <a:r>
              <a:rPr lang="it-IT" dirty="0" smtClean="0"/>
              <a:t>lo stesso è </a:t>
            </a:r>
            <a:r>
              <a:rPr lang="it-IT" b="1" dirty="0" smtClean="0"/>
              <a:t>erogato </a:t>
            </a:r>
            <a:r>
              <a:rPr lang="it-IT" b="1" dirty="0"/>
              <a:t>in dipendenza del rapporto di lavoro </a:t>
            </a:r>
            <a:r>
              <a:rPr lang="it-IT" b="1" dirty="0" smtClean="0"/>
              <a:t>subordinato</a:t>
            </a:r>
            <a:r>
              <a:rPr lang="it-IT" dirty="0" smtClean="0"/>
              <a:t>; ciò </a:t>
            </a:r>
            <a:r>
              <a:rPr lang="it-IT" dirty="0"/>
              <a:t>in conformità all'art. 12 </a:t>
            </a:r>
            <a:r>
              <a:rPr lang="it-IT" dirty="0" smtClean="0"/>
              <a:t>L. 153/69 che prevede rientri nella base imponibile "</a:t>
            </a:r>
            <a:r>
              <a:rPr lang="it-IT" i="1" dirty="0"/>
              <a:t>tutto ciò che il lavoratore riceve in dipendenza o in occasione del rapporto di lavoro</a:t>
            </a:r>
            <a:r>
              <a:rPr lang="it-IT" dirty="0"/>
              <a:t>" (</a:t>
            </a:r>
            <a:r>
              <a:rPr lang="it-IT" dirty="0" err="1"/>
              <a:t>Cass</a:t>
            </a:r>
            <a:r>
              <a:rPr lang="it-IT" dirty="0"/>
              <a:t>., Sez. Lav., </a:t>
            </a:r>
            <a:r>
              <a:rPr lang="it-IT" dirty="0" smtClean="0"/>
              <a:t>15.07.2009, </a:t>
            </a:r>
            <a:r>
              <a:rPr lang="it-IT" dirty="0"/>
              <a:t>n. 16489; </a:t>
            </a:r>
            <a:r>
              <a:rPr lang="it-IT" dirty="0" err="1" smtClean="0"/>
              <a:t>Cass</a:t>
            </a:r>
            <a:r>
              <a:rPr lang="it-IT" dirty="0" smtClean="0"/>
              <a:t>., </a:t>
            </a:r>
            <a:r>
              <a:rPr lang="it-IT" dirty="0"/>
              <a:t>Sez. </a:t>
            </a:r>
            <a:r>
              <a:rPr lang="it-IT" dirty="0" err="1"/>
              <a:t>Trib</a:t>
            </a:r>
            <a:r>
              <a:rPr lang="it-IT" dirty="0"/>
              <a:t>., 25.02.2015, n. 3758</a:t>
            </a:r>
            <a:r>
              <a:rPr lang="it-IT" dirty="0" smtClean="0"/>
              <a:t>)</a:t>
            </a:r>
          </a:p>
          <a:p>
            <a:pPr lvl="1" algn="just"/>
            <a:r>
              <a:rPr lang="it-IT" dirty="0" smtClean="0"/>
              <a:t>Il corrispettivo del patto non rientra ad avviso della Cassazione tra le somme escluse dalla base </a:t>
            </a:r>
            <a:r>
              <a:rPr lang="it-IT" dirty="0"/>
              <a:t>imponibile ex art. 12 </a:t>
            </a:r>
            <a:r>
              <a:rPr lang="it-IT" dirty="0" smtClean="0"/>
              <a:t>("somme … la cui erogazione </a:t>
            </a:r>
            <a:r>
              <a:rPr lang="it-IT" b="1" dirty="0" smtClean="0"/>
              <a:t>trae origine dalla cessazione del rapporto</a:t>
            </a:r>
            <a:r>
              <a:rPr lang="it-IT" dirty="0" smtClean="0"/>
              <a:t>")</a:t>
            </a:r>
            <a:r>
              <a:rPr lang="it-IT" b="1" dirty="0" smtClean="0"/>
              <a:t> </a:t>
            </a:r>
            <a:r>
              <a:rPr lang="it-IT" dirty="0" smtClean="0"/>
              <a:t>poiché occorrerebbe "</a:t>
            </a:r>
            <a:r>
              <a:rPr lang="it-IT" i="1" dirty="0" smtClean="0"/>
              <a:t>un nesso di derivazione giuridica dell'emolumento dalla cessazione del rapporto di lavoro, rapporto che invece costituisce la mera occasione del patto di non concorrenza che presenta piena autonomia causale rispetto ad esso e quindi alla sua cessazione</a:t>
            </a:r>
            <a:r>
              <a:rPr lang="it-IT" dirty="0" smtClean="0"/>
              <a:t>"</a:t>
            </a:r>
          </a:p>
        </p:txBody>
      </p:sp>
    </p:spTree>
    <p:extLst>
      <p:ext uri="{BB962C8B-B14F-4D97-AF65-F5344CB8AC3E}">
        <p14:creationId xmlns:p14="http://schemas.microsoft.com/office/powerpoint/2010/main" xmlns="" val="148106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6092" y="0"/>
            <a:ext cx="12358092" cy="6904935"/>
          </a:xfrm>
          <a:prstGeom prst="rect">
            <a:avLst/>
          </a:prstGeom>
        </p:spPr>
      </p:pic>
      <p:sp>
        <p:nvSpPr>
          <p:cNvPr id="3" name="Title 1"/>
          <p:cNvSpPr>
            <a:spLocks noGrp="1"/>
          </p:cNvSpPr>
          <p:nvPr>
            <p:ph type="title"/>
          </p:nvPr>
        </p:nvSpPr>
        <p:spPr>
          <a:xfrm>
            <a:off x="1704110" y="1704109"/>
            <a:ext cx="8063346" cy="3865417"/>
          </a:xfrm>
        </p:spPr>
        <p:txBody>
          <a:bodyPr>
            <a:normAutofit/>
          </a:bodyPr>
          <a:lstStyle/>
          <a:p>
            <a:pPr algn="ctr"/>
            <a:r>
              <a:rPr lang="it-IT" b="1" dirty="0" smtClean="0">
                <a:solidFill>
                  <a:srgbClr val="FF0000"/>
                </a:solidFill>
              </a:rPr>
              <a:t>Patto di non concorrenza </a:t>
            </a:r>
            <a:br>
              <a:rPr lang="it-IT" b="1" dirty="0" smtClean="0">
                <a:solidFill>
                  <a:srgbClr val="FF0000"/>
                </a:solidFill>
              </a:rPr>
            </a:br>
            <a:r>
              <a:rPr lang="it-IT" b="1" dirty="0" smtClean="0">
                <a:solidFill>
                  <a:srgbClr val="FF0000"/>
                </a:solidFill>
              </a:rPr>
              <a:t>art. 2125 c.c.</a:t>
            </a:r>
            <a:r>
              <a:rPr lang="it-IT" dirty="0" smtClean="0"/>
              <a:t> </a:t>
            </a:r>
            <a:br>
              <a:rPr lang="it-IT" dirty="0" smtClean="0"/>
            </a:br>
            <a:r>
              <a:rPr lang="it-IT" dirty="0"/>
              <a:t/>
            </a:r>
            <a:br>
              <a:rPr lang="it-IT" dirty="0"/>
            </a:br>
            <a:r>
              <a:rPr lang="it-IT" dirty="0" smtClean="0"/>
              <a:t/>
            </a:r>
            <a:br>
              <a:rPr lang="it-IT" dirty="0" smtClean="0"/>
            </a:br>
            <a:r>
              <a:rPr lang="it-IT" sz="3600" dirty="0" smtClean="0"/>
              <a:t>Avv. Silvia d'Amario</a:t>
            </a:r>
            <a:br>
              <a:rPr lang="it-IT" sz="3600" dirty="0" smtClean="0"/>
            </a:br>
            <a:r>
              <a:rPr lang="it-IT" sz="3600" dirty="0" smtClean="0"/>
              <a:t>Torino </a:t>
            </a:r>
            <a:endParaRPr lang="en-US" sz="3600" dirty="0"/>
          </a:p>
        </p:txBody>
      </p:sp>
    </p:spTree>
    <p:extLst>
      <p:ext uri="{BB962C8B-B14F-4D97-AF65-F5344CB8AC3E}">
        <p14:creationId xmlns:p14="http://schemas.microsoft.com/office/powerpoint/2010/main" xmlns="" val="2399399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457200" y="1737360"/>
            <a:ext cx="11269980" cy="4709160"/>
          </a:xfrm>
        </p:spPr>
        <p:txBody>
          <a:bodyPr>
            <a:normAutofit/>
          </a:bodyPr>
          <a:lstStyle/>
          <a:p>
            <a:pPr algn="just"/>
            <a:endParaRPr lang="it-IT" dirty="0" smtClean="0"/>
          </a:p>
          <a:p>
            <a:pPr algn="just"/>
            <a:r>
              <a:rPr lang="it-IT" dirty="0" smtClean="0"/>
              <a:t>Strumenti utilizzati dal datore di lavoro per "disattivare" unilateralmente il patto:</a:t>
            </a:r>
          </a:p>
          <a:p>
            <a:pPr lvl="1" algn="just"/>
            <a:r>
              <a:rPr lang="it-IT" b="1" dirty="0" smtClean="0"/>
              <a:t>Recesso unilaterale</a:t>
            </a:r>
            <a:r>
              <a:rPr lang="it-IT" dirty="0" smtClean="0"/>
              <a:t>: previsione nel patto di una clausola che consenta al datore di lavoro di recedere unilateralmente dal patto (art. 1373 c.c.) </a:t>
            </a:r>
            <a:r>
              <a:rPr lang="it-IT" dirty="0"/>
              <a:t>con liberazione dagli obblighi assunti per il caso di circostanze sopravvenute che rendano superfluo o non conveniente il patto. </a:t>
            </a:r>
            <a:r>
              <a:rPr lang="it-IT" dirty="0" smtClean="0"/>
              <a:t>Il recesso, in linea </a:t>
            </a:r>
            <a:r>
              <a:rPr lang="it-IT" dirty="0"/>
              <a:t>di </a:t>
            </a:r>
            <a:r>
              <a:rPr lang="it-IT" dirty="0" smtClean="0"/>
              <a:t>principio, sarebbe esercitabile </a:t>
            </a:r>
            <a:r>
              <a:rPr lang="it-IT" dirty="0"/>
              <a:t>non solo nel corso del rapporto ma anche successivamente nei limiti di durata del </a:t>
            </a:r>
            <a:r>
              <a:rPr lang="it-IT" dirty="0" smtClean="0"/>
              <a:t>patto.</a:t>
            </a:r>
            <a:endParaRPr lang="it-IT" dirty="0"/>
          </a:p>
          <a:p>
            <a:pPr marL="457200" lvl="1" indent="0" algn="just">
              <a:buNone/>
            </a:pPr>
            <a:endParaRPr lang="it-IT" dirty="0" smtClean="0"/>
          </a:p>
          <a:p>
            <a:pPr lvl="1" algn="just"/>
            <a:r>
              <a:rPr lang="it-IT" b="1" dirty="0" smtClean="0"/>
              <a:t>Patto d'opzione</a:t>
            </a:r>
            <a:r>
              <a:rPr lang="it-IT" dirty="0" smtClean="0"/>
              <a:t>: previsione di un patto ai sensi dell'art. 1331 c.c. che vincola una delle due parti - nel </a:t>
            </a:r>
            <a:r>
              <a:rPr lang="it-IT" dirty="0"/>
              <a:t>caso il </a:t>
            </a:r>
            <a:r>
              <a:rPr lang="it-IT" dirty="0" smtClean="0"/>
              <a:t>lavoratore - alla propria dichiarazione ("irrevocabile"), lasciando all'altra - datore di lavoro- la facoltà di accettarla o meno </a:t>
            </a:r>
            <a:endParaRPr lang="en-US" dirty="0"/>
          </a:p>
        </p:txBody>
      </p:sp>
      <p:sp>
        <p:nvSpPr>
          <p:cNvPr id="4" name="Title 1"/>
          <p:cNvSpPr>
            <a:spLocks noGrp="1"/>
          </p:cNvSpPr>
          <p:nvPr>
            <p:ph type="title"/>
          </p:nvPr>
        </p:nvSpPr>
        <p:spPr>
          <a:xfrm>
            <a:off x="2037742" y="1395096"/>
            <a:ext cx="8229600" cy="868044"/>
          </a:xfrm>
        </p:spPr>
        <p:txBody>
          <a:bodyPr/>
          <a:lstStyle/>
          <a:p>
            <a:pPr algn="ctr"/>
            <a:r>
              <a:rPr lang="it-IT" b="1" dirty="0" smtClean="0">
                <a:solidFill>
                  <a:srgbClr val="FF0000"/>
                </a:solidFill>
              </a:rPr>
              <a:t>Clausole accessorie</a:t>
            </a:r>
            <a:endParaRPr lang="en-US" b="1" dirty="0">
              <a:solidFill>
                <a:srgbClr val="FF0000"/>
              </a:solidFill>
            </a:endParaRPr>
          </a:p>
        </p:txBody>
      </p:sp>
    </p:spTree>
    <p:extLst>
      <p:ext uri="{BB962C8B-B14F-4D97-AF65-F5344CB8AC3E}">
        <p14:creationId xmlns:p14="http://schemas.microsoft.com/office/powerpoint/2010/main" xmlns="" val="1040344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037742" y="1417638"/>
            <a:ext cx="8229600" cy="914082"/>
          </a:xfrm>
        </p:spPr>
        <p:txBody>
          <a:bodyPr>
            <a:normAutofit/>
          </a:bodyPr>
          <a:lstStyle/>
          <a:p>
            <a:pPr algn="ctr"/>
            <a:r>
              <a:rPr lang="it-IT" b="1" dirty="0" smtClean="0">
                <a:solidFill>
                  <a:srgbClr val="FF0000"/>
                </a:solidFill>
              </a:rPr>
              <a:t>Recesso unilaterale</a:t>
            </a:r>
            <a:endParaRPr lang="en-US" b="1" dirty="0">
              <a:solidFill>
                <a:srgbClr val="FF0000"/>
              </a:solidFill>
            </a:endParaRPr>
          </a:p>
        </p:txBody>
      </p:sp>
      <p:sp>
        <p:nvSpPr>
          <p:cNvPr id="4" name="Content Placeholder 2"/>
          <p:cNvSpPr>
            <a:spLocks noGrp="1"/>
          </p:cNvSpPr>
          <p:nvPr>
            <p:ph idx="1"/>
          </p:nvPr>
        </p:nvSpPr>
        <p:spPr>
          <a:xfrm>
            <a:off x="457200" y="2331720"/>
            <a:ext cx="11132820" cy="4160520"/>
          </a:xfrm>
        </p:spPr>
        <p:txBody>
          <a:bodyPr>
            <a:normAutofit/>
          </a:bodyPr>
          <a:lstStyle/>
          <a:p>
            <a:pPr algn="just"/>
            <a:r>
              <a:rPr lang="it-IT" dirty="0" smtClean="0"/>
              <a:t>La previsione della </a:t>
            </a:r>
            <a:r>
              <a:rPr lang="it-IT" b="1" dirty="0" smtClean="0"/>
              <a:t>risoluzione del patto rimessa all'arbitrio del datore di lavoro</a:t>
            </a:r>
            <a:r>
              <a:rPr lang="it-IT" dirty="0" smtClean="0"/>
              <a:t>, che possa "rinunciare" al patto alla data della cessazione o successivamente nel limite di vigenza del patto, </a:t>
            </a:r>
            <a:r>
              <a:rPr lang="it-IT" b="1" dirty="0" smtClean="0"/>
              <a:t>concreta una clausola nulla per contrasto con norme imperative </a:t>
            </a:r>
            <a:r>
              <a:rPr lang="it-IT" dirty="0"/>
              <a:t>(</a:t>
            </a:r>
            <a:r>
              <a:rPr lang="it-IT" dirty="0" err="1"/>
              <a:t>Cass</a:t>
            </a:r>
            <a:r>
              <a:rPr lang="it-IT" dirty="0"/>
              <a:t>., Sez. Lav., 08.01.2013, n. 212) </a:t>
            </a:r>
            <a:endParaRPr lang="it-IT" b="1" dirty="0" smtClean="0"/>
          </a:p>
          <a:p>
            <a:pPr lvl="1" algn="just"/>
            <a:r>
              <a:rPr lang="it-IT" dirty="0"/>
              <a:t>l</a:t>
            </a:r>
            <a:r>
              <a:rPr lang="it-IT" dirty="0" smtClean="0"/>
              <a:t>'obbligo di non concorrenza si è già perfezionato con la relativa pattuizione e ciò impedisce al lavoratore di progettare per questa parte il proprio futuro lavorativo e comprime la sua libertà</a:t>
            </a:r>
          </a:p>
          <a:p>
            <a:pPr lvl="1" algn="just"/>
            <a:r>
              <a:rPr lang="it-IT" dirty="0" smtClean="0"/>
              <a:t>detta compressione ai sensi dell'art. 2125 c.c. non può avvenire senza l'obbligo di un corrispettivo da parte del datore, corrispettivo che finirebbe con l'essere escluso ove al datore stesso venisse concesso di liberarsi </a:t>
            </a:r>
            <a:r>
              <a:rPr lang="it-IT" i="1" dirty="0" smtClean="0"/>
              <a:t>ex post </a:t>
            </a:r>
            <a:r>
              <a:rPr lang="it-IT" dirty="0" smtClean="0"/>
              <a:t>dal vincolo </a:t>
            </a:r>
          </a:p>
        </p:txBody>
      </p:sp>
    </p:spTree>
    <p:extLst>
      <p:ext uri="{BB962C8B-B14F-4D97-AF65-F5344CB8AC3E}">
        <p14:creationId xmlns:p14="http://schemas.microsoft.com/office/powerpoint/2010/main" xmlns="" val="337573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037742" y="1440498"/>
            <a:ext cx="8229600" cy="748225"/>
          </a:xfrm>
        </p:spPr>
        <p:txBody>
          <a:bodyPr/>
          <a:lstStyle/>
          <a:p>
            <a:pPr algn="ctr"/>
            <a:r>
              <a:rPr lang="it-IT" b="1" dirty="0" smtClean="0">
                <a:solidFill>
                  <a:srgbClr val="FF0000"/>
                </a:solidFill>
              </a:rPr>
              <a:t>Patto di opzione</a:t>
            </a:r>
            <a:endParaRPr lang="en-US" b="1" dirty="0">
              <a:solidFill>
                <a:srgbClr val="FF0000"/>
              </a:solidFill>
            </a:endParaRPr>
          </a:p>
        </p:txBody>
      </p:sp>
      <p:sp>
        <p:nvSpPr>
          <p:cNvPr id="4" name="Content Placeholder 2"/>
          <p:cNvSpPr>
            <a:spLocks noGrp="1"/>
          </p:cNvSpPr>
          <p:nvPr>
            <p:ph idx="1"/>
          </p:nvPr>
        </p:nvSpPr>
        <p:spPr>
          <a:xfrm>
            <a:off x="457200" y="2188723"/>
            <a:ext cx="11201400" cy="4372097"/>
          </a:xfrm>
        </p:spPr>
        <p:txBody>
          <a:bodyPr>
            <a:normAutofit fontScale="92500" lnSpcReduction="10000"/>
          </a:bodyPr>
          <a:lstStyle/>
          <a:p>
            <a:pPr algn="just">
              <a:lnSpc>
                <a:spcPct val="110000"/>
              </a:lnSpc>
            </a:pPr>
            <a:r>
              <a:rPr lang="it-IT" sz="3000" dirty="0"/>
              <a:t>La giurisprudenza ha </a:t>
            </a:r>
            <a:r>
              <a:rPr lang="it-IT" sz="3000" dirty="0" smtClean="0"/>
              <a:t>progressivamente stabilito</a:t>
            </a:r>
            <a:r>
              <a:rPr lang="it-IT" sz="3000" dirty="0"/>
              <a:t>:</a:t>
            </a:r>
          </a:p>
          <a:p>
            <a:pPr marL="800100" lvl="2" indent="-342900" algn="just">
              <a:lnSpc>
                <a:spcPct val="110000"/>
              </a:lnSpc>
              <a:buFont typeface="Arial" panose="020B0604020202020204" pitchFamily="34" charset="0"/>
              <a:buChar char="•"/>
            </a:pPr>
            <a:r>
              <a:rPr lang="it-IT" sz="2600" dirty="0"/>
              <a:t>l'impossibilità di prevedere l'esercizio dell'opzione in una fase successiva all'estinzione del rapporto, diversamente il lavoratore resterebbe nell'incertezza circa le reali possibilità lavorative e reddituali</a:t>
            </a:r>
          </a:p>
          <a:p>
            <a:pPr marL="800100" lvl="2" indent="-342900" algn="just">
              <a:lnSpc>
                <a:spcPct val="110000"/>
              </a:lnSpc>
              <a:buFont typeface="Arial" panose="020B0604020202020204" pitchFamily="34" charset="0"/>
              <a:buChar char="•"/>
            </a:pPr>
            <a:r>
              <a:rPr lang="it-IT" sz="2600" dirty="0" smtClean="0"/>
              <a:t>la validità dell'opzione solo </a:t>
            </a:r>
            <a:r>
              <a:rPr lang="it-IT" sz="2600" dirty="0"/>
              <a:t>qualora sia previsto l'esercizio della stessa </a:t>
            </a:r>
            <a:r>
              <a:rPr lang="it-IT" sz="2600" b="1" dirty="0"/>
              <a:t>entro un termine che renda definitivo il patto </a:t>
            </a:r>
            <a:r>
              <a:rPr lang="it-IT" sz="2600" b="1" dirty="0" smtClean="0"/>
              <a:t>prima </a:t>
            </a:r>
            <a:r>
              <a:rPr lang="it-IT" sz="2600" b="1" dirty="0"/>
              <a:t>della cessazione del rapporto di lavoro </a:t>
            </a:r>
            <a:r>
              <a:rPr lang="it-IT" sz="2600" dirty="0"/>
              <a:t>(</a:t>
            </a:r>
            <a:r>
              <a:rPr lang="it-IT" sz="2600" dirty="0" err="1"/>
              <a:t>Trib</a:t>
            </a:r>
            <a:r>
              <a:rPr lang="it-IT" sz="2600" dirty="0"/>
              <a:t>. Milano, 22.05.2007)</a:t>
            </a:r>
          </a:p>
          <a:p>
            <a:pPr marL="800100" lvl="2" indent="-342900" algn="just">
              <a:lnSpc>
                <a:spcPct val="110000"/>
              </a:lnSpc>
              <a:buFont typeface="Arial" panose="020B0604020202020204" pitchFamily="34" charset="0"/>
              <a:buChar char="•"/>
            </a:pPr>
            <a:r>
              <a:rPr lang="it-IT" sz="2600" dirty="0" smtClean="0"/>
              <a:t>la </a:t>
            </a:r>
            <a:r>
              <a:rPr lang="it-IT" sz="2600" dirty="0"/>
              <a:t>mancanza di tale termine si risolverebbe in una indiretta elusione dell'art. 2125 c.c. con una insanabile alterazione dell'equilibrio del rapporto, rendendo nulla l'opzione per frode alla legge ai sensi dell'art. 1344 c.c. (Cass., Sez. Lav., 13.06.2003, n. 9491) </a:t>
            </a:r>
          </a:p>
          <a:p>
            <a:pPr lvl="1" algn="just"/>
            <a:endParaRPr lang="it-IT" sz="3400" dirty="0" smtClean="0"/>
          </a:p>
          <a:p>
            <a:endParaRPr lang="en-US" dirty="0"/>
          </a:p>
        </p:txBody>
      </p:sp>
    </p:spTree>
    <p:extLst>
      <p:ext uri="{BB962C8B-B14F-4D97-AF65-F5344CB8AC3E}">
        <p14:creationId xmlns:p14="http://schemas.microsoft.com/office/powerpoint/2010/main" xmlns="" val="3375734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037742" y="1417638"/>
            <a:ext cx="8229600" cy="936456"/>
          </a:xfrm>
        </p:spPr>
        <p:txBody>
          <a:bodyPr/>
          <a:lstStyle/>
          <a:p>
            <a:pPr algn="ctr"/>
            <a:r>
              <a:rPr lang="it-IT" b="1" dirty="0" smtClean="0">
                <a:solidFill>
                  <a:srgbClr val="FF0000"/>
                </a:solidFill>
              </a:rPr>
              <a:t>Patto di opzione</a:t>
            </a:r>
            <a:endParaRPr lang="en-US" b="1" dirty="0">
              <a:solidFill>
                <a:srgbClr val="FF0000"/>
              </a:solidFill>
            </a:endParaRPr>
          </a:p>
        </p:txBody>
      </p:sp>
      <p:sp>
        <p:nvSpPr>
          <p:cNvPr id="4" name="Content Placeholder 2"/>
          <p:cNvSpPr>
            <a:spLocks noGrp="1"/>
          </p:cNvSpPr>
          <p:nvPr>
            <p:ph idx="1"/>
          </p:nvPr>
        </p:nvSpPr>
        <p:spPr>
          <a:xfrm>
            <a:off x="254662" y="2560638"/>
            <a:ext cx="11795760" cy="3634740"/>
          </a:xfrm>
        </p:spPr>
        <p:txBody>
          <a:bodyPr>
            <a:normAutofit fontScale="70000" lnSpcReduction="20000"/>
          </a:bodyPr>
          <a:lstStyle/>
          <a:p>
            <a:pPr marL="800100" lvl="2" indent="-342900" algn="just">
              <a:lnSpc>
                <a:spcPct val="110000"/>
              </a:lnSpc>
              <a:buFont typeface="Arial" panose="020B0604020202020204" pitchFamily="34" charset="0"/>
              <a:buChar char="•"/>
            </a:pPr>
            <a:r>
              <a:rPr lang="it-IT" sz="3200" dirty="0"/>
              <a:t>Recentemente la Cassazione ha ritenuto, in un caso di opzione </a:t>
            </a:r>
            <a:r>
              <a:rPr lang="it-IT" sz="3200" dirty="0" smtClean="0"/>
              <a:t>retribuita con la formazione professionale del lavoratore da </a:t>
            </a:r>
            <a:r>
              <a:rPr lang="it-IT" sz="3200" dirty="0"/>
              <a:t>esercitarsi entro 30 gg dalla cessazione del rapporto, che si realizzi </a:t>
            </a:r>
            <a:r>
              <a:rPr lang="it-IT" sz="3200" b="1" dirty="0"/>
              <a:t>una violazione del modello contrattuale dell'opzione: mentre nell'opzione la parte vincolata alla propria dichiarazione non è tenuta alla prestazione finché controparte non </a:t>
            </a:r>
            <a:r>
              <a:rPr lang="it-IT" sz="3200" b="1" dirty="0" smtClean="0"/>
              <a:t>accetta </a:t>
            </a:r>
            <a:r>
              <a:rPr lang="it-IT" sz="3200" b="1" dirty="0"/>
              <a:t>costituendo l'obbligazione contrattuale, nel patto di non concorrenza il lavoratore concedente l'opzione è obbligato immediatamente</a:t>
            </a:r>
            <a:r>
              <a:rPr lang="it-IT" sz="3200" dirty="0"/>
              <a:t>, dalla data di stipulazione, non solo a mantenere ferma la dichiarazione, ma anche </a:t>
            </a:r>
            <a:r>
              <a:rPr lang="it-IT" sz="3200" b="1" dirty="0"/>
              <a:t>ad adempiere all'obbligazione finale, con conseguente nullità del patto d'opzione per violazione sia dell'art. 1331 c.c. sia dell'art. 2125 c.c</a:t>
            </a:r>
            <a:r>
              <a:rPr lang="it-IT" sz="3200" b="1" dirty="0" smtClean="0"/>
              <a:t>.. </a:t>
            </a:r>
            <a:r>
              <a:rPr lang="it-IT" sz="3200" dirty="0" smtClean="0"/>
              <a:t>Nel caso inoltre non era ritenuto sussistente il corrispettivo poiché la formazione professionale era la causa del contratto di lavoro subordinato  </a:t>
            </a:r>
            <a:r>
              <a:rPr lang="it-IT" sz="3200" dirty="0"/>
              <a:t>(</a:t>
            </a:r>
            <a:r>
              <a:rPr lang="it-IT" sz="3200" dirty="0" err="1"/>
              <a:t>Cass</a:t>
            </a:r>
            <a:r>
              <a:rPr lang="it-IT" sz="3200" dirty="0"/>
              <a:t>., Sez. Lav., 04.04.2017, n. 8715)</a:t>
            </a:r>
            <a:endParaRPr lang="en-US" sz="3200" dirty="0"/>
          </a:p>
          <a:p>
            <a:pPr marL="800100" lvl="2" indent="-342900" algn="just">
              <a:lnSpc>
                <a:spcPct val="110000"/>
              </a:lnSpc>
              <a:buFont typeface="Arial" panose="020B0604020202020204" pitchFamily="34" charset="0"/>
              <a:buChar char="•"/>
            </a:pPr>
            <a:endParaRPr lang="it-IT" sz="3100" dirty="0"/>
          </a:p>
        </p:txBody>
      </p:sp>
    </p:spTree>
    <p:extLst>
      <p:ext uri="{BB962C8B-B14F-4D97-AF65-F5344CB8AC3E}">
        <p14:creationId xmlns:p14="http://schemas.microsoft.com/office/powerpoint/2010/main" xmlns="" val="3375734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2263140" y="1417638"/>
            <a:ext cx="8229600" cy="1143000"/>
          </a:xfrm>
        </p:spPr>
        <p:txBody>
          <a:bodyPr/>
          <a:lstStyle/>
          <a:p>
            <a:pPr algn="ctr"/>
            <a:r>
              <a:rPr lang="it-IT" b="1" dirty="0" smtClean="0">
                <a:solidFill>
                  <a:srgbClr val="FF0000"/>
                </a:solidFill>
              </a:rPr>
              <a:t>Alternative prospettabili </a:t>
            </a:r>
            <a:endParaRPr lang="en-US" b="1" dirty="0">
              <a:solidFill>
                <a:srgbClr val="FF0000"/>
              </a:solidFill>
            </a:endParaRPr>
          </a:p>
        </p:txBody>
      </p:sp>
      <p:sp>
        <p:nvSpPr>
          <p:cNvPr id="4" name="Content Placeholder 2"/>
          <p:cNvSpPr>
            <a:spLocks noGrp="1"/>
          </p:cNvSpPr>
          <p:nvPr>
            <p:ph idx="1"/>
          </p:nvPr>
        </p:nvSpPr>
        <p:spPr>
          <a:xfrm>
            <a:off x="457200" y="2560638"/>
            <a:ext cx="11041380" cy="4068762"/>
          </a:xfrm>
        </p:spPr>
        <p:txBody>
          <a:bodyPr>
            <a:normAutofit/>
          </a:bodyPr>
          <a:lstStyle/>
          <a:p>
            <a:pPr lvl="1" algn="just"/>
            <a:r>
              <a:rPr lang="it-IT" dirty="0" smtClean="0"/>
              <a:t>Ritagliare patti </a:t>
            </a:r>
            <a:r>
              <a:rPr lang="it-IT" i="1" dirty="0" smtClean="0"/>
              <a:t>ad hoc </a:t>
            </a:r>
            <a:r>
              <a:rPr lang="it-IT" dirty="0" smtClean="0"/>
              <a:t>su specifiche posizioni attraverso una istruttoria precisa (valutazione dei limiti di oggetto, durata e luogo oltre al corrispettivo, con riguardo anche alla </a:t>
            </a:r>
            <a:r>
              <a:rPr lang="it-IT" dirty="0"/>
              <a:t>esperienza professionale </a:t>
            </a:r>
            <a:r>
              <a:rPr lang="it-IT" dirty="0" smtClean="0"/>
              <a:t>del </a:t>
            </a:r>
            <a:r>
              <a:rPr lang="it-IT" dirty="0"/>
              <a:t>lavoratore </a:t>
            </a:r>
            <a:r>
              <a:rPr lang="it-IT" dirty="0" smtClean="0"/>
              <a:t>anteriore alla assunzione (CV), alla formazione successiva ed alle competenze acquisite nel corso del rapporto)</a:t>
            </a:r>
          </a:p>
          <a:p>
            <a:pPr lvl="1" algn="just"/>
            <a:r>
              <a:rPr lang="it-IT" dirty="0" smtClean="0"/>
              <a:t>Prevedere patti di non concorrenza a termine dove le parti si impegnano per un periodo determinato durante il rapporto a vincolarsi alle previsioni dell'art. 2125 c.c. salvo restando al termine -  </a:t>
            </a:r>
            <a:r>
              <a:rPr lang="it-IT" dirty="0"/>
              <a:t>in dipendenza delle situazioni contingenti </a:t>
            </a:r>
            <a:r>
              <a:rPr lang="it-IT" dirty="0" smtClean="0"/>
              <a:t>- la facoltà delle parti di (i) rinnovare il medesimo patto, (ii) di mutarne le condizioni o (iii) di non rinnovarlo</a:t>
            </a:r>
            <a:endParaRPr lang="en-US" dirty="0"/>
          </a:p>
        </p:txBody>
      </p:sp>
    </p:spTree>
    <p:extLst>
      <p:ext uri="{BB962C8B-B14F-4D97-AF65-F5344CB8AC3E}">
        <p14:creationId xmlns:p14="http://schemas.microsoft.com/office/powerpoint/2010/main" xmlns="" val="2778744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3" name="Title 1"/>
          <p:cNvSpPr txBox="1">
            <a:spLocks/>
          </p:cNvSpPr>
          <p:nvPr/>
        </p:nvSpPr>
        <p:spPr>
          <a:xfrm>
            <a:off x="2011680" y="1362514"/>
            <a:ext cx="9509760" cy="8091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rgbClr val="FF0000"/>
                </a:solidFill>
              </a:rPr>
              <a:t>Inadempimento del lavoratore e rimedi</a:t>
            </a:r>
            <a:endParaRPr lang="en-US" b="1" dirty="0">
              <a:solidFill>
                <a:srgbClr val="FF0000"/>
              </a:solidFill>
            </a:endParaRPr>
          </a:p>
        </p:txBody>
      </p:sp>
      <p:sp>
        <p:nvSpPr>
          <p:cNvPr id="4" name="Subtitle 2"/>
          <p:cNvSpPr txBox="1">
            <a:spLocks/>
          </p:cNvSpPr>
          <p:nvPr/>
        </p:nvSpPr>
        <p:spPr>
          <a:xfrm>
            <a:off x="395536" y="2171700"/>
            <a:ext cx="11331644" cy="43662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gn="just">
              <a:buFont typeface="Arial" panose="020B0604020202020204" pitchFamily="34" charset="0"/>
              <a:buChar char="•"/>
            </a:pPr>
            <a:r>
              <a:rPr lang="it-IT" dirty="0" smtClean="0"/>
              <a:t>Nel caso sia domandata la </a:t>
            </a:r>
            <a:r>
              <a:rPr lang="it-IT" b="1" dirty="0" smtClean="0"/>
              <a:t>risoluzione</a:t>
            </a:r>
            <a:r>
              <a:rPr lang="it-IT" dirty="0" smtClean="0"/>
              <a:t> il datore può chiedere al lavoratore:</a:t>
            </a:r>
          </a:p>
          <a:p>
            <a:pPr marL="914400" lvl="1" indent="-457200" algn="just">
              <a:buFont typeface="Arial" panose="020B0604020202020204" pitchFamily="34" charset="0"/>
              <a:buChar char="•"/>
            </a:pPr>
            <a:r>
              <a:rPr lang="it-IT" b="1" dirty="0" smtClean="0"/>
              <a:t>la restituzione della somma versata a titolo di corrispettivo</a:t>
            </a:r>
            <a:r>
              <a:rPr lang="it-IT" dirty="0" smtClean="0"/>
              <a:t>, essendo venuta meno la ragione giustificativa di tale pagamento</a:t>
            </a:r>
          </a:p>
          <a:p>
            <a:pPr marL="1371600" lvl="2" indent="-457200" algn="just">
              <a:buFont typeface="Arial" panose="020B0604020202020204" pitchFamily="34" charset="0"/>
              <a:buChar char="•"/>
            </a:pPr>
            <a:r>
              <a:rPr lang="it-IT" dirty="0" smtClean="0"/>
              <a:t>i compensi dovranno essere restituiti nella misura in cui non corrispondano a prestazioni già soddisfatte (art. 1458 c.c.)</a:t>
            </a:r>
          </a:p>
          <a:p>
            <a:pPr marL="1371600" lvl="2" indent="-457200" algn="just">
              <a:buFont typeface="Arial" panose="020B0604020202020204" pitchFamily="34" charset="0"/>
              <a:buChar char="•"/>
            </a:pPr>
            <a:r>
              <a:rPr lang="it-IT" dirty="0" smtClean="0"/>
              <a:t>il lavoratore deve restituire le somme percepite in esecuzione del patto in misura integrale qualora ne venga dichiarata la nullità per violazione dei limiti di legge (</a:t>
            </a:r>
            <a:r>
              <a:rPr lang="it-IT" dirty="0" err="1" smtClean="0"/>
              <a:t>Trib</a:t>
            </a:r>
            <a:r>
              <a:rPr lang="it-IT" dirty="0" smtClean="0"/>
              <a:t>. Modena, 10.02.2000)  </a:t>
            </a:r>
          </a:p>
          <a:p>
            <a:pPr marL="1371600" lvl="2" indent="-457200" algn="just">
              <a:buFont typeface="Arial" panose="020B0604020202020204" pitchFamily="34" charset="0"/>
              <a:buChar char="•"/>
            </a:pPr>
            <a:r>
              <a:rPr lang="it-IT" dirty="0"/>
              <a:t>l</a:t>
            </a:r>
            <a:r>
              <a:rPr lang="it-IT" dirty="0" smtClean="0"/>
              <a:t>a restituzione dell'indebito deve esser effettuata in base all'effettivo percepito, al netto delle ritenute assistenziali, previdenziali e fiscali (</a:t>
            </a:r>
            <a:r>
              <a:rPr lang="it-IT" dirty="0" err="1" smtClean="0"/>
              <a:t>Trib</a:t>
            </a:r>
            <a:r>
              <a:rPr lang="it-IT" dirty="0" smtClean="0"/>
              <a:t>. Milano, 06.05.2015 - C. Stato, 20.09.2012, n. 5043) </a:t>
            </a:r>
          </a:p>
          <a:p>
            <a:pPr marL="914400" lvl="1" indent="-457200" algn="just">
              <a:buFont typeface="Arial" panose="020B0604020202020204" pitchFamily="34" charset="0"/>
              <a:buChar char="•"/>
            </a:pPr>
            <a:r>
              <a:rPr lang="it-IT" b="1" dirty="0" smtClean="0"/>
              <a:t>il risarcimento del danno </a:t>
            </a:r>
            <a:r>
              <a:rPr lang="it-IT" dirty="0" smtClean="0"/>
              <a:t>conseguente l'attività svolta dall'ex dipendente </a:t>
            </a:r>
            <a:r>
              <a:rPr lang="it-IT" dirty="0"/>
              <a:t>in </a:t>
            </a:r>
            <a:r>
              <a:rPr lang="it-IT" dirty="0" smtClean="0"/>
              <a:t>concorrenza che dovrà </a:t>
            </a:r>
            <a:r>
              <a:rPr lang="it-IT" dirty="0"/>
              <a:t>essere quantificato in ragione del dimostrato nocumento subito al patrimonio aziendale </a:t>
            </a:r>
            <a:r>
              <a:rPr lang="it-IT" dirty="0" smtClean="0"/>
              <a:t>(i danni sono predeterminabili in una clausola penale ex art. 1382 c.c.)</a:t>
            </a:r>
          </a:p>
          <a:p>
            <a:pPr marL="914400" lvl="1" indent="-457200" algn="just">
              <a:buFont typeface="Arial" panose="020B0604020202020204" pitchFamily="34" charset="0"/>
              <a:buChar char="•"/>
            </a:pPr>
            <a:r>
              <a:rPr lang="it-IT" dirty="0"/>
              <a:t>E' possibile prevedere contrattualmente anche (i) l'impegno del lavoratore a comunicare all'ex datore preventivamente informazioni circa la nuova occupazione (società datrice di lavoro, posizione offerta, mansioni) al fine di consentire la miglior verifica dell'adempimento e (ii) una penale </a:t>
            </a:r>
            <a:r>
              <a:rPr lang="it-IT" dirty="0" smtClean="0"/>
              <a:t>non solo per </a:t>
            </a:r>
            <a:r>
              <a:rPr lang="it-IT" dirty="0"/>
              <a:t>l'inadempimento </a:t>
            </a:r>
            <a:r>
              <a:rPr lang="it-IT" dirty="0" smtClean="0"/>
              <a:t>ma anche per </a:t>
            </a:r>
            <a:r>
              <a:rPr lang="it-IT" dirty="0"/>
              <a:t>il </a:t>
            </a:r>
            <a:r>
              <a:rPr lang="it-IT" dirty="0" smtClean="0"/>
              <a:t>ritardo  </a:t>
            </a:r>
            <a:endParaRPr lang="it-IT" dirty="0"/>
          </a:p>
          <a:p>
            <a:pPr marL="914400" lvl="1" indent="-457200" algn="just">
              <a:buFont typeface="Arial" panose="020B0604020202020204" pitchFamily="34" charset="0"/>
              <a:buChar char="•"/>
            </a:pPr>
            <a:endParaRPr lang="it-IT" dirty="0" smtClean="0"/>
          </a:p>
        </p:txBody>
      </p:sp>
    </p:spTree>
    <p:extLst>
      <p:ext uri="{BB962C8B-B14F-4D97-AF65-F5344CB8AC3E}">
        <p14:creationId xmlns:p14="http://schemas.microsoft.com/office/powerpoint/2010/main" xmlns="" val="2778744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6935"/>
            <a:ext cx="12358092" cy="6904935"/>
          </a:xfrm>
          <a:prstGeom prst="rect">
            <a:avLst/>
          </a:prstGeom>
        </p:spPr>
      </p:pic>
      <p:sp>
        <p:nvSpPr>
          <p:cNvPr id="3" name="Title 1"/>
          <p:cNvSpPr>
            <a:spLocks noGrp="1"/>
          </p:cNvSpPr>
          <p:nvPr>
            <p:ph type="title"/>
          </p:nvPr>
        </p:nvSpPr>
        <p:spPr>
          <a:xfrm>
            <a:off x="2064246" y="1257618"/>
            <a:ext cx="8229600" cy="1008927"/>
          </a:xfrm>
        </p:spPr>
        <p:txBody>
          <a:bodyPr>
            <a:normAutofit/>
          </a:bodyPr>
          <a:lstStyle/>
          <a:p>
            <a:pPr algn="ctr"/>
            <a:r>
              <a:rPr lang="it-IT" b="1" dirty="0" smtClean="0">
                <a:solidFill>
                  <a:srgbClr val="FF0000"/>
                </a:solidFill>
              </a:rPr>
              <a:t>Clausola</a:t>
            </a:r>
            <a:r>
              <a:rPr lang="it-IT" sz="3300" b="1" dirty="0" smtClean="0">
                <a:solidFill>
                  <a:srgbClr val="FF0000"/>
                </a:solidFill>
              </a:rPr>
              <a:t> </a:t>
            </a:r>
            <a:r>
              <a:rPr lang="it-IT" b="1" dirty="0" smtClean="0">
                <a:solidFill>
                  <a:srgbClr val="FF0000"/>
                </a:solidFill>
              </a:rPr>
              <a:t>penale</a:t>
            </a:r>
            <a:r>
              <a:rPr lang="it-IT" sz="3300" b="1" dirty="0" smtClean="0">
                <a:solidFill>
                  <a:srgbClr val="FF0000"/>
                </a:solidFill>
              </a:rPr>
              <a:t> </a:t>
            </a:r>
            <a:endParaRPr lang="en-US" sz="3300" b="1" dirty="0">
              <a:solidFill>
                <a:srgbClr val="FF0000"/>
              </a:solidFill>
            </a:endParaRPr>
          </a:p>
        </p:txBody>
      </p:sp>
      <p:sp>
        <p:nvSpPr>
          <p:cNvPr id="4" name="Content Placeholder 2"/>
          <p:cNvSpPr>
            <a:spLocks noGrp="1"/>
          </p:cNvSpPr>
          <p:nvPr>
            <p:ph idx="1"/>
          </p:nvPr>
        </p:nvSpPr>
        <p:spPr>
          <a:xfrm>
            <a:off x="731520" y="2400618"/>
            <a:ext cx="11018520" cy="4000182"/>
          </a:xfrm>
        </p:spPr>
        <p:txBody>
          <a:bodyPr>
            <a:normAutofit fontScale="77500" lnSpcReduction="20000"/>
          </a:bodyPr>
          <a:lstStyle/>
          <a:p>
            <a:pPr algn="just"/>
            <a:r>
              <a:rPr lang="it-IT" dirty="0"/>
              <a:t>La </a:t>
            </a:r>
            <a:r>
              <a:rPr lang="it-IT" b="1" dirty="0"/>
              <a:t>penale ex art. 1382 c.c. richiede il mero accertamento dell'inadempimento </a:t>
            </a:r>
            <a:r>
              <a:rPr lang="it-IT" dirty="0"/>
              <a:t>poiché ha la finalità di costituire una liquidazione anticipata del danno tra le </a:t>
            </a:r>
            <a:r>
              <a:rPr lang="it-IT" dirty="0" smtClean="0"/>
              <a:t>parti. Resta salvo </a:t>
            </a:r>
            <a:r>
              <a:rPr lang="it-IT" dirty="0"/>
              <a:t>il risarcimento degli ulteriori danni, ove previsto</a:t>
            </a:r>
          </a:p>
          <a:p>
            <a:pPr algn="just"/>
            <a:r>
              <a:rPr lang="it-IT" dirty="0"/>
              <a:t>Il </a:t>
            </a:r>
            <a:r>
              <a:rPr lang="it-IT" b="1" dirty="0"/>
              <a:t>pagamento della penale non esime il lavoratore dal rispetto del patto per il periodo ulteriore fino alla scadenza</a:t>
            </a:r>
            <a:r>
              <a:rPr lang="it-IT" dirty="0"/>
              <a:t> (si tratta di una obbligazione di durata di non fare, dunque l'inadempimento </a:t>
            </a:r>
            <a:r>
              <a:rPr lang="it-IT" dirty="0" smtClean="0"/>
              <a:t>è </a:t>
            </a:r>
            <a:r>
              <a:rPr lang="it-IT" dirty="0"/>
              <a:t>riferito al periodo trascorso e non fa venir meno l'obbligo futuro</a:t>
            </a:r>
            <a:r>
              <a:rPr lang="it-IT" dirty="0" smtClean="0"/>
              <a:t>)</a:t>
            </a:r>
          </a:p>
          <a:p>
            <a:pPr algn="just"/>
            <a:r>
              <a:rPr lang="it-IT" dirty="0" smtClean="0"/>
              <a:t>La </a:t>
            </a:r>
            <a:r>
              <a:rPr lang="it-IT" b="1" dirty="0" smtClean="0"/>
              <a:t>penale eccessiva può esser ridotta ad equità </a:t>
            </a:r>
            <a:r>
              <a:rPr lang="it-IT" dirty="0" smtClean="0"/>
              <a:t>(art. 1384 c.c.) su richiesta di parte e non d'ufficio. Nella valutazione circa l'"eccessività" della penale il giudice deve valutare l'interesse che la parte ha all'adempimento della prestazione cui ha diritto (Cass., Sez. Lav., 09.06.2017, n. 14457)</a:t>
            </a:r>
          </a:p>
          <a:p>
            <a:pPr algn="just"/>
            <a:r>
              <a:rPr lang="it-IT" b="1" dirty="0" smtClean="0"/>
              <a:t>Cumulabilità della azione di riscossione della penale e della domanda di adempimento specifico dell'obbligazione omissiva </a:t>
            </a:r>
            <a:r>
              <a:rPr lang="it-IT" dirty="0" smtClean="0"/>
              <a:t>(non trova applicazione l'art. 1383 c.c. perché trattandosi di un obbligo di durata, l'inadempimento può esser parziale): si tratta di rimedi con autonoma funzione (reintegratoria del pregiudizio e di interruzione della condotta lesiva) </a:t>
            </a:r>
            <a:endParaRPr lang="it-IT" dirty="0"/>
          </a:p>
          <a:p>
            <a:endParaRPr lang="en-US" dirty="0"/>
          </a:p>
        </p:txBody>
      </p:sp>
    </p:spTree>
    <p:extLst>
      <p:ext uri="{BB962C8B-B14F-4D97-AF65-F5344CB8AC3E}">
        <p14:creationId xmlns:p14="http://schemas.microsoft.com/office/powerpoint/2010/main" xmlns="" val="2778744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txBox="1">
            <a:spLocks/>
          </p:cNvSpPr>
          <p:nvPr/>
        </p:nvSpPr>
        <p:spPr>
          <a:xfrm>
            <a:off x="2552142" y="1412777"/>
            <a:ext cx="7200800" cy="7564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smtClean="0">
                <a:solidFill>
                  <a:srgbClr val="FF0000"/>
                </a:solidFill>
              </a:rPr>
              <a:t>Adempimento e inibitoria </a:t>
            </a:r>
            <a:endParaRPr lang="en-US" b="1" dirty="0">
              <a:solidFill>
                <a:srgbClr val="FF0000"/>
              </a:solidFill>
            </a:endParaRPr>
          </a:p>
        </p:txBody>
      </p:sp>
      <p:sp>
        <p:nvSpPr>
          <p:cNvPr id="4" name="Subtitle 2"/>
          <p:cNvSpPr txBox="1">
            <a:spLocks/>
          </p:cNvSpPr>
          <p:nvPr/>
        </p:nvSpPr>
        <p:spPr>
          <a:xfrm>
            <a:off x="160020" y="2169268"/>
            <a:ext cx="11407140" cy="42543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914400" lvl="1" indent="-457200" algn="just">
              <a:buFont typeface="Arial" panose="020B0604020202020204" pitchFamily="34" charset="0"/>
              <a:buChar char="•"/>
            </a:pPr>
            <a:r>
              <a:rPr lang="it-IT" dirty="0" smtClean="0"/>
              <a:t>In alternativa alla risoluzione il datore di lavoro può domandare </a:t>
            </a:r>
            <a:r>
              <a:rPr lang="it-IT" b="1" dirty="0" smtClean="0"/>
              <a:t>l'adempimento del patto in forma specifica</a:t>
            </a:r>
            <a:r>
              <a:rPr lang="it-IT" dirty="0" smtClean="0"/>
              <a:t>, in quanto mezzo idoneo a paralizzare l'attività concorrente per il periodo di durata del patto </a:t>
            </a:r>
          </a:p>
          <a:p>
            <a:pPr marL="914400" lvl="1" indent="-457200" algn="just">
              <a:buFont typeface="Arial" panose="020B0604020202020204" pitchFamily="34" charset="0"/>
              <a:buChar char="•"/>
            </a:pPr>
            <a:r>
              <a:rPr lang="it-IT" dirty="0" smtClean="0"/>
              <a:t>Il datore di lavoro può ottenere la </a:t>
            </a:r>
            <a:r>
              <a:rPr lang="it-IT" b="1" dirty="0" smtClean="0"/>
              <a:t>tutela inibitoria</a:t>
            </a:r>
            <a:r>
              <a:rPr lang="it-IT" dirty="0" smtClean="0"/>
              <a:t> </a:t>
            </a:r>
            <a:r>
              <a:rPr lang="it-IT" b="1" dirty="0" smtClean="0"/>
              <a:t>anche in via d'urgenza</a:t>
            </a:r>
            <a:r>
              <a:rPr lang="it-IT" dirty="0" smtClean="0"/>
              <a:t> ex art. 700 </a:t>
            </a:r>
            <a:r>
              <a:rPr lang="it-IT" dirty="0" err="1" smtClean="0"/>
              <a:t>c.p.c.</a:t>
            </a:r>
            <a:r>
              <a:rPr lang="it-IT" dirty="0" smtClean="0"/>
              <a:t> volta all'immediata cessazione della condotta pregiudizievole, poiché tale violazione costituisce condotta produttiva di "</a:t>
            </a:r>
            <a:r>
              <a:rPr lang="it-IT" i="1" dirty="0" smtClean="0"/>
              <a:t>un danno irreparabile che, per sua natura, è nel successivo giudizio di merito difficilmente provabile in tutta la sua estensione e, conseguentemente, difficilmente riparabile", </a:t>
            </a:r>
            <a:r>
              <a:rPr lang="it-IT" dirty="0" smtClean="0"/>
              <a:t>oltre comunque al </a:t>
            </a:r>
            <a:r>
              <a:rPr lang="it-IT" b="1" dirty="0" smtClean="0"/>
              <a:t>risarcimento dei danni </a:t>
            </a:r>
            <a:r>
              <a:rPr lang="it-IT" dirty="0" smtClean="0"/>
              <a:t>(</a:t>
            </a:r>
            <a:r>
              <a:rPr lang="it-IT" dirty="0" err="1" smtClean="0"/>
              <a:t>Trib</a:t>
            </a:r>
            <a:r>
              <a:rPr lang="it-IT" dirty="0" smtClean="0"/>
              <a:t>. Milano, 22.10.2003; </a:t>
            </a:r>
            <a:r>
              <a:rPr lang="it-IT" dirty="0" err="1" smtClean="0"/>
              <a:t>Trib</a:t>
            </a:r>
            <a:r>
              <a:rPr lang="it-IT" dirty="0" smtClean="0"/>
              <a:t>. Lodi, 20.07.2009)</a:t>
            </a:r>
          </a:p>
          <a:p>
            <a:pPr marL="1143000" lvl="3" algn="just">
              <a:spcBef>
                <a:spcPts val="1000"/>
              </a:spcBef>
            </a:pPr>
            <a:r>
              <a:rPr lang="it-IT" dirty="0"/>
              <a:t>quanto al </a:t>
            </a:r>
            <a:r>
              <a:rPr lang="it-IT" dirty="0" err="1"/>
              <a:t>f</a:t>
            </a:r>
            <a:r>
              <a:rPr lang="it-IT" i="1" dirty="0" err="1"/>
              <a:t>umus</a:t>
            </a:r>
            <a:r>
              <a:rPr lang="it-IT" i="1" dirty="0"/>
              <a:t> boni </a:t>
            </a:r>
            <a:r>
              <a:rPr lang="it-IT" i="1" dirty="0" err="1"/>
              <a:t>iuris</a:t>
            </a:r>
            <a:r>
              <a:rPr lang="it-IT" dirty="0"/>
              <a:t> si ritiene necessaria la </a:t>
            </a:r>
            <a:r>
              <a:rPr lang="it-IT" b="1" dirty="0"/>
              <a:t>dimostrazione della validità del patto e della violazione del medesimo da parte del dipendente </a:t>
            </a:r>
            <a:r>
              <a:rPr lang="it-IT" dirty="0"/>
              <a:t>(per es. le nuove mansioni svolte dal lavoratore, lo storno di parte della clientela dell'ex datore di lavoro, la nuova attività avviata) (</a:t>
            </a:r>
            <a:r>
              <a:rPr lang="it-IT" dirty="0" err="1"/>
              <a:t>Trib</a:t>
            </a:r>
            <a:r>
              <a:rPr lang="it-IT" dirty="0"/>
              <a:t>. Milano, 17.12.2001; </a:t>
            </a:r>
            <a:r>
              <a:rPr lang="it-IT" dirty="0" err="1"/>
              <a:t>Trib</a:t>
            </a:r>
            <a:r>
              <a:rPr lang="it-IT" dirty="0"/>
              <a:t>. Bologna, 29.01.2002; </a:t>
            </a:r>
            <a:r>
              <a:rPr lang="it-IT" dirty="0" err="1"/>
              <a:t>Trib</a:t>
            </a:r>
            <a:r>
              <a:rPr lang="it-IT" dirty="0"/>
              <a:t>. Lecce, 16.11.2001). </a:t>
            </a:r>
          </a:p>
          <a:p>
            <a:pPr marL="1143000" lvl="3" algn="just">
              <a:spcBef>
                <a:spcPts val="1000"/>
              </a:spcBef>
            </a:pPr>
            <a:r>
              <a:rPr lang="it-IT" dirty="0"/>
              <a:t>quanto al </a:t>
            </a:r>
            <a:r>
              <a:rPr lang="it-IT" dirty="0" err="1"/>
              <a:t>p</a:t>
            </a:r>
            <a:r>
              <a:rPr lang="it-IT" i="1" dirty="0" err="1"/>
              <a:t>ericulum</a:t>
            </a:r>
            <a:r>
              <a:rPr lang="it-IT" i="1" dirty="0"/>
              <a:t> in mora</a:t>
            </a:r>
            <a:r>
              <a:rPr lang="it-IT" dirty="0"/>
              <a:t> la giurisprudenza è divisa: un orientamento ritiene che il </a:t>
            </a:r>
            <a:r>
              <a:rPr lang="it-IT" b="1" i="1" dirty="0" err="1"/>
              <a:t>periculum</a:t>
            </a:r>
            <a:r>
              <a:rPr lang="it-IT" dirty="0"/>
              <a:t> sia </a:t>
            </a:r>
            <a:r>
              <a:rPr lang="it-IT" b="1" i="1" dirty="0"/>
              <a:t>in re </a:t>
            </a:r>
            <a:r>
              <a:rPr lang="it-IT" b="1" i="1" dirty="0" err="1"/>
              <a:t>ipsa</a:t>
            </a:r>
            <a:r>
              <a:rPr lang="it-IT" b="1" i="1" dirty="0"/>
              <a:t> </a:t>
            </a:r>
            <a:r>
              <a:rPr lang="it-IT" dirty="0"/>
              <a:t>nell'attività concorrenziale svolta dal lavoratore, per es. nel pericolo di sviamento della clientela (</a:t>
            </a:r>
            <a:r>
              <a:rPr lang="it-IT" dirty="0" err="1"/>
              <a:t>Trib</a:t>
            </a:r>
            <a:r>
              <a:rPr lang="it-IT" dirty="0"/>
              <a:t>. Ravenna, 12.06.2006; </a:t>
            </a:r>
            <a:r>
              <a:rPr lang="it-IT" dirty="0" err="1"/>
              <a:t>Trib</a:t>
            </a:r>
            <a:r>
              <a:rPr lang="it-IT" dirty="0"/>
              <a:t>. Milano, 17.12.2001), un altro orientamento invece richiede alla parte che domanda l'emanazione del provvedimento cautelare la </a:t>
            </a:r>
            <a:r>
              <a:rPr lang="it-IT" b="1" dirty="0"/>
              <a:t>prova del danno irreparabile </a:t>
            </a:r>
            <a:r>
              <a:rPr lang="it-IT" dirty="0"/>
              <a:t>che potrebbe subire (</a:t>
            </a:r>
            <a:r>
              <a:rPr lang="it-IT" dirty="0" err="1"/>
              <a:t>Trib</a:t>
            </a:r>
            <a:r>
              <a:rPr lang="it-IT" dirty="0"/>
              <a:t>. Milano, 20.12.2002)</a:t>
            </a:r>
          </a:p>
          <a:p>
            <a:pPr marL="914400" lvl="1" indent="-457200" algn="just">
              <a:buFont typeface="Arial" panose="020B0604020202020204" pitchFamily="34" charset="0"/>
              <a:buChar char="•"/>
            </a:pPr>
            <a:endParaRPr lang="it-IT" dirty="0" smtClean="0"/>
          </a:p>
          <a:p>
            <a:pPr marL="1371600" lvl="2" indent="-457200" algn="just">
              <a:buFont typeface="Arial" panose="020B0604020202020204" pitchFamily="34" charset="0"/>
              <a:buChar char="•"/>
            </a:pPr>
            <a:endParaRPr lang="it-IT" dirty="0" smtClean="0"/>
          </a:p>
          <a:p>
            <a:pPr marL="1371600" lvl="2" indent="-457200" algn="just">
              <a:buFont typeface="Arial" panose="020B0604020202020204" pitchFamily="34" charset="0"/>
              <a:buChar char="•"/>
            </a:pPr>
            <a:endParaRPr lang="it-IT" dirty="0" smtClean="0"/>
          </a:p>
        </p:txBody>
      </p:sp>
    </p:spTree>
    <p:extLst>
      <p:ext uri="{BB962C8B-B14F-4D97-AF65-F5344CB8AC3E}">
        <p14:creationId xmlns:p14="http://schemas.microsoft.com/office/powerpoint/2010/main" xmlns="" val="138232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a:spLocks noGrp="1"/>
          </p:cNvSpPr>
          <p:nvPr>
            <p:ph type="title"/>
          </p:nvPr>
        </p:nvSpPr>
        <p:spPr>
          <a:xfrm>
            <a:off x="2037742" y="1395096"/>
            <a:ext cx="8229600" cy="913764"/>
          </a:xfrm>
        </p:spPr>
        <p:txBody>
          <a:bodyPr>
            <a:normAutofit fontScale="90000"/>
          </a:bodyPr>
          <a:lstStyle/>
          <a:p>
            <a:pPr algn="ctr"/>
            <a:r>
              <a:rPr lang="it-IT" b="1" dirty="0" smtClean="0">
                <a:solidFill>
                  <a:srgbClr val="FF0000"/>
                </a:solidFill>
              </a:rPr>
              <a:t/>
            </a:r>
            <a:br>
              <a:rPr lang="it-IT" b="1" dirty="0" smtClean="0">
                <a:solidFill>
                  <a:srgbClr val="FF0000"/>
                </a:solidFill>
              </a:rPr>
            </a:br>
            <a:r>
              <a:rPr lang="it-IT" b="1" dirty="0">
                <a:solidFill>
                  <a:srgbClr val="FF0000"/>
                </a:solidFill>
              </a:rPr>
              <a:t/>
            </a:r>
            <a:br>
              <a:rPr lang="it-IT" b="1" dirty="0">
                <a:solidFill>
                  <a:srgbClr val="FF0000"/>
                </a:solidFill>
              </a:rPr>
            </a:br>
            <a:r>
              <a:rPr lang="it-IT" b="1" dirty="0" smtClean="0">
                <a:solidFill>
                  <a:srgbClr val="FF0000"/>
                </a:solidFill>
              </a:rPr>
              <a:t/>
            </a:r>
            <a:br>
              <a:rPr lang="it-IT" b="1" dirty="0" smtClean="0">
                <a:solidFill>
                  <a:srgbClr val="FF0000"/>
                </a:solidFill>
              </a:rPr>
            </a:br>
            <a:r>
              <a:rPr lang="it-IT" b="1" dirty="0" smtClean="0">
                <a:solidFill>
                  <a:srgbClr val="FF0000"/>
                </a:solidFill>
              </a:rPr>
              <a:t>GRAZIE</a:t>
            </a:r>
            <a:endParaRPr lang="en-US" b="1" dirty="0">
              <a:solidFill>
                <a:srgbClr val="FF0000"/>
              </a:solidFill>
            </a:endParaRPr>
          </a:p>
        </p:txBody>
      </p:sp>
      <p:sp>
        <p:nvSpPr>
          <p:cNvPr id="4" name="Content Placeholder 2"/>
          <p:cNvSpPr>
            <a:spLocks noGrp="1"/>
          </p:cNvSpPr>
          <p:nvPr>
            <p:ph idx="1"/>
          </p:nvPr>
        </p:nvSpPr>
        <p:spPr>
          <a:xfrm>
            <a:off x="689002" y="2308860"/>
            <a:ext cx="10744200" cy="4320540"/>
          </a:xfrm>
        </p:spPr>
        <p:txBody>
          <a:bodyPr>
            <a:normAutofit/>
          </a:bodyPr>
          <a:lstStyle/>
          <a:p>
            <a:pPr marL="3200400" lvl="8" indent="0" algn="just">
              <a:spcBef>
                <a:spcPts val="1000"/>
              </a:spcBef>
              <a:buNone/>
            </a:pPr>
            <a:endParaRPr lang="it-IT" dirty="0" smtClean="0">
              <a:solidFill>
                <a:srgbClr val="FF0000"/>
              </a:solidFill>
            </a:endParaRPr>
          </a:p>
          <a:p>
            <a:pPr marL="3200400" lvl="8" indent="0" algn="just">
              <a:spcBef>
                <a:spcPts val="1000"/>
              </a:spcBef>
              <a:buNone/>
            </a:pPr>
            <a:endParaRPr lang="it-IT" dirty="0" smtClean="0">
              <a:solidFill>
                <a:srgbClr val="FF0000"/>
              </a:solidFill>
            </a:endParaRPr>
          </a:p>
          <a:p>
            <a:pPr marL="3200400" lvl="8" indent="0">
              <a:spcBef>
                <a:spcPts val="1000"/>
              </a:spcBef>
              <a:buNone/>
            </a:pPr>
            <a:r>
              <a:rPr lang="it-IT" sz="8800" b="1" dirty="0" smtClean="0">
                <a:solidFill>
                  <a:srgbClr val="FF0000"/>
                </a:solidFill>
              </a:rPr>
              <a:t> </a:t>
            </a:r>
          </a:p>
        </p:txBody>
      </p:sp>
    </p:spTree>
    <p:extLst>
      <p:ext uri="{BB962C8B-B14F-4D97-AF65-F5344CB8AC3E}">
        <p14:creationId xmlns:p14="http://schemas.microsoft.com/office/powerpoint/2010/main" xmlns="" val="788415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1163782" y="1745673"/>
            <a:ext cx="10037618" cy="4692217"/>
          </a:xfrm>
        </p:spPr>
        <p:txBody>
          <a:bodyPr>
            <a:normAutofit fontScale="85000" lnSpcReduction="20000"/>
          </a:bodyPr>
          <a:lstStyle/>
          <a:p>
            <a:pPr algn="just"/>
            <a:r>
              <a:rPr lang="it-IT" dirty="0" smtClean="0"/>
              <a:t>La libertà di concorrenza ha tutela costituzionale e anche le previsioni comunitarie sono improntate ad una struttura del mercato aperto e in libera concorrenza</a:t>
            </a:r>
          </a:p>
          <a:p>
            <a:pPr algn="just"/>
            <a:r>
              <a:rPr lang="it-IT" dirty="0" smtClean="0"/>
              <a:t>L'art. 41, I, </a:t>
            </a:r>
            <a:r>
              <a:rPr lang="it-IT" dirty="0" err="1" smtClean="0"/>
              <a:t>Cost</a:t>
            </a:r>
            <a:r>
              <a:rPr lang="it-IT" dirty="0" smtClean="0"/>
              <a:t>. sancisce la </a:t>
            </a:r>
            <a:r>
              <a:rPr lang="it-IT" b="1" dirty="0" smtClean="0"/>
              <a:t>libertà della iniziativa economica  …</a:t>
            </a:r>
          </a:p>
          <a:p>
            <a:pPr algn="just"/>
            <a:r>
              <a:rPr lang="it-IT" dirty="0" smtClean="0"/>
              <a:t>… ponendo la condizione che ciò avvenga </a:t>
            </a:r>
            <a:r>
              <a:rPr lang="it-IT" b="1" dirty="0" smtClean="0"/>
              <a:t>nel rispetto di utilità sociale, sicurezza, libertà e dignità umana </a:t>
            </a:r>
            <a:r>
              <a:rPr lang="it-IT" dirty="0" smtClean="0"/>
              <a:t>(art. 41, II, </a:t>
            </a:r>
            <a:r>
              <a:rPr lang="it-IT" dirty="0" err="1" smtClean="0"/>
              <a:t>Cost</a:t>
            </a:r>
            <a:r>
              <a:rPr lang="it-IT" dirty="0" smtClean="0"/>
              <a:t>.) e altri valori derivanti da principi costituzionali prevalenti rispetto alla libertà imprenditoriale</a:t>
            </a:r>
          </a:p>
          <a:p>
            <a:pPr algn="just"/>
            <a:r>
              <a:rPr lang="it-IT" dirty="0" smtClean="0"/>
              <a:t>La Costituzione determina limiti esterni legittimando il legislatore ordinario ad intervenire per limitare </a:t>
            </a:r>
            <a:r>
              <a:rPr lang="it-IT" dirty="0"/>
              <a:t>l'esercizio </a:t>
            </a:r>
            <a:r>
              <a:rPr lang="it-IT" dirty="0" smtClean="0"/>
              <a:t>di </a:t>
            </a:r>
            <a:r>
              <a:rPr lang="it-IT" dirty="0"/>
              <a:t>prerogative imprenditoriali </a:t>
            </a:r>
            <a:r>
              <a:rPr lang="it-IT" dirty="0" smtClean="0"/>
              <a:t>che potrebbero contrastare con gli </a:t>
            </a:r>
            <a:r>
              <a:rPr lang="it-IT" dirty="0"/>
              <a:t>indicati </a:t>
            </a:r>
            <a:r>
              <a:rPr lang="it-IT" dirty="0" smtClean="0"/>
              <a:t>interessi (art. 41, III, </a:t>
            </a:r>
            <a:r>
              <a:rPr lang="it-IT" dirty="0" err="1" smtClean="0"/>
              <a:t>Cost</a:t>
            </a:r>
            <a:r>
              <a:rPr lang="it-IT" dirty="0" smtClean="0"/>
              <a:t>.). Corollari:</a:t>
            </a:r>
          </a:p>
          <a:p>
            <a:pPr lvl="1" algn="just"/>
            <a:r>
              <a:rPr lang="it-IT" dirty="0" smtClean="0"/>
              <a:t>le limitazioni del legislatore ordinario alla libertà di concorrenza costituiscono eccezioni, debbono esser introdotte dalla legge e formare oggetto di stretta interpretazione </a:t>
            </a:r>
          </a:p>
          <a:p>
            <a:pPr lvl="1" algn="just"/>
            <a:r>
              <a:rPr lang="it-IT" dirty="0" smtClean="0"/>
              <a:t>una disposizione limitativa della concorrenza è illegittima solo se lede in assoluto altri valori costituzionali di cui tali beni sono espressione</a:t>
            </a:r>
          </a:p>
          <a:p>
            <a:pPr lvl="1" algn="just"/>
            <a:r>
              <a:rPr lang="it-IT" dirty="0" smtClean="0"/>
              <a:t>la libertà di concorrenza può limitarsi mediante accordi</a:t>
            </a:r>
            <a:endParaRPr lang="en-US" dirty="0"/>
          </a:p>
        </p:txBody>
      </p:sp>
    </p:spTree>
    <p:extLst>
      <p:ext uri="{BB962C8B-B14F-4D97-AF65-F5344CB8AC3E}">
        <p14:creationId xmlns:p14="http://schemas.microsoft.com/office/powerpoint/2010/main" xmlns="" val="1421755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644236" y="1634247"/>
            <a:ext cx="10515600" cy="4491916"/>
          </a:xfrm>
        </p:spPr>
        <p:txBody>
          <a:bodyPr>
            <a:normAutofit fontScale="85000" lnSpcReduction="20000"/>
          </a:bodyPr>
          <a:lstStyle/>
          <a:p>
            <a:pPr algn="just"/>
            <a:r>
              <a:rPr lang="it-IT" dirty="0" smtClean="0"/>
              <a:t>La previsione convenzionale di limiti allo svolgimento dell'attività del  lavoratore  di cui all'art. 2125 c.c. è finalizzata a "</a:t>
            </a:r>
            <a:r>
              <a:rPr lang="it-IT" b="1" i="1" dirty="0" smtClean="0"/>
              <a:t>salvaguardare l'imprenditore da qualsiasi esportazione presso imprese concorrenti del patrimonio immateriale dell'azienda</a:t>
            </a:r>
            <a:r>
              <a:rPr lang="it-IT" i="1" dirty="0" smtClean="0"/>
              <a:t> </a:t>
            </a:r>
            <a:r>
              <a:rPr lang="it-IT" b="1" i="1" dirty="0" smtClean="0"/>
              <a:t>nei suoi elementi interni </a:t>
            </a:r>
            <a:r>
              <a:rPr lang="it-IT" i="1" dirty="0" smtClean="0"/>
              <a:t>(organizzazione tecnica e amministrativa, metodi e processi di lavoro) </a:t>
            </a:r>
            <a:r>
              <a:rPr lang="it-IT" b="1" i="1" dirty="0" smtClean="0"/>
              <a:t>ed esterni </a:t>
            </a:r>
            <a:r>
              <a:rPr lang="it-IT" i="1" dirty="0" smtClean="0"/>
              <a:t>(avviamento clientela, ecc.) trattandosi di un bene che assicura la sua resistenza sul mercato ed il suo successo rispetto alle imprese concorrenti</a:t>
            </a:r>
            <a:r>
              <a:rPr lang="it-IT" dirty="0" smtClean="0"/>
              <a:t>" (</a:t>
            </a:r>
            <a:r>
              <a:rPr lang="it-IT" dirty="0" err="1" smtClean="0"/>
              <a:t>Cass</a:t>
            </a:r>
            <a:r>
              <a:rPr lang="it-IT" dirty="0" smtClean="0"/>
              <a:t>., Sez. </a:t>
            </a:r>
            <a:r>
              <a:rPr lang="it-IT" dirty="0"/>
              <a:t>L</a:t>
            </a:r>
            <a:r>
              <a:rPr lang="it-IT" dirty="0" smtClean="0"/>
              <a:t>av., 19.11.2014, n. 24662)</a:t>
            </a:r>
          </a:p>
          <a:p>
            <a:pPr algn="just"/>
            <a:endParaRPr lang="it-IT" dirty="0" smtClean="0"/>
          </a:p>
          <a:p>
            <a:pPr algn="just"/>
            <a:r>
              <a:rPr lang="it-IT" dirty="0" smtClean="0"/>
              <a:t>D'altra </a:t>
            </a:r>
            <a:r>
              <a:rPr lang="it-IT" dirty="0"/>
              <a:t>parte </a:t>
            </a:r>
            <a:r>
              <a:rPr lang="it-IT" b="1" dirty="0" smtClean="0"/>
              <a:t>le restrizioni previste dal 2125 c.c. al patto </a:t>
            </a:r>
            <a:r>
              <a:rPr lang="it-IT" dirty="0"/>
              <a:t>(oggetto, tempo, luogo e corrispettivo</a:t>
            </a:r>
            <a:r>
              <a:rPr lang="it-IT" dirty="0" smtClean="0"/>
              <a:t>) </a:t>
            </a:r>
            <a:r>
              <a:rPr lang="it-IT" b="1" dirty="0" smtClean="0"/>
              <a:t>sono finalizzate alla soddisfazione di ulteriori e diversi beni di rilievo costituzionale</a:t>
            </a:r>
            <a:r>
              <a:rPr lang="it-IT" dirty="0" smtClean="0"/>
              <a:t>:</a:t>
            </a:r>
          </a:p>
          <a:p>
            <a:pPr lvl="1" algn="just"/>
            <a:r>
              <a:rPr lang="it-IT" dirty="0" smtClean="0"/>
              <a:t>art. 4 </a:t>
            </a:r>
            <a:r>
              <a:rPr lang="it-IT" dirty="0" err="1" smtClean="0"/>
              <a:t>Cost</a:t>
            </a:r>
            <a:r>
              <a:rPr lang="it-IT" dirty="0" smtClean="0"/>
              <a:t>.: il diritto al lavoro e la promozione delle condizioni che rendono effettivo questo diritto per il lavoratore  - tutela della libertà e dignità del lavoratore</a:t>
            </a:r>
          </a:p>
          <a:p>
            <a:pPr lvl="1" algn="just"/>
            <a:r>
              <a:rPr lang="it-IT" dirty="0" smtClean="0"/>
              <a:t>art. 35 </a:t>
            </a:r>
            <a:r>
              <a:rPr lang="it-IT" dirty="0" err="1" smtClean="0"/>
              <a:t>Cost</a:t>
            </a:r>
            <a:r>
              <a:rPr lang="it-IT" dirty="0" smtClean="0"/>
              <a:t>.: la tutela del lavoro in tutte le sue applicazioni e la cura della formazione ed elevazione professionale dei lavoratori - tutela della libertà e capacità di lavoro del lavoratore</a:t>
            </a:r>
            <a:endParaRPr lang="en-US" dirty="0"/>
          </a:p>
        </p:txBody>
      </p:sp>
    </p:spTree>
    <p:extLst>
      <p:ext uri="{BB962C8B-B14F-4D97-AF65-F5344CB8AC3E}">
        <p14:creationId xmlns:p14="http://schemas.microsoft.com/office/powerpoint/2010/main" xmlns="" val="239939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Content Placeholder 2"/>
          <p:cNvSpPr>
            <a:spLocks noGrp="1"/>
          </p:cNvSpPr>
          <p:nvPr>
            <p:ph idx="1"/>
          </p:nvPr>
        </p:nvSpPr>
        <p:spPr>
          <a:xfrm>
            <a:off x="748145" y="2289675"/>
            <a:ext cx="10827328" cy="3990376"/>
          </a:xfrm>
        </p:spPr>
        <p:txBody>
          <a:bodyPr>
            <a:normAutofit/>
          </a:bodyPr>
          <a:lstStyle/>
          <a:p>
            <a:pPr algn="just"/>
            <a:r>
              <a:rPr lang="it-IT" dirty="0" smtClean="0"/>
              <a:t>contratto diverso ed autonomo rispetto al contratto di lavoro, a titolo oneroso e prestazioni corrispettive, prevede un'obbligazione ad effetti differiti</a:t>
            </a:r>
          </a:p>
          <a:p>
            <a:pPr algn="just"/>
            <a:r>
              <a:rPr lang="it-IT" dirty="0"/>
              <a:t>Forma  </a:t>
            </a:r>
          </a:p>
          <a:p>
            <a:pPr algn="just"/>
            <a:r>
              <a:rPr lang="it-IT" dirty="0"/>
              <a:t>Limiti: oggetto, tempo e luogo</a:t>
            </a:r>
          </a:p>
          <a:p>
            <a:pPr marL="228600" lvl="1">
              <a:spcBef>
                <a:spcPts val="1000"/>
              </a:spcBef>
            </a:pPr>
            <a:r>
              <a:rPr lang="it-IT" sz="2800" dirty="0"/>
              <a:t>Corrispettivo</a:t>
            </a:r>
          </a:p>
          <a:p>
            <a:pPr algn="just"/>
            <a:endParaRPr lang="it-IT" dirty="0" smtClean="0"/>
          </a:p>
          <a:p>
            <a:pPr algn="just">
              <a:spcBef>
                <a:spcPts val="600"/>
              </a:spcBef>
              <a:spcAft>
                <a:spcPts val="600"/>
              </a:spcAft>
            </a:pPr>
            <a:endParaRPr lang="en-US" dirty="0"/>
          </a:p>
          <a:p>
            <a:pPr algn="just"/>
            <a:endParaRPr lang="en-US" dirty="0"/>
          </a:p>
          <a:p>
            <a:endParaRPr lang="en-US" dirty="0"/>
          </a:p>
        </p:txBody>
      </p:sp>
      <p:sp>
        <p:nvSpPr>
          <p:cNvPr id="5" name="Title 1"/>
          <p:cNvSpPr>
            <a:spLocks noGrp="1"/>
          </p:cNvSpPr>
          <p:nvPr>
            <p:ph type="title"/>
          </p:nvPr>
        </p:nvSpPr>
        <p:spPr>
          <a:xfrm>
            <a:off x="2064246" y="1380549"/>
            <a:ext cx="8229600" cy="909126"/>
          </a:xfrm>
        </p:spPr>
        <p:txBody>
          <a:bodyPr>
            <a:normAutofit fontScale="90000"/>
          </a:bodyPr>
          <a:lstStyle/>
          <a:p>
            <a:pPr algn="ctr"/>
            <a:r>
              <a:rPr lang="it-IT" b="1" dirty="0" smtClean="0">
                <a:solidFill>
                  <a:srgbClr val="FF0000"/>
                </a:solidFill>
              </a:rPr>
              <a:t>Natura del patto e requisiti di validità </a:t>
            </a:r>
            <a:r>
              <a:rPr lang="it-IT" dirty="0" smtClean="0"/>
              <a:t> </a:t>
            </a:r>
            <a:endParaRPr lang="en-US" dirty="0"/>
          </a:p>
        </p:txBody>
      </p:sp>
    </p:spTree>
    <p:extLst>
      <p:ext uri="{BB962C8B-B14F-4D97-AF65-F5344CB8AC3E}">
        <p14:creationId xmlns:p14="http://schemas.microsoft.com/office/powerpoint/2010/main" xmlns="" val="324606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683328" y="1417638"/>
            <a:ext cx="8229600" cy="887817"/>
          </a:xfrm>
        </p:spPr>
        <p:txBody>
          <a:bodyPr/>
          <a:lstStyle/>
          <a:p>
            <a:pPr algn="ctr"/>
            <a:r>
              <a:rPr lang="it-IT" b="1" dirty="0">
                <a:solidFill>
                  <a:srgbClr val="FF0000"/>
                </a:solidFill>
              </a:rPr>
              <a:t>2125 c.c. e requisiti di </a:t>
            </a:r>
            <a:r>
              <a:rPr lang="it-IT" b="1" dirty="0" smtClean="0">
                <a:solidFill>
                  <a:srgbClr val="FF0000"/>
                </a:solidFill>
              </a:rPr>
              <a:t>validità</a:t>
            </a:r>
            <a:endParaRPr lang="en-US" b="1" dirty="0">
              <a:solidFill>
                <a:srgbClr val="FF0000"/>
              </a:solidFill>
            </a:endParaRPr>
          </a:p>
        </p:txBody>
      </p:sp>
      <p:sp>
        <p:nvSpPr>
          <p:cNvPr id="4" name="Content Placeholder 2"/>
          <p:cNvSpPr>
            <a:spLocks noGrp="1"/>
          </p:cNvSpPr>
          <p:nvPr>
            <p:ph idx="1"/>
          </p:nvPr>
        </p:nvSpPr>
        <p:spPr>
          <a:xfrm>
            <a:off x="893617" y="2188724"/>
            <a:ext cx="10681855" cy="3937440"/>
          </a:xfrm>
        </p:spPr>
        <p:txBody>
          <a:bodyPr>
            <a:normAutofit/>
          </a:bodyPr>
          <a:lstStyle/>
          <a:p>
            <a:pPr algn="just"/>
            <a:r>
              <a:rPr lang="it-IT" dirty="0" smtClean="0"/>
              <a:t>Le </a:t>
            </a:r>
            <a:r>
              <a:rPr lang="it-IT" b="1" dirty="0"/>
              <a:t>condizioni ed i limiti previsti dal 2125 c.c. </a:t>
            </a:r>
            <a:r>
              <a:rPr lang="it-IT" dirty="0"/>
              <a:t>alla possibilità di comprimere la libertà del lavoratore di reperire altre occupazioni </a:t>
            </a:r>
            <a:r>
              <a:rPr lang="it-IT" b="1" dirty="0"/>
              <a:t>devono esser verificati dal giudice in concreto e apprezzati in relazione alla reciproca interconnessione e tenuto conto della attività svolta dal lavoratore e della sua professionalità</a:t>
            </a:r>
            <a:r>
              <a:rPr lang="it-IT" dirty="0"/>
              <a:t>,</a:t>
            </a:r>
            <a:r>
              <a:rPr lang="it-IT" b="1" dirty="0"/>
              <a:t> </a:t>
            </a:r>
            <a:r>
              <a:rPr lang="it-IT" dirty="0"/>
              <a:t>sia in base alle esperienze pregresse e sia in base alle competenze acquisite</a:t>
            </a:r>
          </a:p>
          <a:p>
            <a:pPr algn="just"/>
            <a:r>
              <a:rPr lang="it-IT" dirty="0"/>
              <a:t>La norma ha natura inderogabile e imperativa: il giudice può compiere d'ufficio l'indagine circa la validità o meno del patto (</a:t>
            </a:r>
            <a:r>
              <a:rPr lang="it-IT" dirty="0" err="1"/>
              <a:t>Cass</a:t>
            </a:r>
            <a:r>
              <a:rPr lang="it-IT" dirty="0"/>
              <a:t>., Sez. Lav., 04.04.2006, n. 7835)</a:t>
            </a:r>
          </a:p>
          <a:p>
            <a:pPr marL="228600" lvl="1">
              <a:spcBef>
                <a:spcPts val="1000"/>
              </a:spcBef>
            </a:pPr>
            <a:endParaRPr lang="it-IT" sz="2800" dirty="0"/>
          </a:p>
          <a:p>
            <a:endParaRPr lang="en-US" dirty="0"/>
          </a:p>
        </p:txBody>
      </p:sp>
    </p:spTree>
    <p:extLst>
      <p:ext uri="{BB962C8B-B14F-4D97-AF65-F5344CB8AC3E}">
        <p14:creationId xmlns:p14="http://schemas.microsoft.com/office/powerpoint/2010/main" xmlns="" val="367506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3291" y="0"/>
            <a:ext cx="12358092" cy="6904935"/>
          </a:xfrm>
          <a:prstGeom prst="rect">
            <a:avLst/>
          </a:prstGeom>
        </p:spPr>
      </p:pic>
      <p:sp>
        <p:nvSpPr>
          <p:cNvPr id="3" name="Title 1"/>
          <p:cNvSpPr>
            <a:spLocks noGrp="1"/>
          </p:cNvSpPr>
          <p:nvPr>
            <p:ph type="title"/>
          </p:nvPr>
        </p:nvSpPr>
        <p:spPr>
          <a:xfrm>
            <a:off x="1870364" y="1417638"/>
            <a:ext cx="8229600" cy="785235"/>
          </a:xfrm>
        </p:spPr>
        <p:txBody>
          <a:bodyPr/>
          <a:lstStyle/>
          <a:p>
            <a:pPr algn="ctr"/>
            <a:r>
              <a:rPr lang="it-IT" b="1" dirty="0" smtClean="0">
                <a:solidFill>
                  <a:srgbClr val="FF0000"/>
                </a:solidFill>
              </a:rPr>
              <a:t>Limiti</a:t>
            </a:r>
            <a:endParaRPr lang="it-IT" dirty="0"/>
          </a:p>
        </p:txBody>
      </p:sp>
      <p:sp>
        <p:nvSpPr>
          <p:cNvPr id="4" name="Content Placeholder 2"/>
          <p:cNvSpPr>
            <a:spLocks noGrp="1"/>
          </p:cNvSpPr>
          <p:nvPr>
            <p:ph idx="1"/>
          </p:nvPr>
        </p:nvSpPr>
        <p:spPr>
          <a:xfrm>
            <a:off x="831273" y="2202873"/>
            <a:ext cx="10972799" cy="4301836"/>
          </a:xfrm>
        </p:spPr>
        <p:txBody>
          <a:bodyPr>
            <a:normAutofit/>
          </a:bodyPr>
          <a:lstStyle/>
          <a:p>
            <a:pPr algn="just"/>
            <a:r>
              <a:rPr lang="it-IT" b="1" dirty="0" smtClean="0"/>
              <a:t>I </a:t>
            </a:r>
            <a:r>
              <a:rPr lang="it-IT" b="1" dirty="0"/>
              <a:t>limiti relativi al patto </a:t>
            </a:r>
            <a:r>
              <a:rPr lang="it-IT" dirty="0"/>
              <a:t>devono esser </a:t>
            </a:r>
            <a:r>
              <a:rPr lang="it-IT" b="1" dirty="0"/>
              <a:t>analizzati in concreto in relazione all'attività svolta dal lavoratore e</a:t>
            </a:r>
            <a:r>
              <a:rPr lang="it-IT" dirty="0"/>
              <a:t> </a:t>
            </a:r>
            <a:r>
              <a:rPr lang="it-IT" b="1" dirty="0"/>
              <a:t>non possono essere di ampiezza tale da limitare o impedire la libera esplicazione della professionalità acquisita dal </a:t>
            </a:r>
            <a:r>
              <a:rPr lang="it-IT" b="1" dirty="0" smtClean="0"/>
              <a:t>medesimo </a:t>
            </a:r>
            <a:r>
              <a:rPr lang="it-IT" dirty="0" smtClean="0"/>
              <a:t>nel </a:t>
            </a:r>
            <a:r>
              <a:rPr lang="it-IT" dirty="0"/>
              <a:t>senso di:</a:t>
            </a:r>
          </a:p>
          <a:p>
            <a:pPr lvl="1" algn="just"/>
            <a:r>
              <a:rPr lang="it-IT" b="1" dirty="0"/>
              <a:t>impedire o rendere estremamente difficoltoso per il lavoratore - dopo la cessazione del rapporto di lavoro - l'esercizio di un'attività lavorativa coerente con le proprie capacità professionali acquisite </a:t>
            </a:r>
            <a:r>
              <a:rPr lang="it-IT" dirty="0"/>
              <a:t>(rilevante al riguardo l'esame del CV del lavoratore) e conseguentemente </a:t>
            </a:r>
            <a:r>
              <a:rPr lang="it-IT" b="1" dirty="0"/>
              <a:t>compromettere un guadagno idoneo ad appagare le esigenze di vita propria e della </a:t>
            </a:r>
            <a:r>
              <a:rPr lang="it-IT" b="1" dirty="0" smtClean="0"/>
              <a:t>famiglia </a:t>
            </a:r>
            <a:r>
              <a:rPr lang="it-IT" dirty="0" smtClean="0"/>
              <a:t>(</a:t>
            </a:r>
            <a:r>
              <a:rPr lang="it-IT" dirty="0" err="1"/>
              <a:t>Cass</a:t>
            </a:r>
            <a:r>
              <a:rPr lang="it-IT" dirty="0"/>
              <a:t>., Sez. Lav., 12.11.2014, n. 24159; </a:t>
            </a:r>
            <a:r>
              <a:rPr lang="it-IT" dirty="0" err="1"/>
              <a:t>Cass</a:t>
            </a:r>
            <a:r>
              <a:rPr lang="it-IT" dirty="0"/>
              <a:t>., Sez. Lav., 04.04.2006, n. 7835; Appello </a:t>
            </a:r>
            <a:r>
              <a:rPr lang="it-IT" dirty="0" smtClean="0"/>
              <a:t>Brescia, </a:t>
            </a:r>
            <a:r>
              <a:rPr lang="it-IT" dirty="0"/>
              <a:t>15.12.2016, n. 348; </a:t>
            </a:r>
            <a:r>
              <a:rPr lang="it-IT" dirty="0" err="1"/>
              <a:t>Trib</a:t>
            </a:r>
            <a:r>
              <a:rPr lang="it-IT" dirty="0"/>
              <a:t>. </a:t>
            </a:r>
            <a:r>
              <a:rPr lang="it-IT" dirty="0" smtClean="0"/>
              <a:t>Milano, </a:t>
            </a:r>
            <a:r>
              <a:rPr lang="it-IT" dirty="0"/>
              <a:t>06.05.2015;</a:t>
            </a:r>
            <a:r>
              <a:rPr lang="it-IT" dirty="0">
                <a:solidFill>
                  <a:srgbClr val="FF0000"/>
                </a:solidFill>
              </a:rPr>
              <a:t> </a:t>
            </a:r>
            <a:r>
              <a:rPr lang="it-IT" dirty="0" err="1"/>
              <a:t>Trib</a:t>
            </a:r>
            <a:r>
              <a:rPr lang="it-IT" dirty="0"/>
              <a:t>. </a:t>
            </a:r>
            <a:r>
              <a:rPr lang="it-IT" dirty="0" smtClean="0"/>
              <a:t>Milano, </a:t>
            </a:r>
            <a:r>
              <a:rPr lang="it-IT" dirty="0"/>
              <a:t>25.03.2011)</a:t>
            </a:r>
          </a:p>
          <a:p>
            <a:pPr lvl="1" algn="just"/>
            <a:endParaRPr lang="it-IT" b="1" dirty="0" smtClean="0"/>
          </a:p>
          <a:p>
            <a:pPr lvl="1" algn="just"/>
            <a:endParaRPr lang="it-IT" b="1" dirty="0"/>
          </a:p>
          <a:p>
            <a:pPr marL="0" indent="0">
              <a:buNone/>
            </a:pPr>
            <a:endParaRPr lang="it-IT" dirty="0" smtClean="0"/>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a:spLocks noGrp="1"/>
          </p:cNvSpPr>
          <p:nvPr>
            <p:ph type="title"/>
          </p:nvPr>
        </p:nvSpPr>
        <p:spPr>
          <a:xfrm>
            <a:off x="1691640" y="1342662"/>
            <a:ext cx="8229600" cy="717631"/>
          </a:xfrm>
        </p:spPr>
        <p:txBody>
          <a:bodyPr/>
          <a:lstStyle/>
          <a:p>
            <a:pPr algn="ctr"/>
            <a:r>
              <a:rPr lang="it-IT" b="1" dirty="0" smtClean="0">
                <a:solidFill>
                  <a:srgbClr val="FF0000"/>
                </a:solidFill>
              </a:rPr>
              <a:t>Limiti: Oggetto</a:t>
            </a:r>
            <a:r>
              <a:rPr lang="it-IT" dirty="0" smtClean="0"/>
              <a:t> </a:t>
            </a:r>
            <a:endParaRPr lang="it-IT" dirty="0"/>
          </a:p>
        </p:txBody>
      </p:sp>
      <p:sp>
        <p:nvSpPr>
          <p:cNvPr id="4" name="Content Placeholder 2"/>
          <p:cNvSpPr>
            <a:spLocks noGrp="1"/>
          </p:cNvSpPr>
          <p:nvPr>
            <p:ph idx="1"/>
          </p:nvPr>
        </p:nvSpPr>
        <p:spPr>
          <a:xfrm>
            <a:off x="822960" y="2194560"/>
            <a:ext cx="10629900" cy="4274820"/>
          </a:xfrm>
        </p:spPr>
        <p:txBody>
          <a:bodyPr>
            <a:normAutofit fontScale="92500"/>
          </a:bodyPr>
          <a:lstStyle/>
          <a:p>
            <a:pPr algn="just"/>
            <a:r>
              <a:rPr lang="it-IT" b="1" dirty="0" smtClean="0"/>
              <a:t>L'attività oggetto di divieto deve riguardare l'ambito concorrenziale in cui il datore opera</a:t>
            </a:r>
            <a:r>
              <a:rPr lang="it-IT" dirty="0" smtClean="0"/>
              <a:t>, ne consegue:</a:t>
            </a:r>
          </a:p>
          <a:p>
            <a:pPr lvl="1" algn="just"/>
            <a:r>
              <a:rPr lang="it-IT" dirty="0" smtClean="0"/>
              <a:t>la </a:t>
            </a:r>
            <a:r>
              <a:rPr lang="it-IT" b="1" dirty="0" smtClean="0"/>
              <a:t>non necessità di limitare il patto alle sole mansioni svolte </a:t>
            </a:r>
            <a:r>
              <a:rPr lang="it-IT" dirty="0" smtClean="0"/>
              <a:t>dal lavoratore nel corso del rapporto</a:t>
            </a:r>
            <a:r>
              <a:rPr lang="it-IT" b="1" dirty="0" smtClean="0"/>
              <a:t> </a:t>
            </a:r>
            <a:r>
              <a:rPr lang="it-IT" dirty="0" smtClean="0"/>
              <a:t>e l'</a:t>
            </a:r>
            <a:r>
              <a:rPr lang="it-IT" b="1" dirty="0" smtClean="0"/>
              <a:t>estensibilità della limitazione a qualsiasi attività che possa competere con quella del datore di </a:t>
            </a:r>
            <a:r>
              <a:rPr lang="it-IT" b="1" dirty="0"/>
              <a:t>lavoro</a:t>
            </a:r>
            <a:r>
              <a:rPr lang="it-IT" dirty="0"/>
              <a:t> (</a:t>
            </a:r>
            <a:r>
              <a:rPr lang="it-IT" dirty="0" err="1"/>
              <a:t>Cass</a:t>
            </a:r>
            <a:r>
              <a:rPr lang="it-IT" dirty="0"/>
              <a:t>., Sez. Lav</a:t>
            </a:r>
            <a:r>
              <a:rPr lang="it-IT" dirty="0" smtClean="0"/>
              <a:t>., </a:t>
            </a:r>
            <a:r>
              <a:rPr lang="it-IT" dirty="0"/>
              <a:t>21.03.2013, n. </a:t>
            </a:r>
            <a:r>
              <a:rPr lang="it-IT" dirty="0" smtClean="0"/>
              <a:t>7141; </a:t>
            </a:r>
            <a:r>
              <a:rPr lang="it-IT" dirty="0" err="1"/>
              <a:t>Cass</a:t>
            </a:r>
            <a:r>
              <a:rPr lang="it-IT" dirty="0"/>
              <a:t>., Sez. Lav., 21.01.2004, n. 9</a:t>
            </a:r>
            <a:r>
              <a:rPr lang="it-IT" dirty="0" smtClean="0"/>
              <a:t>88; </a:t>
            </a:r>
            <a:r>
              <a:rPr lang="it-IT" dirty="0" err="1" smtClean="0"/>
              <a:t>Cass</a:t>
            </a:r>
            <a:r>
              <a:rPr lang="it-IT" dirty="0"/>
              <a:t>., Sez. Lav., </a:t>
            </a:r>
            <a:r>
              <a:rPr lang="it-IT" dirty="0" smtClean="0"/>
              <a:t>10.09.2003, </a:t>
            </a:r>
            <a:r>
              <a:rPr lang="it-IT" dirty="0"/>
              <a:t>n. </a:t>
            </a:r>
            <a:r>
              <a:rPr lang="it-IT" dirty="0" smtClean="0"/>
              <a:t>13282) </a:t>
            </a:r>
            <a:endParaRPr lang="it-IT" dirty="0" smtClean="0">
              <a:solidFill>
                <a:srgbClr val="FF0000"/>
              </a:solidFill>
            </a:endParaRPr>
          </a:p>
          <a:p>
            <a:pPr lvl="1" algn="just"/>
            <a:r>
              <a:rPr lang="it-IT" b="1" dirty="0"/>
              <a:t>l</a:t>
            </a:r>
            <a:r>
              <a:rPr lang="it-IT" b="1" dirty="0" smtClean="0"/>
              <a:t>'impossibilità di estendere l'ambito dell'attività vietata ad attività estranee</a:t>
            </a:r>
            <a:r>
              <a:rPr lang="it-IT" b="1" i="1" dirty="0" smtClean="0"/>
              <a:t> "allo specifico settore produttivo o commerciale nel quale opera l'azienda</a:t>
            </a:r>
            <a:r>
              <a:rPr lang="it-IT" b="1" dirty="0" smtClean="0"/>
              <a:t>"</a:t>
            </a:r>
            <a:r>
              <a:rPr lang="it-IT" dirty="0" smtClean="0"/>
              <a:t> </a:t>
            </a:r>
            <a:r>
              <a:rPr lang="it-IT" dirty="0"/>
              <a:t>(</a:t>
            </a:r>
            <a:r>
              <a:rPr lang="it-IT" dirty="0" err="1" smtClean="0"/>
              <a:t>Cass</a:t>
            </a:r>
            <a:r>
              <a:rPr lang="it-IT" dirty="0" smtClean="0"/>
              <a:t>., Sez. Lav., 19.11.2014, n. 24662) </a:t>
            </a:r>
            <a:r>
              <a:rPr lang="it-IT" b="1" dirty="0" smtClean="0"/>
              <a:t>o "</a:t>
            </a:r>
            <a:r>
              <a:rPr lang="it-IT" b="1" i="1" dirty="0" smtClean="0"/>
              <a:t>al mercato nelle sue oggettive strutture ove convergono domande ed offerte di beni e servizi identici oppure reciprocamente alternative o fungibili</a:t>
            </a:r>
            <a:r>
              <a:rPr lang="it-IT" b="1" dirty="0" smtClean="0"/>
              <a:t>"</a:t>
            </a:r>
            <a:r>
              <a:rPr lang="it-IT" dirty="0" smtClean="0"/>
              <a:t> (</a:t>
            </a:r>
            <a:r>
              <a:rPr lang="it-IT" dirty="0" err="1" smtClean="0"/>
              <a:t>Cass</a:t>
            </a:r>
            <a:r>
              <a:rPr lang="it-IT" dirty="0" smtClean="0"/>
              <a:t>., Sez. Lav., 21.03.2013, n. 7141) o a</a:t>
            </a:r>
            <a:r>
              <a:rPr lang="it-IT" b="1" dirty="0" smtClean="0"/>
              <a:t> </a:t>
            </a:r>
            <a:r>
              <a:rPr lang="it-IT" dirty="0" smtClean="0"/>
              <a:t>"</a:t>
            </a:r>
            <a:r>
              <a:rPr lang="it-IT" b="1" dirty="0" smtClean="0"/>
              <a:t>settori diversi o affini</a:t>
            </a:r>
            <a:r>
              <a:rPr lang="it-IT" dirty="0" smtClean="0"/>
              <a:t>"</a:t>
            </a:r>
            <a:r>
              <a:rPr lang="it-IT" b="1" dirty="0" smtClean="0"/>
              <a:t> </a:t>
            </a:r>
            <a:r>
              <a:rPr lang="it-IT" dirty="0" smtClean="0"/>
              <a:t>poiché deve sussistere un interesse datoriale oggettivamente apprezzabile (Cass., Sez. Lav., 23.04.1991, n. 4383; </a:t>
            </a:r>
            <a:r>
              <a:rPr lang="it-IT" dirty="0" err="1" smtClean="0"/>
              <a:t>Trib</a:t>
            </a:r>
            <a:r>
              <a:rPr lang="it-IT" dirty="0" smtClean="0"/>
              <a:t>. Milano, 08.06.2002)</a:t>
            </a:r>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a:spLocks noGrp="1"/>
          </p:cNvSpPr>
          <p:nvPr>
            <p:ph type="title"/>
          </p:nvPr>
        </p:nvSpPr>
        <p:spPr>
          <a:xfrm>
            <a:off x="1691640" y="1342662"/>
            <a:ext cx="8229600" cy="717631"/>
          </a:xfrm>
        </p:spPr>
        <p:txBody>
          <a:bodyPr/>
          <a:lstStyle/>
          <a:p>
            <a:pPr algn="ctr"/>
            <a:r>
              <a:rPr lang="it-IT" b="1" dirty="0" smtClean="0">
                <a:solidFill>
                  <a:srgbClr val="FF0000"/>
                </a:solidFill>
              </a:rPr>
              <a:t>Storno di dipendenti</a:t>
            </a:r>
            <a:endParaRPr lang="it-IT" dirty="0"/>
          </a:p>
        </p:txBody>
      </p:sp>
      <p:sp>
        <p:nvSpPr>
          <p:cNvPr id="4" name="Content Placeholder 2"/>
          <p:cNvSpPr>
            <a:spLocks noGrp="1"/>
          </p:cNvSpPr>
          <p:nvPr>
            <p:ph idx="1"/>
          </p:nvPr>
        </p:nvSpPr>
        <p:spPr>
          <a:xfrm>
            <a:off x="822960" y="2194560"/>
            <a:ext cx="10629900" cy="4274820"/>
          </a:xfrm>
        </p:spPr>
        <p:txBody>
          <a:bodyPr>
            <a:normAutofit fontScale="77500" lnSpcReduction="20000"/>
          </a:bodyPr>
          <a:lstStyle/>
          <a:p>
            <a:pPr algn="just"/>
            <a:r>
              <a:rPr lang="it-IT" dirty="0" smtClean="0"/>
              <a:t>Lo "storno" non è in sé attività economica o di lavoro, ma se mai un mezzo di concorrenza suscettibile di una disciplina convenzionale anche al di là dei limiti dell'art. 2125 c.c.: può configurarsi un patto con cui il dipendente si impegna, per il periodo dopo </a:t>
            </a:r>
            <a:r>
              <a:rPr lang="it-IT" dirty="0"/>
              <a:t>la cessazione del rapporto di </a:t>
            </a:r>
            <a:r>
              <a:rPr lang="it-IT" dirty="0" smtClean="0"/>
              <a:t>lavoro, </a:t>
            </a:r>
            <a:r>
              <a:rPr lang="it-IT" dirty="0"/>
              <a:t>a </a:t>
            </a:r>
            <a:r>
              <a:rPr lang="it-IT" dirty="0" smtClean="0"/>
              <a:t>non sollecitare i dipendenti del datore a cessare anch'essi il rapporto di lavoro per avviare un nuovo rapporto con una diversa impresa concorrente.</a:t>
            </a:r>
          </a:p>
          <a:p>
            <a:pPr algn="just"/>
            <a:r>
              <a:rPr lang="it-IT" dirty="0" smtClean="0"/>
              <a:t>L'assunzione di personale proveniente da un'impresa concorrente </a:t>
            </a:r>
            <a:r>
              <a:rPr lang="it-IT" b="1" dirty="0" smtClean="0"/>
              <a:t>non può esser di per sé illecita se non sono violate le norme di correttezza di cui all'art. 2598 </a:t>
            </a:r>
            <a:r>
              <a:rPr lang="it-IT" b="1" dirty="0"/>
              <a:t>n. 3</a:t>
            </a:r>
            <a:r>
              <a:rPr lang="it-IT" dirty="0"/>
              <a:t> </a:t>
            </a:r>
            <a:r>
              <a:rPr lang="it-IT" b="1" dirty="0" smtClean="0"/>
              <a:t>c.c. </a:t>
            </a:r>
            <a:r>
              <a:rPr lang="it-IT" dirty="0" smtClean="0"/>
              <a:t>(es. denigrazione del datore di lavoro o intento di recargli danno) - </a:t>
            </a:r>
            <a:r>
              <a:rPr lang="it-IT" dirty="0" err="1" smtClean="0"/>
              <a:t>Cass</a:t>
            </a:r>
            <a:r>
              <a:rPr lang="it-IT" dirty="0" smtClean="0"/>
              <a:t>., Sez. Lav., 07.03.2008, n. 6194 </a:t>
            </a:r>
          </a:p>
          <a:p>
            <a:pPr algn="just"/>
            <a:r>
              <a:rPr lang="it-IT" dirty="0" smtClean="0"/>
              <a:t>Situazione diversa è quella in cui lo storno dei dipendenti di impresa concorrente costituisce un </a:t>
            </a:r>
            <a:r>
              <a:rPr lang="it-IT" b="1" dirty="0" smtClean="0"/>
              <a:t>atto di concorrenza sleale </a:t>
            </a:r>
            <a:r>
              <a:rPr lang="it-IT" dirty="0" smtClean="0"/>
              <a:t>poiché è</a:t>
            </a:r>
            <a:r>
              <a:rPr lang="it-IT" b="1" dirty="0" smtClean="0"/>
              <a:t> "</a:t>
            </a:r>
            <a:r>
              <a:rPr lang="it-IT" b="1" i="1" dirty="0" smtClean="0"/>
              <a:t>perseguito il risultato di crearsi un vantaggio competitivo a danno dell'impresa concorrente </a:t>
            </a:r>
            <a:r>
              <a:rPr lang="it-IT" i="1" dirty="0" smtClean="0"/>
              <a:t>tramite una strategia diretta ad acquisire soggetti pratici del medesimo sistema di lavoro entro una zona determinata svuotando l'organizzazione concorrente di sue specifiche possibilità operative mediante sottrazione del modus operandi dei propri dipendenti, delle conoscenze e del mercato da essi acquisite</a:t>
            </a:r>
            <a:r>
              <a:rPr lang="it-IT" dirty="0" smtClean="0"/>
              <a:t>" (</a:t>
            </a:r>
            <a:r>
              <a:rPr lang="it-IT" i="1" dirty="0" smtClean="0"/>
              <a:t>animus </a:t>
            </a:r>
            <a:r>
              <a:rPr lang="it-IT" i="1" dirty="0" err="1" smtClean="0"/>
              <a:t>nocendi</a:t>
            </a:r>
            <a:r>
              <a:rPr lang="it-IT" dirty="0" smtClean="0"/>
              <a:t>) - </a:t>
            </a:r>
            <a:r>
              <a:rPr lang="it-IT" dirty="0" err="1" smtClean="0"/>
              <a:t>Cass</a:t>
            </a:r>
            <a:r>
              <a:rPr lang="it-IT" dirty="0" smtClean="0"/>
              <a:t>., Sez. Lav., 04.01.2017, n. 94 </a:t>
            </a:r>
          </a:p>
          <a:p>
            <a:pPr algn="just"/>
            <a:endParaRPr lang="it-IT" dirty="0" smtClean="0"/>
          </a:p>
        </p:txBody>
      </p:sp>
    </p:spTree>
    <p:extLst>
      <p:ext uri="{BB962C8B-B14F-4D97-AF65-F5344CB8AC3E}">
        <p14:creationId xmlns:p14="http://schemas.microsoft.com/office/powerpoint/2010/main" xmlns="" val="108767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4203</Words>
  <Application>Microsoft Office PowerPoint</Application>
  <PresentationFormat>Personalizzato</PresentationFormat>
  <Paragraphs>137</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Diapositiva 1</vt:lpstr>
      <vt:lpstr>Patto di non concorrenza  art. 2125 c.c.    Avv. Silvia d'Amario Torino </vt:lpstr>
      <vt:lpstr>Diapositiva 3</vt:lpstr>
      <vt:lpstr>Diapositiva 4</vt:lpstr>
      <vt:lpstr>Natura del patto e requisiti di validità  </vt:lpstr>
      <vt:lpstr>2125 c.c. e requisiti di validità</vt:lpstr>
      <vt:lpstr>Limiti</vt:lpstr>
      <vt:lpstr>Limiti: Oggetto </vt:lpstr>
      <vt:lpstr>Storno di dipendenti</vt:lpstr>
      <vt:lpstr>Diapositiva 10</vt:lpstr>
      <vt:lpstr>Luogo </vt:lpstr>
      <vt:lpstr>Luogo </vt:lpstr>
      <vt:lpstr>Corrispettivo</vt:lpstr>
      <vt:lpstr>Congruità </vt:lpstr>
      <vt:lpstr>Modalità di pagamento</vt:lpstr>
      <vt:lpstr>Pagamento in costanza di rapporto</vt:lpstr>
      <vt:lpstr>Diapositiva 17</vt:lpstr>
      <vt:lpstr>Tassazione</vt:lpstr>
      <vt:lpstr>Contribuzione</vt:lpstr>
      <vt:lpstr>Clausole accessorie</vt:lpstr>
      <vt:lpstr>Recesso unilaterale</vt:lpstr>
      <vt:lpstr>Patto di opzione</vt:lpstr>
      <vt:lpstr>Patto di opzione</vt:lpstr>
      <vt:lpstr>Alternative prospettabili </vt:lpstr>
      <vt:lpstr>Diapositiva 25</vt:lpstr>
      <vt:lpstr>Clausola penale </vt:lpstr>
      <vt:lpstr>Diapositiva 27</vt:lpstr>
      <vt:lpstr>   GRAZIE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User</cp:lastModifiedBy>
  <cp:revision>1</cp:revision>
  <dcterms:created xsi:type="dcterms:W3CDTF">2017-09-12T07:21:00Z</dcterms:created>
  <dcterms:modified xsi:type="dcterms:W3CDTF">2017-09-12T08:33:18Z</dcterms:modified>
</cp:coreProperties>
</file>