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666682D-B4A4-8E4C-A689-61269528CBCD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80"/>
          </p14:sldIdLst>
        </p14:section>
        <p14:section name="Sezione senza titolo" id="{C852ADA7-A9AF-0F4D-88D2-C67082862FDD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8"/>
    <p:restoredTop sz="94580"/>
  </p:normalViewPr>
  <p:slideViewPr>
    <p:cSldViewPr snapToGrid="0" snapToObjects="1">
      <p:cViewPr varScale="1">
        <p:scale>
          <a:sx n="77" d="100"/>
          <a:sy n="77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0FC6A-17D8-D443-813B-EDAC0EF0C99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46C47-1146-E440-8065-F2CB2D613F2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3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8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4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03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3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1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54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14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52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07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4AF9-7F90-8441-BBB7-689FFC4F4908}" type="datetimeFigureOut">
              <a:rPr lang="it-IT" smtClean="0"/>
              <a:t>02/09/17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BA4C-D6E0-E542-B2A8-AEB934BBDC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7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9" y="-26505"/>
            <a:ext cx="12335616" cy="68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396537"/>
            <a:ext cx="11015749" cy="997527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/>
              <a:t>«</a:t>
            </a:r>
            <a:r>
              <a:rPr lang="it-IT" b="1" dirty="0" err="1"/>
              <a:t>Gig</a:t>
            </a:r>
            <a:r>
              <a:rPr lang="it-IT" b="1" dirty="0"/>
              <a:t>-economy» e lavoro non-standard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5" y="2394065"/>
            <a:ext cx="12025745" cy="4256116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it-IT" dirty="0"/>
              <a:t>La «</a:t>
            </a:r>
            <a:r>
              <a:rPr lang="it-IT" dirty="0" err="1"/>
              <a:t>gig</a:t>
            </a:r>
            <a:r>
              <a:rPr lang="it-IT" dirty="0"/>
              <a:t>-economy»  non è una dimensione parallela dell’economia e del mercato del lavoro:</a:t>
            </a:r>
          </a:p>
          <a:p>
            <a:pPr algn="just"/>
            <a:r>
              <a:rPr lang="it-IT" dirty="0"/>
              <a:t> Il lavoro “Just-in-Time” presenta aspetti comuni con altre forme di lavoro non-standard :</a:t>
            </a:r>
          </a:p>
          <a:p>
            <a:pPr lvl="1" algn="just"/>
            <a:r>
              <a:rPr lang="it-IT" dirty="0"/>
              <a:t>Lavoro </a:t>
            </a:r>
            <a:r>
              <a:rPr lang="it-IT" dirty="0"/>
              <a:t>temporaneo, </a:t>
            </a:r>
            <a:r>
              <a:rPr lang="it-IT" b="1" dirty="0"/>
              <a:t>occasionale </a:t>
            </a:r>
            <a:r>
              <a:rPr lang="it-IT" dirty="0"/>
              <a:t>e </a:t>
            </a:r>
            <a:r>
              <a:rPr lang="it-IT" b="1" dirty="0"/>
              <a:t>accessorio</a:t>
            </a:r>
            <a:endParaRPr lang="it-IT" b="1" dirty="0"/>
          </a:p>
          <a:p>
            <a:pPr lvl="1" algn="just"/>
            <a:r>
              <a:rPr lang="it-IT" dirty="0"/>
              <a:t>Part-time “marginale”</a:t>
            </a:r>
          </a:p>
          <a:p>
            <a:pPr lvl="1" algn="just"/>
            <a:r>
              <a:rPr lang="it-IT" dirty="0"/>
              <a:t>Lavoro tramite agenzia e lavoro con “molteplicità di parti”</a:t>
            </a:r>
          </a:p>
          <a:p>
            <a:pPr lvl="1" algn="just"/>
            <a:r>
              <a:rPr lang="it-IT" dirty="0"/>
              <a:t> “Falso lavoro autonomo” e lavoro autonomo “dipendente”</a:t>
            </a:r>
          </a:p>
          <a:p>
            <a:pPr algn="just"/>
            <a:r>
              <a:rPr lang="it-IT" dirty="0"/>
              <a:t>Maggiore attenzione a qualificazione del rapporto di lavoro per influenza del dibattito statunitense</a:t>
            </a:r>
            <a:endParaRPr lang="it-IT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8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629" y="1413164"/>
            <a:ext cx="12042371" cy="103077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t-IT" b="1" dirty="0"/>
              <a:t>Esempi di clausole: clausole di qualificazione «potenziate»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27563"/>
            <a:ext cx="11353800" cy="4339243"/>
          </a:xfrm>
        </p:spPr>
        <p:txBody>
          <a:bodyPr>
            <a:normAutofit fontScale="92500"/>
          </a:bodyPr>
          <a:lstStyle/>
          <a:p>
            <a:pPr algn="just"/>
            <a:r>
              <a:rPr lang="en-GB" b="1" i="1" dirty="0"/>
              <a:t>Amazon Mechanical Turk and its Affiliates are not involved in the transactions </a:t>
            </a:r>
            <a:r>
              <a:rPr lang="en-GB" i="1" dirty="0"/>
              <a:t>between Requesters and Providers(…). </a:t>
            </a:r>
            <a:r>
              <a:rPr lang="en-GB" b="1" i="1" dirty="0"/>
              <a:t>As a Provider you are performing </a:t>
            </a:r>
            <a:r>
              <a:rPr lang="en-GB" i="1" dirty="0"/>
              <a:t>Services for a Requester in your personal capacity </a:t>
            </a:r>
            <a:r>
              <a:rPr lang="en-GB" b="1" i="1" dirty="0"/>
              <a:t>as an independent contractor</a:t>
            </a:r>
            <a:r>
              <a:rPr lang="en-GB" i="1" dirty="0"/>
              <a:t> and </a:t>
            </a:r>
            <a:r>
              <a:rPr lang="en-GB" b="1" i="1" dirty="0"/>
              <a:t>not as an employee of the Requester</a:t>
            </a:r>
            <a:r>
              <a:rPr lang="en-GB" i="1" dirty="0"/>
              <a:t>(…) </a:t>
            </a:r>
            <a:r>
              <a:rPr lang="en-GB" b="1" i="1" dirty="0"/>
              <a:t>this Agreement does not create </a:t>
            </a:r>
            <a:r>
              <a:rPr lang="en-GB" i="1" dirty="0"/>
              <a:t>an association, joint venture, partnership or franchise, </a:t>
            </a:r>
            <a:r>
              <a:rPr lang="en-GB" b="1" i="1" dirty="0"/>
              <a:t>employer/employee relationship between Providers and Requesters</a:t>
            </a:r>
            <a:r>
              <a:rPr lang="en-GB" i="1" dirty="0"/>
              <a:t>, or Providers and Amazon Mechanical Turk </a:t>
            </a:r>
            <a:r>
              <a:rPr lang="en-GB" dirty="0"/>
              <a:t>(</a:t>
            </a:r>
            <a:r>
              <a:rPr lang="en-GB" b="1" dirty="0"/>
              <a:t>Amazon Mechanical Turk</a:t>
            </a:r>
            <a:r>
              <a:rPr lang="en-GB" dirty="0"/>
              <a:t>)</a:t>
            </a:r>
          </a:p>
          <a:p>
            <a:pPr algn="just"/>
            <a:endParaRPr lang="en-GB" i="1" dirty="0"/>
          </a:p>
          <a:p>
            <a:pPr algn="just"/>
            <a:r>
              <a:rPr lang="en-GB" i="1" dirty="0"/>
              <a:t>Nothing in this Agreement is intended or should be construed to create a partnership, joint venture, or employer-employee relationship between </a:t>
            </a:r>
            <a:r>
              <a:rPr lang="en-GB" i="1" dirty="0" err="1"/>
              <a:t>Wonolo</a:t>
            </a:r>
            <a:r>
              <a:rPr lang="en-GB" i="1" dirty="0"/>
              <a:t> and you or </a:t>
            </a:r>
            <a:r>
              <a:rPr lang="en-GB" b="1" i="1" dirty="0"/>
              <a:t>between the Customer and you</a:t>
            </a:r>
            <a:r>
              <a:rPr lang="en-GB" dirty="0"/>
              <a:t> (</a:t>
            </a:r>
            <a:r>
              <a:rPr lang="en-GB" b="1" dirty="0" err="1"/>
              <a:t>Wonolo</a:t>
            </a:r>
            <a:r>
              <a:rPr lang="en-GB" dirty="0"/>
              <a:t>)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2" y="0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429789"/>
            <a:ext cx="11148753" cy="98090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/>
              <a:t>Esempi di clausole: la «manleva» dei clienti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004" y="2410690"/>
            <a:ext cx="11853948" cy="4222865"/>
          </a:xfrm>
        </p:spPr>
        <p:txBody>
          <a:bodyPr>
            <a:normAutofit/>
          </a:bodyPr>
          <a:lstStyle/>
          <a:p>
            <a:pPr algn="just"/>
            <a:r>
              <a:rPr lang="en-GB" b="1" i="1" dirty="0"/>
              <a:t>You agree to indemnify</a:t>
            </a:r>
            <a:r>
              <a:rPr lang="en-GB" i="1" dirty="0"/>
              <a:t>, hold harmless and defend Company </a:t>
            </a:r>
            <a:r>
              <a:rPr lang="en-GB" b="1" i="1" dirty="0"/>
              <a:t>from any and all claims that a </a:t>
            </a:r>
            <a:r>
              <a:rPr lang="en-GB" b="1" i="1" dirty="0" err="1"/>
              <a:t>Tasker</a:t>
            </a:r>
            <a:r>
              <a:rPr lang="en-GB" b="1" i="1" dirty="0"/>
              <a:t> was misclassified as an independent contractor</a:t>
            </a:r>
            <a:r>
              <a:rPr lang="en-GB" i="1" dirty="0"/>
              <a:t>, any liabilities arising from a determination by a court, arbitrator, government agency or other body that a </a:t>
            </a:r>
            <a:r>
              <a:rPr lang="en-GB" i="1" dirty="0" err="1"/>
              <a:t>Tasker</a:t>
            </a:r>
            <a:r>
              <a:rPr lang="en-GB" i="1" dirty="0"/>
              <a:t> was misclassified as an employee </a:t>
            </a:r>
            <a:r>
              <a:rPr lang="en-GB" dirty="0"/>
              <a:t>(</a:t>
            </a:r>
            <a:r>
              <a:rPr lang="en-GB" b="1" dirty="0" err="1"/>
              <a:t>Taskrabbit</a:t>
            </a:r>
            <a:r>
              <a:rPr lang="en-GB" dirty="0"/>
              <a:t>)</a:t>
            </a:r>
          </a:p>
          <a:p>
            <a:pPr marL="34290" indent="0" algn="just">
              <a:buNone/>
            </a:pPr>
            <a:endParaRPr lang="en-GB" dirty="0"/>
          </a:p>
          <a:p>
            <a:pPr algn="just"/>
            <a:r>
              <a:rPr lang="en-GB" b="1" i="1" dirty="0"/>
              <a:t>You acknowledge that</a:t>
            </a:r>
            <a:r>
              <a:rPr lang="en-GB" i="1" dirty="0"/>
              <a:t>, while Providers are agreeing to perform Services for you as independent contractors and not employees, </a:t>
            </a:r>
            <a:r>
              <a:rPr lang="en-GB" b="1" i="1" dirty="0"/>
              <a:t>repeated and frequent performance of Services by the same Provider on your behalf could result in reclassification of that employment status </a:t>
            </a:r>
            <a:r>
              <a:rPr lang="en-GB" i="1" dirty="0"/>
              <a:t>(</a:t>
            </a:r>
            <a:r>
              <a:rPr lang="en-GB" b="1" dirty="0"/>
              <a:t>AMT</a:t>
            </a:r>
            <a:r>
              <a:rPr lang="en-GB" i="1" dirty="0"/>
              <a:t>)</a:t>
            </a:r>
            <a:endParaRPr lang="en-GB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3040"/>
            <a:ext cx="10500360" cy="65188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t-IT" b="1" dirty="0" smtClean="0"/>
              <a:t>Esempi di clausole: «disponibilità» o «turni»?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1309"/>
            <a:ext cx="12331588" cy="46966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i="1" dirty="0" smtClean="0"/>
              <a:t>3.2 […] when </a:t>
            </a:r>
            <a:r>
              <a:rPr lang="en-US" i="1" dirty="0"/>
              <a:t>applying to join </a:t>
            </a:r>
            <a:r>
              <a:rPr lang="en-US" i="1" dirty="0" err="1"/>
              <a:t>Deliveroo’s</a:t>
            </a:r>
            <a:r>
              <a:rPr lang="en-US" i="1" dirty="0"/>
              <a:t> supplier pool and at regular intervals thereafter y</a:t>
            </a:r>
            <a:r>
              <a:rPr lang="en-US" b="1" i="1" dirty="0"/>
              <a:t>ou will provide an indication of the time periods during the week in which you typically expect to be available to work</a:t>
            </a:r>
            <a:r>
              <a:rPr lang="en-US" i="1" dirty="0"/>
              <a:t>. </a:t>
            </a:r>
            <a:r>
              <a:rPr lang="en-US" b="1" i="1" dirty="0" err="1"/>
              <a:t>Deliveroo</a:t>
            </a:r>
            <a:r>
              <a:rPr lang="en-US" b="1" i="1" dirty="0"/>
              <a:t> places reliance on such indications </a:t>
            </a:r>
            <a:r>
              <a:rPr lang="en-US" i="1" dirty="0"/>
              <a:t>provided by suppliers in planning to meet customer demand. </a:t>
            </a:r>
            <a:r>
              <a:rPr lang="en-US" b="1" i="1" dirty="0"/>
              <a:t>We accordingly expect you to inform a member of the Operations Team if this changes materially</a:t>
            </a:r>
            <a:r>
              <a:rPr lang="en-US" i="1" dirty="0"/>
              <a:t>, and </a:t>
            </a:r>
            <a:r>
              <a:rPr lang="en-US" b="1" i="1" dirty="0"/>
              <a:t>reserve the right to terminate this Agreement </a:t>
            </a:r>
            <a:r>
              <a:rPr lang="en-US" i="1" dirty="0"/>
              <a:t>if you are no longer able to work at time periods which meet </a:t>
            </a:r>
            <a:r>
              <a:rPr lang="en-US" i="1" dirty="0" err="1"/>
              <a:t>Deliveroo’s</a:t>
            </a:r>
            <a:r>
              <a:rPr lang="en-US" i="1" dirty="0"/>
              <a:t> needs. </a:t>
            </a:r>
            <a:endParaRPr lang="en-US" i="1" dirty="0" smtClean="0"/>
          </a:p>
          <a:p>
            <a:pPr algn="just"/>
            <a:r>
              <a:rPr lang="en-US" i="1" dirty="0" smtClean="0"/>
              <a:t>3.4</a:t>
            </a:r>
            <a:r>
              <a:rPr lang="en-US" b="1" i="1" dirty="0" smtClean="0"/>
              <a:t> During </a:t>
            </a:r>
            <a:r>
              <a:rPr lang="en-US" b="1" i="1" dirty="0"/>
              <a:t>your onboarding process</a:t>
            </a:r>
            <a:r>
              <a:rPr lang="en-US" i="1" dirty="0"/>
              <a:t>, </a:t>
            </a:r>
            <a:r>
              <a:rPr lang="en-US" b="1" i="1" dirty="0"/>
              <a:t>you will have discussed </a:t>
            </a:r>
            <a:r>
              <a:rPr lang="en-US" i="1" dirty="0"/>
              <a:t>with a member of the Operations Team </a:t>
            </a:r>
            <a:r>
              <a:rPr lang="en-US" b="1" i="1" dirty="0"/>
              <a:t>the level of demand for suppliers within your zone and consequently the level of availability </a:t>
            </a:r>
            <a:r>
              <a:rPr lang="en-US" i="1" dirty="0"/>
              <a:t>to perform Services which </a:t>
            </a:r>
            <a:r>
              <a:rPr lang="en-US" i="1" dirty="0" err="1"/>
              <a:t>Deliveroo</a:t>
            </a:r>
            <a:r>
              <a:rPr lang="en-US" i="1" dirty="0"/>
              <a:t> expects you to provide. </a:t>
            </a:r>
            <a:r>
              <a:rPr lang="en-US" b="1" i="1" dirty="0"/>
              <a:t>You are expected to be as flexible as you can to meet </a:t>
            </a:r>
            <a:r>
              <a:rPr lang="en-US" b="1" i="1" dirty="0" err="1"/>
              <a:t>Deliveroo’s</a:t>
            </a:r>
            <a:r>
              <a:rPr lang="en-US" b="1" i="1" dirty="0"/>
              <a:t> needs</a:t>
            </a:r>
            <a:r>
              <a:rPr lang="en-US" i="1" dirty="0" smtClean="0"/>
              <a:t>.</a:t>
            </a:r>
          </a:p>
          <a:p>
            <a:pPr algn="just"/>
            <a:r>
              <a:rPr lang="en-US" i="1" dirty="0" smtClean="0"/>
              <a:t>3.5 When </a:t>
            </a:r>
            <a:r>
              <a:rPr lang="en-US" i="1" dirty="0"/>
              <a:t>you have confirmed your availability to perform Services during a particular time period, </a:t>
            </a:r>
            <a:r>
              <a:rPr lang="en-US" b="1" i="1" dirty="0"/>
              <a:t>it is your responsibility to log on to the app during this period and to accept actively any orders in your zone which you are able to accept</a:t>
            </a:r>
            <a:r>
              <a:rPr lang="en-US" i="1" dirty="0" smtClean="0"/>
              <a:t>.</a:t>
            </a:r>
          </a:p>
          <a:p>
            <a:pPr algn="just"/>
            <a:r>
              <a:rPr lang="en-US" i="1" dirty="0" smtClean="0"/>
              <a:t>3.7</a:t>
            </a:r>
            <a:r>
              <a:rPr lang="en-US" b="1" i="1" dirty="0" smtClean="0"/>
              <a:t> You </a:t>
            </a:r>
            <a:r>
              <a:rPr lang="en-US" b="1" i="1" dirty="0"/>
              <a:t>must immediately notify </a:t>
            </a:r>
            <a:r>
              <a:rPr lang="en-US" i="1" dirty="0"/>
              <a:t>a member of the Operations Team </a:t>
            </a:r>
            <a:r>
              <a:rPr lang="en-US" b="1" i="1" dirty="0"/>
              <a:t>if you become unable to work</a:t>
            </a:r>
            <a:r>
              <a:rPr lang="en-US" i="1" dirty="0"/>
              <a:t> during a time period that you have previously agreed to work in accordance with clause 3.4, </a:t>
            </a:r>
            <a:r>
              <a:rPr lang="en-US" b="1" i="1" dirty="0"/>
              <a:t>and explain the reasons for this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Deliveroo</a:t>
            </a:r>
            <a:r>
              <a:rPr lang="en-US" dirty="0" smtClean="0"/>
              <a:t>)</a:t>
            </a: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990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346662"/>
            <a:ext cx="11493389" cy="1097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/>
              <a:t>Esempi di clausole: «l’esclusività </a:t>
            </a:r>
            <a:r>
              <a:rPr lang="it-IT" b="1" dirty="0" smtClean="0"/>
              <a:t>alleggerita»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27564"/>
            <a:ext cx="11493388" cy="4530435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“Light” exclusivity clauses</a:t>
            </a:r>
          </a:p>
          <a:p>
            <a:pPr lvl="1" algn="just"/>
            <a:r>
              <a:rPr lang="en-GB" i="1" dirty="0"/>
              <a:t>You will </a:t>
            </a:r>
            <a:r>
              <a:rPr lang="en-GB" b="1" i="1" dirty="0"/>
              <a:t>only accept work product from Providers </a:t>
            </a:r>
            <a:r>
              <a:rPr lang="en-GB" i="1" dirty="0"/>
              <a:t>that has been </a:t>
            </a:r>
            <a:r>
              <a:rPr lang="en-GB" b="1" i="1" dirty="0"/>
              <a:t>submitted through the Site </a:t>
            </a:r>
            <a:r>
              <a:rPr lang="en-GB" i="1" dirty="0"/>
              <a:t>(</a:t>
            </a:r>
            <a:r>
              <a:rPr lang="en-GB" b="1" i="1" dirty="0"/>
              <a:t>AMT</a:t>
            </a:r>
            <a:r>
              <a:rPr lang="en-GB" i="1" dirty="0"/>
              <a:t>)</a:t>
            </a:r>
          </a:p>
          <a:p>
            <a:pPr lvl="1" algn="just"/>
            <a:r>
              <a:rPr lang="en-GB" b="1" i="1" dirty="0"/>
              <a:t>You may not solicit, advertise for, or contact in any form Users for employment, contracting</a:t>
            </a:r>
            <a:r>
              <a:rPr lang="en-GB" i="1" dirty="0"/>
              <a:t>, or any other purpose not related to Professional Services facilitated through the Handy Platform </a:t>
            </a:r>
            <a:r>
              <a:rPr lang="en-GB" b="1" i="1" dirty="0"/>
              <a:t>without express written permission from us </a:t>
            </a:r>
            <a:r>
              <a:rPr lang="en-GB" b="1" dirty="0"/>
              <a:t>(Handy)</a:t>
            </a:r>
          </a:p>
          <a:p>
            <a:pPr lvl="1" algn="just"/>
            <a:r>
              <a:rPr lang="en-GB" i="1" dirty="0"/>
              <a:t>You will not provide your </a:t>
            </a:r>
            <a:r>
              <a:rPr lang="en-GB" i="1" dirty="0" err="1"/>
              <a:t>topcoder</a:t>
            </a:r>
            <a:r>
              <a:rPr lang="en-GB" i="1" dirty="0"/>
              <a:t> information including, but not limited to, your </a:t>
            </a:r>
            <a:r>
              <a:rPr lang="en-GB" i="1" dirty="0" err="1"/>
              <a:t>topcoder</a:t>
            </a:r>
            <a:r>
              <a:rPr lang="en-GB" i="1" dirty="0"/>
              <a:t> handle and rating, to any third party for the purpose of pursuing employment opportunities without the written consent of </a:t>
            </a:r>
            <a:r>
              <a:rPr lang="en-GB" i="1" dirty="0" err="1"/>
              <a:t>topcoder</a:t>
            </a:r>
            <a:r>
              <a:rPr lang="en-GB" i="1" dirty="0"/>
              <a:t>. </a:t>
            </a:r>
            <a:r>
              <a:rPr lang="en-GB" b="1" i="1" dirty="0"/>
              <a:t>If you are contacted by a third-party regarding employment opportunities </a:t>
            </a:r>
            <a:r>
              <a:rPr lang="en-GB" i="1" dirty="0"/>
              <a:t>and/or media interest </a:t>
            </a:r>
            <a:r>
              <a:rPr lang="en-GB" b="1" i="1" dirty="0"/>
              <a:t>as a result in your participation in </a:t>
            </a:r>
            <a:r>
              <a:rPr lang="en-GB" b="1" i="1" dirty="0" err="1"/>
              <a:t>topcoder</a:t>
            </a:r>
            <a:r>
              <a:rPr lang="en-GB" b="1" i="1" dirty="0"/>
              <a:t> Competitions, you agree to promptly notify </a:t>
            </a:r>
            <a:r>
              <a:rPr lang="en-GB" b="1" i="1" dirty="0" err="1"/>
              <a:t>topcoder</a:t>
            </a:r>
            <a:r>
              <a:rPr lang="en-GB" b="1" i="1" dirty="0"/>
              <a:t> of such contact</a:t>
            </a:r>
            <a:r>
              <a:rPr lang="en-GB" i="1" dirty="0"/>
              <a:t>” (</a:t>
            </a:r>
            <a:r>
              <a:rPr lang="en-GB" b="1" i="1" dirty="0" err="1"/>
              <a:t>Topcoder</a:t>
            </a:r>
            <a:r>
              <a:rPr lang="en-GB" i="1" dirty="0"/>
              <a:t>)</a:t>
            </a:r>
          </a:p>
          <a:p>
            <a:endParaRPr lang="it-IT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90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5920"/>
            <a:ext cx="10949247" cy="798022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it-IT" sz="3600" b="1" dirty="0"/>
              <a:t>Esempi di clausole: rinuncia preventiva a chiedere riqualificazione </a:t>
            </a:r>
            <a:endParaRPr lang="it-I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942"/>
            <a:ext cx="11353800" cy="42394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i="1" dirty="0" smtClean="0"/>
              <a:t>2.2 You </a:t>
            </a:r>
            <a:r>
              <a:rPr lang="en-US" i="1" dirty="0"/>
              <a:t>further warrant that </a:t>
            </a:r>
            <a:r>
              <a:rPr lang="en-US" b="1" i="1" dirty="0"/>
              <a:t>neither you nor anyone </a:t>
            </a:r>
            <a:r>
              <a:rPr lang="en-US" i="1" dirty="0"/>
              <a:t>acting on your behalf </a:t>
            </a:r>
            <a:r>
              <a:rPr lang="en-US" b="1" i="1" dirty="0"/>
              <a:t>will present any claim </a:t>
            </a:r>
            <a:r>
              <a:rPr lang="en-US" b="1" i="1" dirty="0" smtClean="0"/>
              <a:t>in the </a:t>
            </a:r>
            <a:r>
              <a:rPr lang="en-US" b="1" i="1" dirty="0"/>
              <a:t>Employment Tribunal </a:t>
            </a:r>
            <a:r>
              <a:rPr lang="en-US" i="1" dirty="0"/>
              <a:t>or any civil court in which it is contended </a:t>
            </a:r>
            <a:r>
              <a:rPr lang="en-US" b="1" i="1" dirty="0"/>
              <a:t>that you are either </a:t>
            </a:r>
            <a:r>
              <a:rPr lang="en-US" b="1" i="1" dirty="0" smtClean="0"/>
              <a:t>an employee </a:t>
            </a:r>
            <a:r>
              <a:rPr lang="en-US" b="1" i="1" dirty="0"/>
              <a:t>or a worker</a:t>
            </a:r>
            <a:r>
              <a:rPr lang="en-US" b="1" i="1" dirty="0" smtClean="0"/>
              <a:t>.</a:t>
            </a:r>
            <a:endParaRPr lang="en-US" i="1" dirty="0"/>
          </a:p>
          <a:p>
            <a:pPr algn="just"/>
            <a:r>
              <a:rPr lang="en-US" i="1" dirty="0"/>
              <a:t>2.3 If, despite clause 2.2 above, either you or anyone acting on your behalf </a:t>
            </a:r>
            <a:r>
              <a:rPr lang="en-US" i="1" dirty="0" smtClean="0"/>
              <a:t>[…] presents </a:t>
            </a:r>
            <a:r>
              <a:rPr lang="en-US" i="1" dirty="0"/>
              <a:t>any claim in the Employment Tribunal </a:t>
            </a:r>
            <a:r>
              <a:rPr lang="en-US" i="1" dirty="0" smtClean="0"/>
              <a:t>or any </a:t>
            </a:r>
            <a:r>
              <a:rPr lang="en-US" i="1" dirty="0"/>
              <a:t>civil court which would not be able to proceed unless it was successfully contended </a:t>
            </a:r>
            <a:r>
              <a:rPr lang="en-US" i="1" dirty="0" smtClean="0"/>
              <a:t>that you […] are </a:t>
            </a:r>
            <a:r>
              <a:rPr lang="en-US" i="1" dirty="0"/>
              <a:t>an employee or a worker within the meaning of any </a:t>
            </a:r>
            <a:r>
              <a:rPr lang="en-US" i="1" dirty="0" smtClean="0"/>
              <a:t>employment rights </a:t>
            </a:r>
            <a:r>
              <a:rPr lang="en-US" i="1" dirty="0"/>
              <a:t>legislation, </a:t>
            </a:r>
            <a:r>
              <a:rPr lang="en-US" b="1" i="1" dirty="0"/>
              <a:t>you undertake to indemnify and keep indemnified </a:t>
            </a:r>
            <a:r>
              <a:rPr lang="en-US" b="1" i="1" dirty="0" err="1"/>
              <a:t>Deliveroo</a:t>
            </a:r>
            <a:r>
              <a:rPr lang="en-US" b="1" i="1" dirty="0"/>
              <a:t> against </a:t>
            </a:r>
            <a:r>
              <a:rPr lang="en-US" b="1" i="1" dirty="0" smtClean="0"/>
              <a:t>costs</a:t>
            </a:r>
            <a:r>
              <a:rPr lang="en-US" i="1" dirty="0" smtClean="0"/>
              <a:t> </a:t>
            </a:r>
            <a:r>
              <a:rPr lang="en-US" b="1" i="1" dirty="0" smtClean="0"/>
              <a:t>(including </a:t>
            </a:r>
            <a:r>
              <a:rPr lang="en-US" b="1" i="1" dirty="0"/>
              <a:t>legal costs) </a:t>
            </a:r>
            <a:r>
              <a:rPr lang="en-US" i="1" dirty="0"/>
              <a:t>and expenses that it incurs in connection with those proceedings, </a:t>
            </a:r>
            <a:r>
              <a:rPr lang="en-US" i="1" dirty="0" smtClean="0"/>
              <a:t>and you </a:t>
            </a:r>
            <a:r>
              <a:rPr lang="en-US" i="1" dirty="0"/>
              <a:t>agree that </a:t>
            </a:r>
            <a:r>
              <a:rPr lang="en-US" b="1" i="1" dirty="0" err="1"/>
              <a:t>Deliveroo</a:t>
            </a:r>
            <a:r>
              <a:rPr lang="en-US" b="1" i="1" dirty="0"/>
              <a:t> may set off any sum owed to you against any </a:t>
            </a:r>
            <a:r>
              <a:rPr lang="en-US" b="1" i="1" dirty="0" smtClean="0"/>
              <a:t>damages, compensation</a:t>
            </a:r>
            <a:r>
              <a:rPr lang="en-US" b="1" i="1" dirty="0"/>
              <a:t>, costs or other sum that may be awarded to you in those proceedings</a:t>
            </a:r>
            <a:r>
              <a:rPr lang="en-US" i="1" dirty="0" smtClean="0"/>
              <a:t>. </a:t>
            </a:r>
            <a:r>
              <a:rPr lang="en-US" dirty="0" smtClean="0"/>
              <a:t>(</a:t>
            </a:r>
            <a:r>
              <a:rPr lang="en-US" b="1" dirty="0" err="1" smtClean="0"/>
              <a:t>Deliveroo</a:t>
            </a:r>
            <a:r>
              <a:rPr lang="en-US" dirty="0" smtClean="0"/>
              <a:t>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35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413163"/>
            <a:ext cx="10716491" cy="881149"/>
          </a:xfrm>
          <a:solidFill>
            <a:schemeClr val="accent3"/>
          </a:solidFill>
        </p:spPr>
        <p:txBody>
          <a:bodyPr/>
          <a:lstStyle/>
          <a:p>
            <a:r>
              <a:rPr lang="it-IT" b="1" dirty="0"/>
              <a:t>Le controversie di </a:t>
            </a:r>
            <a:r>
              <a:rPr lang="it-IT" b="1" dirty="0" err="1"/>
              <a:t>Uber</a:t>
            </a:r>
            <a:r>
              <a:rPr lang="it-IT" b="1" dirty="0"/>
              <a:t> e </a:t>
            </a:r>
            <a:r>
              <a:rPr lang="it-IT" b="1" dirty="0" err="1" smtClean="0"/>
              <a:t>Lyft</a:t>
            </a:r>
            <a:r>
              <a:rPr lang="it-IT" b="1" dirty="0" smtClean="0"/>
              <a:t> 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2294313"/>
            <a:ext cx="11015749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Di fronte a organi amministrativi (e.g.  Florida, Oregon, California)</a:t>
            </a:r>
          </a:p>
          <a:p>
            <a:pPr algn="just"/>
            <a:r>
              <a:rPr lang="it-IT" dirty="0"/>
              <a:t>Di fronte alla US </a:t>
            </a:r>
            <a:r>
              <a:rPr lang="it-IT" dirty="0" err="1"/>
              <a:t>District</a:t>
            </a:r>
            <a:r>
              <a:rPr lang="it-IT" dirty="0"/>
              <a:t> Court, North. California</a:t>
            </a:r>
          </a:p>
          <a:p>
            <a:pPr lvl="1" algn="just"/>
            <a:r>
              <a:rPr lang="it-IT" dirty="0"/>
              <a:t>“</a:t>
            </a:r>
            <a:r>
              <a:rPr lang="it-IT" i="1" dirty="0"/>
              <a:t>Non sono semplici intermediari tecnologici</a:t>
            </a:r>
            <a:r>
              <a:rPr lang="it-IT" dirty="0"/>
              <a:t>”</a:t>
            </a:r>
          </a:p>
          <a:p>
            <a:pPr lvl="2" algn="just"/>
            <a:r>
              <a:rPr lang="it-IT" dirty="0"/>
              <a:t>“</a:t>
            </a:r>
            <a:r>
              <a:rPr lang="it-IT" i="1" dirty="0"/>
              <a:t>Non ne esisterebbe il business senza gli autisti</a:t>
            </a:r>
            <a:r>
              <a:rPr lang="it-IT" dirty="0"/>
              <a:t>”</a:t>
            </a:r>
          </a:p>
          <a:p>
            <a:pPr lvl="2" algn="just"/>
            <a:r>
              <a:rPr lang="it-IT" dirty="0"/>
              <a:t>“</a:t>
            </a:r>
            <a:r>
              <a:rPr lang="it-IT" i="1" dirty="0"/>
              <a:t>Non commerciano software ma vendono ‘corse’</a:t>
            </a:r>
            <a:r>
              <a:rPr lang="it-IT" dirty="0"/>
              <a:t>”</a:t>
            </a:r>
          </a:p>
          <a:p>
            <a:pPr lvl="2" algn="just"/>
            <a:r>
              <a:rPr lang="it-IT" dirty="0"/>
              <a:t>Istruzioni dettagliate agli autisti</a:t>
            </a:r>
          </a:p>
          <a:p>
            <a:pPr lvl="1" algn="just"/>
            <a:r>
              <a:rPr lang="it-IT" dirty="0"/>
              <a:t>Presunzione di lavoro subordinato secondo la legge californiana</a:t>
            </a:r>
          </a:p>
          <a:p>
            <a:pPr lvl="1" algn="just"/>
            <a:r>
              <a:rPr lang="it-IT" dirty="0"/>
              <a:t>Potere di direzione e controllo (</a:t>
            </a:r>
            <a:r>
              <a:rPr lang="it-IT" i="1" dirty="0"/>
              <a:t>Borello</a:t>
            </a:r>
            <a:r>
              <a:rPr lang="it-IT" dirty="0"/>
              <a:t> et al.)</a:t>
            </a:r>
          </a:p>
          <a:p>
            <a:pPr lvl="2" algn="just"/>
            <a:r>
              <a:rPr lang="it-IT" dirty="0"/>
              <a:t>Non necessariamente su “</a:t>
            </a:r>
            <a:r>
              <a:rPr lang="it-IT" i="1" dirty="0"/>
              <a:t>ogni minimo dettaglio del lavoro</a:t>
            </a:r>
            <a:r>
              <a:rPr lang="it-IT" dirty="0"/>
              <a:t>”</a:t>
            </a:r>
          </a:p>
          <a:p>
            <a:pPr lvl="2" algn="just"/>
            <a:r>
              <a:rPr lang="it-IT" dirty="0"/>
              <a:t>Conta il potere “</a:t>
            </a:r>
            <a:r>
              <a:rPr lang="it-IT" i="1" dirty="0"/>
              <a:t>che il committente si riserva il potere di esercitare</a:t>
            </a:r>
            <a:r>
              <a:rPr lang="it-IT" dirty="0"/>
              <a:t>”</a:t>
            </a:r>
          </a:p>
          <a:p>
            <a:pPr lvl="2" algn="just"/>
            <a:r>
              <a:rPr lang="it-IT" dirty="0"/>
              <a:t>Il test del «potere di direzione e controllo»  non va “</a:t>
            </a:r>
            <a:r>
              <a:rPr lang="it-IT" i="1" dirty="0"/>
              <a:t>applicato rigidamente e in maniera esclusiva</a:t>
            </a:r>
            <a:r>
              <a:rPr lang="it-IT" dirty="0"/>
              <a:t>” 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63039"/>
            <a:ext cx="11215254" cy="964277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 smtClean="0"/>
              <a:t>La controversia </a:t>
            </a:r>
            <a:r>
              <a:rPr lang="it-IT" b="1" dirty="0"/>
              <a:t>di </a:t>
            </a:r>
            <a:r>
              <a:rPr lang="it-IT" b="1" dirty="0" err="1"/>
              <a:t>Uber</a:t>
            </a:r>
            <a:r>
              <a:rPr lang="it-IT" b="1" dirty="0"/>
              <a:t> </a:t>
            </a:r>
            <a:r>
              <a:rPr lang="it-IT" b="1" dirty="0" smtClean="0"/>
              <a:t>nel Regno Unito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2543695"/>
            <a:ext cx="11215255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L’Employment Tribunal di Londra ha ritenuto che due autisti di Uber fossero “</a:t>
            </a:r>
            <a:r>
              <a:rPr lang="it-IT" b="1" dirty="0" smtClean="0"/>
              <a:t>workers</a:t>
            </a:r>
            <a:r>
              <a:rPr lang="it-IT" dirty="0" smtClean="0"/>
              <a:t>”:</a:t>
            </a:r>
          </a:p>
          <a:p>
            <a:pPr lvl="1" algn="just"/>
            <a:r>
              <a:rPr lang="it-IT" dirty="0" smtClean="0"/>
              <a:t>Uber fissa il prezzo della corsa e gli autisti non possono convenire un prezzo più alto</a:t>
            </a:r>
          </a:p>
          <a:p>
            <a:pPr lvl="1" algn="just"/>
            <a:r>
              <a:rPr lang="it-IT" dirty="0" smtClean="0"/>
              <a:t>Uber impone numerosi standard di servizio e dà istruzioni sul percorso predefinito da percorrere</a:t>
            </a:r>
          </a:p>
          <a:p>
            <a:pPr lvl="1" algn="just"/>
            <a:r>
              <a:rPr lang="it-IT" dirty="0" smtClean="0"/>
              <a:t>I sistemi di rating corrispondono all’esercizio di un potere di controllo e disciplinare</a:t>
            </a:r>
          </a:p>
          <a:p>
            <a:pPr lvl="1" algn="just"/>
            <a:r>
              <a:rPr lang="it-IT" dirty="0" smtClean="0"/>
              <a:t>Necessità di accettare le corse</a:t>
            </a:r>
          </a:p>
          <a:p>
            <a:pPr algn="just"/>
            <a:r>
              <a:rPr lang="it-IT" dirty="0" smtClean="0"/>
              <a:t>Uber è un’azienda che </a:t>
            </a:r>
            <a:r>
              <a:rPr lang="it-IT" b="1" dirty="0" smtClean="0"/>
              <a:t>fornisce servizi di trasporto </a:t>
            </a:r>
            <a:r>
              <a:rPr lang="it-IT" dirty="0" smtClean="0"/>
              <a:t>e  gli </a:t>
            </a:r>
            <a:r>
              <a:rPr lang="it-IT" b="1" dirty="0" smtClean="0"/>
              <a:t>autisti non sono “micro-aziende</a:t>
            </a:r>
            <a:r>
              <a:rPr lang="it-IT" dirty="0" smtClean="0"/>
              <a:t>”: non hanno modo di espandere la loro attività aziendale a meno che questo non significhi semplicmeente passare più ore al volante”.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53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" y="0"/>
            <a:ext cx="12358092" cy="877879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1778923"/>
            <a:ext cx="10631776" cy="798019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it-IT" sz="3200" b="1" dirty="0"/>
              <a:t>La “neolingua” della gig-economy: I termini da usare secondo Deliveroo (traduzione di </a:t>
            </a:r>
            <a:r>
              <a:rPr lang="it-IT" sz="3200" b="1" i="1" dirty="0"/>
              <a:t>Internazionale</a:t>
            </a:r>
            <a:r>
              <a:rPr lang="it-IT" sz="3200" b="1" dirty="0"/>
              <a:t>)</a:t>
            </a:r>
            <a:endParaRPr lang="it-IT" sz="32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14154" y="2576943"/>
            <a:ext cx="4854632" cy="78139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014153" y="3906983"/>
            <a:ext cx="5007235" cy="2951018"/>
          </a:xfrm>
        </p:spPr>
        <p:txBody>
          <a:bodyPr>
            <a:noAutofit/>
          </a:bodyPr>
          <a:lstStyle/>
          <a:p>
            <a:r>
              <a:rPr lang="it-IT" sz="2500" dirty="0"/>
              <a:t>Lavorare </a:t>
            </a:r>
            <a:r>
              <a:rPr lang="it-IT" sz="2500" b="1" dirty="0"/>
              <a:t>PER</a:t>
            </a:r>
            <a:r>
              <a:rPr lang="it-IT" sz="2500" dirty="0"/>
              <a:t> Deliveroo</a:t>
            </a:r>
          </a:p>
          <a:p>
            <a:r>
              <a:rPr lang="it-IT" sz="2500" dirty="0">
                <a:solidFill>
                  <a:schemeClr val="dk1"/>
                </a:solidFill>
              </a:rPr>
              <a:t>Stipendio, paga</a:t>
            </a:r>
          </a:p>
          <a:p>
            <a:r>
              <a:rPr lang="it-IT" sz="2500" dirty="0"/>
              <a:t>Divisa</a:t>
            </a:r>
          </a:p>
          <a:p>
            <a:r>
              <a:rPr lang="it-IT" sz="2500" dirty="0"/>
              <a:t>Assegnare dei rider a una zona</a:t>
            </a:r>
          </a:p>
          <a:p>
            <a:r>
              <a:rPr lang="it-IT" sz="2500" dirty="0"/>
              <a:t>Richiesta di congedo, ferie, vacanze		</a:t>
            </a:r>
          </a:p>
          <a:p>
            <a:r>
              <a:rPr lang="it-IT" sz="2500" dirty="0"/>
              <a:t>Assenza ingiustificata</a:t>
            </a:r>
          </a:p>
          <a:p>
            <a:r>
              <a:rPr lang="it-IT" sz="2500" dirty="0"/>
              <a:t> </a:t>
            </a:r>
            <a:r>
              <a:rPr lang="it-IT" sz="2500" dirty="0">
                <a:solidFill>
                  <a:schemeClr val="dk1"/>
                </a:solidFill>
              </a:rPr>
              <a:t>Valutazione delle performance</a:t>
            </a:r>
          </a:p>
          <a:p>
            <a:r>
              <a:rPr lang="it-IT" sz="2500" dirty="0"/>
              <a:t>Licenziamento </a:t>
            </a:r>
          </a:p>
          <a:p>
            <a:endParaRPr lang="en-GB" sz="25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169026" y="2726575"/>
            <a:ext cx="4041775" cy="631767"/>
          </a:xfrm>
        </p:spPr>
        <p:txBody>
          <a:bodyPr>
            <a:normAutofit/>
          </a:bodyPr>
          <a:lstStyle/>
          <a:p>
            <a:pPr algn="ctr"/>
            <a:r>
              <a:rPr lang="en-GB" sz="2500" dirty="0"/>
              <a:t>SI</a:t>
            </a:r>
            <a:endParaRPr lang="en-GB" sz="2500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6169026" y="3906983"/>
            <a:ext cx="5784676" cy="4422370"/>
          </a:xfrm>
        </p:spPr>
        <p:txBody>
          <a:bodyPr>
            <a:noAutofit/>
          </a:bodyPr>
          <a:lstStyle/>
          <a:p>
            <a:r>
              <a:rPr lang="it-IT" sz="2500" dirty="0"/>
              <a:t>Lavorare </a:t>
            </a:r>
            <a:r>
              <a:rPr lang="it-IT" sz="2500" b="1" dirty="0"/>
              <a:t>CON</a:t>
            </a:r>
            <a:r>
              <a:rPr lang="it-IT" sz="2500" dirty="0"/>
              <a:t> Deliveroo </a:t>
            </a:r>
          </a:p>
          <a:p>
            <a:r>
              <a:rPr lang="it-IT" sz="2500" dirty="0"/>
              <a:t>Tariffa</a:t>
            </a:r>
          </a:p>
          <a:p>
            <a:r>
              <a:rPr lang="it-IT" sz="2500" dirty="0"/>
              <a:t>Kit con il logo dell'azienda</a:t>
            </a:r>
          </a:p>
          <a:p>
            <a:r>
              <a:rPr lang="it-IT" sz="2500" dirty="0"/>
              <a:t>Fare scegliere ai rider una zona</a:t>
            </a:r>
          </a:p>
          <a:p>
            <a:r>
              <a:rPr lang="it-IT" sz="2500" dirty="0"/>
              <a:t>Notifica della propria indisponibilità</a:t>
            </a:r>
          </a:p>
          <a:p>
            <a:r>
              <a:rPr lang="it-IT" sz="2500" dirty="0">
                <a:solidFill>
                  <a:schemeClr val="dk1"/>
                </a:solidFill>
              </a:rPr>
              <a:t>Inattività</a:t>
            </a:r>
          </a:p>
          <a:p>
            <a:r>
              <a:rPr lang="it-IT" sz="2500" dirty="0">
                <a:solidFill>
                  <a:schemeClr val="dk1"/>
                </a:solidFill>
              </a:rPr>
              <a:t>Standard di consegna servizio</a:t>
            </a:r>
            <a:endParaRPr lang="it-IT" sz="2500" dirty="0"/>
          </a:p>
          <a:p>
            <a:r>
              <a:rPr lang="it-IT" sz="2500" dirty="0">
                <a:solidFill>
                  <a:schemeClr val="dk1"/>
                </a:solidFill>
              </a:rPr>
              <a:t>Interruzione di prestazione</a:t>
            </a:r>
            <a:r>
              <a:rPr lang="en-GB" sz="2500" dirty="0">
                <a:solidFill>
                  <a:schemeClr val="dk1"/>
                </a:solidFill>
              </a:rPr>
              <a:t>	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5425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38200" y="1446416"/>
            <a:ext cx="10515600" cy="1030778"/>
          </a:xfrm>
          <a:solidFill>
            <a:schemeClr val="accent3"/>
          </a:solidFill>
        </p:spPr>
        <p:txBody>
          <a:bodyPr/>
          <a:lstStyle/>
          <a:p>
            <a:r>
              <a:rPr lang="en-GB" b="1" dirty="0" err="1" smtClean="0"/>
              <a:t>Alcuni</a:t>
            </a:r>
            <a:r>
              <a:rPr lang="en-GB" b="1" dirty="0" smtClean="0"/>
              <a:t> </a:t>
            </a:r>
            <a:r>
              <a:rPr lang="en-GB" b="1" dirty="0" err="1" smtClean="0"/>
              <a:t>spunti</a:t>
            </a:r>
            <a:r>
              <a:rPr lang="en-GB" b="1" dirty="0" smtClean="0"/>
              <a:t>  per la </a:t>
            </a:r>
            <a:r>
              <a:rPr lang="en-GB" b="1" dirty="0" err="1" smtClean="0"/>
              <a:t>discussione</a:t>
            </a:r>
            <a:endParaRPr lang="en-GB" b="1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199" y="2477194"/>
            <a:ext cx="11198629" cy="417298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Abbiamo bisogno di nuove categorie giuridiche o dobbiamo applicare meglio quelle esistenti? :</a:t>
            </a:r>
          </a:p>
          <a:p>
            <a:pPr lvl="1" algn="just"/>
            <a:r>
              <a:rPr lang="it-IT" dirty="0" smtClean="0"/>
              <a:t>Enormi differenze tra le piattaforme – non si tratta di un settore omogeneo </a:t>
            </a:r>
          </a:p>
          <a:p>
            <a:pPr lvl="2" algn="just"/>
            <a:r>
              <a:rPr lang="it-IT" dirty="0" smtClean="0"/>
              <a:t>Come definire un campo di applicazione?</a:t>
            </a:r>
          </a:p>
          <a:p>
            <a:pPr lvl="2" algn="just"/>
            <a:r>
              <a:rPr lang="it-IT" dirty="0" smtClean="0"/>
              <a:t>Impossibilità di dare soluzioni unitarie</a:t>
            </a:r>
          </a:p>
          <a:p>
            <a:pPr lvl="1" algn="just"/>
            <a:r>
              <a:rPr lang="it-IT" dirty="0" smtClean="0"/>
              <a:t>Creare nuove categorie non è necessariamente una buona soluzione </a:t>
            </a:r>
          </a:p>
          <a:p>
            <a:pPr lvl="2" algn="just"/>
            <a:r>
              <a:rPr lang="it-IT" dirty="0" smtClean="0"/>
              <a:t>Parasubordinazione (ma forse eterorganizzazione?)</a:t>
            </a:r>
          </a:p>
          <a:p>
            <a:pPr lvl="2" algn="just"/>
            <a:r>
              <a:rPr lang="it-IT" dirty="0" smtClean="0"/>
              <a:t>“Workers” nel Regno Unito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092" cy="69049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La gig-economy e </a:t>
            </a:r>
            <a:r>
              <a:rPr lang="en-GB" b="1" dirty="0" err="1" smtClean="0"/>
              <a:t>il</a:t>
            </a:r>
            <a:r>
              <a:rPr lang="en-GB" b="1" dirty="0" smtClean="0"/>
              <a:t> </a:t>
            </a:r>
            <a:r>
              <a:rPr lang="en-GB" b="1" dirty="0" err="1" smtClean="0"/>
              <a:t>lavoro</a:t>
            </a:r>
            <a:endParaRPr lang="en-GB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Valerio De Stefano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62051"/>
            <a:ext cx="11082251" cy="1413164"/>
          </a:xfrm>
          <a:solidFill>
            <a:schemeClr val="accent3"/>
          </a:solidFill>
        </p:spPr>
        <p:txBody>
          <a:bodyPr/>
          <a:lstStyle/>
          <a:p>
            <a:r>
              <a:rPr lang="it-IT" b="1" dirty="0" smtClean="0"/>
              <a:t>Alcune possibili opzioni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275215"/>
            <a:ext cx="11353800" cy="33250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Alcuni modi di affrontare la gig-economy senza stravolgere le categorie esistenti:</a:t>
            </a:r>
          </a:p>
          <a:p>
            <a:pPr lvl="1" algn="just"/>
            <a:r>
              <a:rPr lang="it-IT" dirty="0" smtClean="0"/>
              <a:t>Garantire piena tutela diritti fondamentali a tutti i lavoratori</a:t>
            </a:r>
          </a:p>
          <a:p>
            <a:pPr lvl="2" algn="just"/>
            <a:r>
              <a:rPr lang="it-IT" dirty="0" smtClean="0"/>
              <a:t>Diritti sindacali e art. 28 SL</a:t>
            </a:r>
          </a:p>
          <a:p>
            <a:pPr lvl="2" algn="just"/>
            <a:r>
              <a:rPr lang="it-IT" dirty="0" smtClean="0"/>
              <a:t>Non discriminazione</a:t>
            </a:r>
          </a:p>
          <a:p>
            <a:pPr lvl="1" algn="just"/>
            <a:r>
              <a:rPr lang="it-IT" dirty="0" smtClean="0"/>
              <a:t>Espansione della tutela previdenziale e assicurativa</a:t>
            </a:r>
          </a:p>
          <a:p>
            <a:pPr lvl="1" algn="just"/>
            <a:r>
              <a:rPr lang="it-IT" dirty="0" smtClean="0"/>
              <a:t>Contrasto a clausole e deattivazioni abusive</a:t>
            </a:r>
          </a:p>
          <a:p>
            <a:pPr lvl="1" algn="just"/>
            <a:r>
              <a:rPr lang="it-IT" dirty="0" smtClean="0"/>
              <a:t>Garantire la portabilità dei rating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444" y="1557867"/>
            <a:ext cx="10515600" cy="1303866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 smtClean="0"/>
              <a:t>Cosa è la «</a:t>
            </a:r>
            <a:r>
              <a:rPr lang="it-IT" b="1" dirty="0" err="1" smtClean="0"/>
              <a:t>gig</a:t>
            </a:r>
            <a:r>
              <a:rPr lang="it-IT" b="1" dirty="0" smtClean="0"/>
              <a:t>-economy» – Le principali forme di lavoro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444" y="2537502"/>
            <a:ext cx="10515600" cy="4032631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dirty="0"/>
              <a:t>crowdwork</a:t>
            </a:r>
            <a:r>
              <a:rPr lang="it-IT" dirty="0"/>
              <a:t> (Amazon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Turk</a:t>
            </a:r>
            <a:r>
              <a:rPr lang="it-IT" dirty="0"/>
              <a:t>, </a:t>
            </a:r>
            <a:r>
              <a:rPr lang="it-IT" dirty="0" err="1"/>
              <a:t>Clickworker</a:t>
            </a:r>
            <a:r>
              <a:rPr lang="it-IT" dirty="0"/>
              <a:t>, </a:t>
            </a:r>
            <a:r>
              <a:rPr lang="en-GB" dirty="0" err="1"/>
              <a:t>Crowdflower</a:t>
            </a:r>
            <a:r>
              <a:rPr lang="en-GB" dirty="0"/>
              <a:t>, </a:t>
            </a:r>
            <a:r>
              <a:rPr lang="it-IT" dirty="0" err="1"/>
              <a:t>Jovoto</a:t>
            </a:r>
            <a:r>
              <a:rPr lang="it-IT" dirty="0"/>
              <a:t>, </a:t>
            </a:r>
            <a:r>
              <a:rPr lang="en-GB" dirty="0" err="1"/>
              <a:t>Microtask</a:t>
            </a:r>
            <a:r>
              <a:rPr lang="en-GB" dirty="0"/>
              <a:t>, </a:t>
            </a:r>
            <a:r>
              <a:rPr lang="en-GB" dirty="0" err="1"/>
              <a:t>Topcoder</a:t>
            </a:r>
            <a:r>
              <a:rPr lang="it-IT" dirty="0"/>
              <a:t> , </a:t>
            </a:r>
            <a:r>
              <a:rPr lang="it-IT" dirty="0" err="1"/>
              <a:t>Upwork</a:t>
            </a:r>
            <a:r>
              <a:rPr lang="it-IT" dirty="0"/>
              <a:t>)</a:t>
            </a:r>
          </a:p>
          <a:p>
            <a:r>
              <a:rPr lang="it-IT" dirty="0"/>
              <a:t>Il </a:t>
            </a:r>
            <a:r>
              <a:rPr lang="it-IT" b="1" dirty="0"/>
              <a:t>«lavoro on-demand tramite </a:t>
            </a:r>
            <a:r>
              <a:rPr lang="it-IT" b="1" dirty="0" err="1"/>
              <a:t>app</a:t>
            </a:r>
            <a:r>
              <a:rPr lang="it-IT" b="1" dirty="0"/>
              <a:t>» </a:t>
            </a:r>
            <a:r>
              <a:rPr lang="en-GB" dirty="0"/>
              <a:t>(Uber, Lyft, </a:t>
            </a:r>
            <a:r>
              <a:rPr lang="en-GB" dirty="0" err="1"/>
              <a:t>TaskRabbit</a:t>
            </a:r>
            <a:r>
              <a:rPr lang="en-GB" dirty="0"/>
              <a:t>, Handy, </a:t>
            </a:r>
            <a:r>
              <a:rPr lang="en-GB" dirty="0" err="1"/>
              <a:t>Wonolo</a:t>
            </a:r>
            <a:r>
              <a:rPr lang="en-GB" dirty="0" smtClean="0"/>
              <a:t>)</a:t>
            </a:r>
            <a:endParaRPr lang="it-IT" dirty="0" smtClean="0"/>
          </a:p>
          <a:p>
            <a:endParaRPr lang="it-IT" dirty="0"/>
          </a:p>
          <a:p>
            <a:pPr marL="118872" indent="0">
              <a:buNone/>
            </a:pPr>
            <a:r>
              <a:rPr lang="it-IT" dirty="0"/>
              <a:t>Profonde differenze</a:t>
            </a:r>
          </a:p>
          <a:p>
            <a:pPr lvl="1"/>
            <a:r>
              <a:rPr lang="it-IT" dirty="0"/>
              <a:t>Lavoro «virtuale» o «nel mondo reale»</a:t>
            </a:r>
          </a:p>
          <a:p>
            <a:pPr lvl="1"/>
            <a:r>
              <a:rPr lang="it-IT" dirty="0"/>
              <a:t>Dimensione globale o locale</a:t>
            </a:r>
          </a:p>
        </p:txBody>
      </p:sp>
    </p:spTree>
    <p:extLst>
      <p:ext uri="{BB962C8B-B14F-4D97-AF65-F5344CB8AC3E}">
        <p14:creationId xmlns:p14="http://schemas.microsoft.com/office/powerpoint/2010/main" val="28061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71599"/>
            <a:ext cx="10515600" cy="186266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Cosa </a:t>
            </a:r>
            <a:r>
              <a:rPr lang="it-IT" dirty="0"/>
              <a:t>è la «</a:t>
            </a:r>
            <a:r>
              <a:rPr lang="it-IT" dirty="0" err="1"/>
              <a:t>gig</a:t>
            </a:r>
            <a:r>
              <a:rPr lang="it-IT" dirty="0"/>
              <a:t>-economy»? – Non </a:t>
            </a:r>
            <a:r>
              <a:rPr lang="it-IT" dirty="0" smtClean="0"/>
              <a:t>una realtà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omogenea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636" y="1546167"/>
            <a:ext cx="11089179" cy="502088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dirty="0" smtClean="0"/>
              <a:t>Non </a:t>
            </a:r>
            <a:r>
              <a:rPr lang="it-IT" dirty="0"/>
              <a:t>si tratta di modelli di business </a:t>
            </a:r>
            <a:r>
              <a:rPr lang="it-IT" dirty="0"/>
              <a:t>omogenei, </a:t>
            </a:r>
            <a:r>
              <a:rPr lang="it-IT" dirty="0"/>
              <a:t>profonde differenze:</a:t>
            </a:r>
          </a:p>
          <a:p>
            <a:pPr lvl="1" algn="just"/>
            <a:r>
              <a:rPr lang="it-IT" dirty="0"/>
              <a:t>Diversi metodi di assegnazione del lavoro e di pagamento</a:t>
            </a:r>
          </a:p>
          <a:p>
            <a:pPr lvl="1" algn="just"/>
            <a:r>
              <a:rPr lang="it-IT" dirty="0"/>
              <a:t>Piattaforme «specialistiche» e piattaforme «generali»</a:t>
            </a:r>
          </a:p>
          <a:p>
            <a:pPr lvl="1" algn="just"/>
            <a:r>
              <a:rPr lang="it-IT" dirty="0"/>
              <a:t>Diverso grado di complessità del lavoro e controllo sulla prestazione</a:t>
            </a:r>
          </a:p>
          <a:p>
            <a:pPr algn="just"/>
            <a:r>
              <a:rPr lang="it-IT" dirty="0"/>
              <a:t>Le differenti caratteristiche del servizio e della prestazione possono avere conseguenze giuridiche importanti dal punto di vista del settore di regolamentazione e della qualificazione del tipo di lavoro</a:t>
            </a:r>
            <a:r>
              <a:rPr lang="it-IT" sz="36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77999"/>
            <a:ext cx="11167534" cy="1320801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it-IT" sz="3200" b="1" dirty="0"/>
              <a:t>Crowdwork e «lavoro on-demand tramite </a:t>
            </a:r>
            <a:r>
              <a:rPr lang="it-IT" sz="3200" b="1" dirty="0" err="1"/>
              <a:t>app</a:t>
            </a:r>
            <a:r>
              <a:rPr lang="it-IT" sz="3200" b="1" dirty="0"/>
              <a:t>»: più simili di quanto sembri?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297837"/>
            <a:ext cx="11167534" cy="3387778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it-IT" b="1" dirty="0"/>
              <a:t>Opportunità </a:t>
            </a:r>
          </a:p>
          <a:p>
            <a:pPr algn="just"/>
            <a:r>
              <a:rPr lang="it-IT" dirty="0"/>
              <a:t>Incontro della domanda e offerta di lavoro facilitato dalle tecnologie digitali </a:t>
            </a:r>
          </a:p>
          <a:p>
            <a:pPr algn="just"/>
            <a:r>
              <a:rPr lang="it-IT" dirty="0"/>
              <a:t>Riduzione dei costi di transazione e delle frizioni di mercato</a:t>
            </a:r>
          </a:p>
          <a:p>
            <a:pPr algn="just"/>
            <a:r>
              <a:rPr lang="it-IT" dirty="0"/>
              <a:t>Creazione di  opportunità di lavoro dall’orario flessibile</a:t>
            </a:r>
          </a:p>
          <a:p>
            <a:pPr algn="just"/>
            <a:r>
              <a:rPr lang="it-IT" dirty="0"/>
              <a:t>Aumento della flessibilità attraverso l’accesso a una forza lavoro “</a:t>
            </a:r>
            <a:r>
              <a:rPr lang="it-IT" dirty="0" err="1"/>
              <a:t>pay</a:t>
            </a:r>
            <a:r>
              <a:rPr lang="it-IT" dirty="0"/>
              <a:t>-</a:t>
            </a:r>
            <a:r>
              <a:rPr lang="it-IT" dirty="0" err="1"/>
              <a:t>as</a:t>
            </a:r>
            <a:r>
              <a:rPr lang="it-IT" dirty="0"/>
              <a:t>-</a:t>
            </a:r>
            <a:r>
              <a:rPr lang="it-IT" dirty="0" err="1"/>
              <a:t>you</a:t>
            </a:r>
            <a:r>
              <a:rPr lang="it-IT" dirty="0"/>
              <a:t>-go” o  “a consumo”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8997"/>
            <a:ext cx="6560127" cy="1629839"/>
          </a:xfrm>
          <a:solidFill>
            <a:schemeClr val="accent3"/>
          </a:solidFill>
        </p:spPr>
        <p:txBody>
          <a:bodyPr/>
          <a:lstStyle/>
          <a:p>
            <a:r>
              <a:rPr lang="en-GB" b="1" dirty="0" smtClean="0"/>
              <a:t>La </a:t>
            </a:r>
            <a:r>
              <a:rPr lang="en-GB" b="1" dirty="0" err="1" smtClean="0"/>
              <a:t>forza</a:t>
            </a:r>
            <a:r>
              <a:rPr lang="en-GB" b="1" dirty="0" smtClean="0"/>
              <a:t> </a:t>
            </a:r>
            <a:r>
              <a:rPr lang="en-GB" b="1" dirty="0" err="1" smtClean="0"/>
              <a:t>lavoro</a:t>
            </a:r>
            <a:r>
              <a:rPr lang="en-GB" b="1" dirty="0" smtClean="0"/>
              <a:t> “a </a:t>
            </a:r>
            <a:r>
              <a:rPr lang="en-GB" b="1" dirty="0" err="1" smtClean="0"/>
              <a:t>consumo</a:t>
            </a:r>
            <a:r>
              <a:rPr lang="en-GB" b="1" dirty="0" smtClean="0"/>
              <a:t>”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282846"/>
            <a:ext cx="11243872" cy="329783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“</a:t>
            </a:r>
            <a:r>
              <a:rPr lang="it-IT" i="1" dirty="0"/>
              <a:t>Prima di internet sarebbe stato davvero difficile trovare qualcuno, farlo lavorare per te dieci minuti e licenziarlo dopo quei dieci minuti. Ma con la tecnologia puoi davvero trovarlo, pagarlo il poco che gli devi e sbarazzartene quando non ne hai più bisogno</a:t>
            </a:r>
            <a:r>
              <a:rPr lang="it-IT" dirty="0"/>
              <a:t>” (L. </a:t>
            </a:r>
            <a:r>
              <a:rPr lang="it-IT" dirty="0" err="1"/>
              <a:t>Biewald</a:t>
            </a:r>
            <a:r>
              <a:rPr lang="it-IT" dirty="0"/>
              <a:t>, </a:t>
            </a:r>
            <a:r>
              <a:rPr lang="it-IT" dirty="0" err="1"/>
              <a:t>Crowdflower</a:t>
            </a:r>
            <a:r>
              <a:rPr lang="it-IT" dirty="0"/>
              <a:t> – Traduzione del Relatore</a:t>
            </a:r>
            <a:r>
              <a:rPr lang="it-IT" dirty="0" smtClean="0"/>
              <a:t>)</a:t>
            </a:r>
          </a:p>
          <a:p>
            <a:pPr marL="118872" indent="0" algn="just">
              <a:buNone/>
            </a:pPr>
            <a:endParaRPr lang="it-IT" dirty="0"/>
          </a:p>
          <a:p>
            <a:pPr algn="just"/>
            <a:r>
              <a:rPr lang="it-IT" dirty="0"/>
              <a:t>Accesso a  “</a:t>
            </a:r>
            <a:r>
              <a:rPr lang="it-IT" i="1" dirty="0" err="1"/>
              <a:t>Humans</a:t>
            </a:r>
            <a:r>
              <a:rPr lang="it-IT" i="1" dirty="0"/>
              <a:t>-</a:t>
            </a:r>
            <a:r>
              <a:rPr lang="it-IT" i="1" dirty="0" err="1"/>
              <a:t>as</a:t>
            </a:r>
            <a:r>
              <a:rPr lang="it-IT" i="1" dirty="0"/>
              <a:t>-a-service</a:t>
            </a:r>
            <a:r>
              <a:rPr lang="it-IT" dirty="0"/>
              <a:t>” (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Bezos</a:t>
            </a:r>
            <a:r>
              <a:rPr lang="it-IT" dirty="0"/>
              <a:t>, Amazon)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499016"/>
            <a:ext cx="10932623" cy="1124263"/>
          </a:xfrm>
          <a:solidFill>
            <a:schemeClr val="accent3"/>
          </a:solidFill>
        </p:spPr>
        <p:txBody>
          <a:bodyPr/>
          <a:lstStyle/>
          <a:p>
            <a:r>
              <a:rPr lang="en-GB" b="1" dirty="0" err="1" smtClean="0"/>
              <a:t>Quali</a:t>
            </a:r>
            <a:r>
              <a:rPr lang="en-GB" b="1" dirty="0" smtClean="0"/>
              <a:t> </a:t>
            </a:r>
            <a:r>
              <a:rPr lang="en-GB" b="1" dirty="0" err="1" smtClean="0"/>
              <a:t>sono</a:t>
            </a:r>
            <a:r>
              <a:rPr lang="en-GB" b="1" dirty="0" smtClean="0"/>
              <a:t> I </a:t>
            </a:r>
            <a:r>
              <a:rPr lang="en-GB" b="1" dirty="0" err="1" smtClean="0"/>
              <a:t>rischi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2623279"/>
            <a:ext cx="11168921" cy="4062334"/>
          </a:xfrm>
        </p:spPr>
        <p:txBody>
          <a:bodyPr>
            <a:normAutofit/>
          </a:bodyPr>
          <a:lstStyle/>
          <a:p>
            <a:r>
              <a:rPr lang="it-IT" sz="3100" dirty="0"/>
              <a:t>Una visione “</a:t>
            </a:r>
            <a:r>
              <a:rPr lang="it-IT" sz="3100" dirty="0" err="1"/>
              <a:t>deumanizzata</a:t>
            </a:r>
            <a:r>
              <a:rPr lang="it-IT" sz="3100" dirty="0"/>
              <a:t>” dei lavoratori implica rischi teorici e pratici: </a:t>
            </a:r>
          </a:p>
          <a:p>
            <a:pPr lvl="1"/>
            <a:r>
              <a:rPr lang="it-IT" sz="2700" b="1" dirty="0"/>
              <a:t>Sminuire e nascondere il lavoro</a:t>
            </a:r>
            <a:r>
              <a:rPr lang="it-IT" sz="2700" dirty="0"/>
              <a:t> (“</a:t>
            </a:r>
            <a:r>
              <a:rPr lang="it-IT" sz="2700" dirty="0" err="1"/>
              <a:t>gigs</a:t>
            </a:r>
            <a:r>
              <a:rPr lang="it-IT" sz="2700" dirty="0"/>
              <a:t>”, “</a:t>
            </a:r>
            <a:r>
              <a:rPr lang="it-IT" sz="2700" dirty="0" err="1"/>
              <a:t>tasks</a:t>
            </a:r>
            <a:r>
              <a:rPr lang="it-IT" sz="2700" dirty="0"/>
              <a:t>”, “</a:t>
            </a:r>
            <a:r>
              <a:rPr lang="it-IT" sz="2700" dirty="0" err="1"/>
              <a:t>services</a:t>
            </a:r>
            <a:r>
              <a:rPr lang="it-IT" sz="2700" dirty="0"/>
              <a:t>”, “</a:t>
            </a:r>
            <a:r>
              <a:rPr lang="it-IT" sz="2700" dirty="0" err="1"/>
              <a:t>favours</a:t>
            </a:r>
            <a:r>
              <a:rPr lang="it-IT" sz="2700" dirty="0"/>
              <a:t>”)</a:t>
            </a:r>
          </a:p>
          <a:p>
            <a:pPr lvl="1"/>
            <a:r>
              <a:rPr lang="it-IT" sz="2700" dirty="0"/>
              <a:t>Nuove forme di lavoro invisibile</a:t>
            </a:r>
          </a:p>
          <a:p>
            <a:pPr lvl="1"/>
            <a:r>
              <a:rPr lang="it-IT" sz="2700" dirty="0"/>
              <a:t>Impatto negativo sulle “recensioni” e i “rating”</a:t>
            </a:r>
          </a:p>
          <a:p>
            <a:r>
              <a:rPr lang="it-IT" sz="3000" dirty="0"/>
              <a:t>Trasferimento del rischio</a:t>
            </a:r>
          </a:p>
          <a:p>
            <a:r>
              <a:rPr lang="it-IT" sz="3000" dirty="0"/>
              <a:t>Flessibilità prevalentemente unilaterale: orario di lavoro «vincolato»</a:t>
            </a:r>
          </a:p>
          <a:p>
            <a:r>
              <a:rPr lang="it-IT" sz="3000" dirty="0"/>
              <a:t> Inserimento in fenomeni più ampi di </a:t>
            </a:r>
            <a:r>
              <a:rPr lang="it-IT" sz="3000" b="1" dirty="0"/>
              <a:t>casualizzazione</a:t>
            </a:r>
            <a:r>
              <a:rPr lang="it-IT" sz="3000" dirty="0"/>
              <a:t> e sommerso</a:t>
            </a:r>
          </a:p>
          <a:p>
            <a:endParaRPr lang="it-IT" sz="27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553"/>
            <a:ext cx="12358092" cy="69049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46167"/>
            <a:ext cx="11353800" cy="99752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/>
              <a:t>Più specificamente: quali rischi per i lavoratori?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543695"/>
            <a:ext cx="11353800" cy="395685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600" dirty="0"/>
              <a:t>Elusione dei </a:t>
            </a:r>
            <a:r>
              <a:rPr lang="it-IT" sz="3600" dirty="0" smtClean="0"/>
              <a:t>minimi </a:t>
            </a:r>
            <a:r>
              <a:rPr lang="it-IT" sz="3600" dirty="0"/>
              <a:t>contrattuali e dei salari minimi, dove esistenti </a:t>
            </a:r>
          </a:p>
          <a:p>
            <a:pPr algn="just"/>
            <a:r>
              <a:rPr lang="it-IT" sz="3600" dirty="0"/>
              <a:t> Negazione del pagamento</a:t>
            </a:r>
          </a:p>
          <a:p>
            <a:pPr algn="just"/>
            <a:r>
              <a:rPr lang="it-IT" sz="3600" dirty="0"/>
              <a:t>Decisione e modifica unilaterale delle condizioni di lavoro e di pagamento: </a:t>
            </a:r>
          </a:p>
          <a:p>
            <a:pPr algn="just"/>
            <a:r>
              <a:rPr lang="it-IT" sz="3600" dirty="0"/>
              <a:t>Aumento della capacità di controllare la prestazione lavorativa</a:t>
            </a:r>
          </a:p>
          <a:p>
            <a:pPr algn="just"/>
            <a:r>
              <a:rPr lang="it-IT" sz="3600" dirty="0"/>
              <a:t>Recessi e “</a:t>
            </a:r>
            <a:r>
              <a:rPr lang="it-IT" sz="3600" dirty="0" err="1"/>
              <a:t>deattivazioni</a:t>
            </a:r>
            <a:r>
              <a:rPr lang="it-IT" sz="3600" dirty="0"/>
              <a:t>” abusive</a:t>
            </a:r>
          </a:p>
          <a:p>
            <a:endParaRPr lang="it-IT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771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0"/>
            <a:ext cx="12358092" cy="690438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12423"/>
            <a:ext cx="11353800" cy="4954384"/>
          </a:xfrm>
        </p:spPr>
        <p:txBody>
          <a:bodyPr>
            <a:normAutofit fontScale="92500" lnSpcReduction="20000"/>
          </a:bodyPr>
          <a:lstStyle/>
          <a:p>
            <a:pPr marL="34290" indent="0" algn="just">
              <a:buNone/>
            </a:pPr>
            <a:r>
              <a:rPr lang="it-IT" sz="3400" dirty="0"/>
              <a:t>Rischi e casi di abuso denunciati per tutti i </a:t>
            </a:r>
            <a:r>
              <a:rPr lang="it-IT" sz="3400" b="1" dirty="0"/>
              <a:t>Principi e Diritti Fondamentali del Lavoro dell’OIL</a:t>
            </a:r>
            <a:r>
              <a:rPr lang="it-IT" sz="3400" dirty="0" smtClean="0"/>
              <a:t>:</a:t>
            </a:r>
          </a:p>
          <a:p>
            <a:pPr marL="34290" indent="0" algn="just">
              <a:buNone/>
            </a:pPr>
            <a:endParaRPr lang="it-IT" sz="3400" dirty="0"/>
          </a:p>
          <a:p>
            <a:pPr lvl="1" algn="just"/>
            <a:r>
              <a:rPr lang="it-IT" sz="3400" dirty="0"/>
              <a:t>Libertà sindacale e contrattazione collettiva</a:t>
            </a:r>
          </a:p>
          <a:p>
            <a:pPr lvl="2" algn="just"/>
            <a:r>
              <a:rPr lang="it-IT" sz="2900" dirty="0"/>
              <a:t>Problemi dell’attivismo online – Controllo dei lavoratori tramite GPS e strumenti tecnologici – Reputazione e rating  - </a:t>
            </a:r>
            <a:r>
              <a:rPr lang="it-IT" sz="2900" u="sng" dirty="0"/>
              <a:t>Antitrust</a:t>
            </a:r>
          </a:p>
          <a:p>
            <a:pPr lvl="1" algn="just"/>
            <a:r>
              <a:rPr lang="it-IT" sz="3400" dirty="0"/>
              <a:t>Lavoro forzato </a:t>
            </a:r>
          </a:p>
          <a:p>
            <a:pPr lvl="2" algn="just"/>
            <a:r>
              <a:rPr lang="it-IT" sz="2900" i="1" dirty="0"/>
              <a:t>Game-</a:t>
            </a:r>
            <a:r>
              <a:rPr lang="it-IT" sz="2900" i="1" dirty="0" err="1"/>
              <a:t>farming</a:t>
            </a:r>
            <a:r>
              <a:rPr lang="it-IT" sz="2900" dirty="0"/>
              <a:t> … e poi?</a:t>
            </a:r>
          </a:p>
          <a:p>
            <a:pPr lvl="1" algn="just"/>
            <a:r>
              <a:rPr lang="it-IT" sz="3400" dirty="0"/>
              <a:t>Lavoro minorile</a:t>
            </a:r>
          </a:p>
          <a:p>
            <a:pPr lvl="1" algn="just"/>
            <a:r>
              <a:rPr lang="it-IT" sz="3400" dirty="0"/>
              <a:t> Discriminazione diretta e indiretta </a:t>
            </a:r>
          </a:p>
          <a:p>
            <a:pPr lvl="2" algn="just"/>
            <a:r>
              <a:rPr lang="it-IT" sz="2600" i="1" dirty="0" err="1"/>
              <a:t>Implicit</a:t>
            </a:r>
            <a:r>
              <a:rPr lang="it-IT" sz="2600" dirty="0"/>
              <a:t> e </a:t>
            </a:r>
            <a:r>
              <a:rPr lang="it-IT" sz="2600" i="1" dirty="0" err="1"/>
              <a:t>explicit</a:t>
            </a:r>
            <a:r>
              <a:rPr lang="it-IT" sz="2600" i="1" dirty="0"/>
              <a:t> </a:t>
            </a:r>
            <a:r>
              <a:rPr lang="it-IT" sz="2600" i="1" dirty="0" err="1"/>
              <a:t>bias</a:t>
            </a:r>
            <a:r>
              <a:rPr lang="it-IT" sz="2600" i="1" dirty="0"/>
              <a:t> </a:t>
            </a:r>
            <a:r>
              <a:rPr lang="it-IT" sz="2600" dirty="0"/>
              <a:t>nelle recensioni – Esclusioni </a:t>
            </a:r>
            <a:endParaRPr lang="it-IT" sz="3400" dirty="0"/>
          </a:p>
          <a:p>
            <a:pPr marL="34290" indent="0" algn="just">
              <a:buNone/>
            </a:pPr>
            <a:r>
              <a:rPr lang="it-IT" sz="3400" dirty="0"/>
              <a:t>Rischi aggravati dai problemi di qualificazione del lavoro e da lacune normative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1766</Words>
  <Application>Microsoft Macintosh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Tema di Office</vt:lpstr>
      <vt:lpstr>Presentazione di PowerPoint</vt:lpstr>
      <vt:lpstr>La gig-economy e il lavoro</vt:lpstr>
      <vt:lpstr>Cosa è la «gig-economy» – Le principali forme di lavoro</vt:lpstr>
      <vt:lpstr> Cosa è la «gig-economy»? – Non una realtà  omogenea</vt:lpstr>
      <vt:lpstr>Crowdwork e «lavoro on-demand tramite app»: più simili di quanto sembri?</vt:lpstr>
      <vt:lpstr>La forza lavoro “a consumo”</vt:lpstr>
      <vt:lpstr>Quali sono I rischi</vt:lpstr>
      <vt:lpstr>Più specificamente: quali rischi per i lavoratori?</vt:lpstr>
      <vt:lpstr>Presentazione di PowerPoint</vt:lpstr>
      <vt:lpstr>«Gig-economy» e lavoro non-standard</vt:lpstr>
      <vt:lpstr>Esempi di clausole: clausole di qualificazione «potenziate» </vt:lpstr>
      <vt:lpstr>Esempi di clausole: la «manleva» dei clienti</vt:lpstr>
      <vt:lpstr>Esempi di clausole: «disponibilità» o «turni»?</vt:lpstr>
      <vt:lpstr>Esempi di clausole: «l’esclusività alleggerita»</vt:lpstr>
      <vt:lpstr>Esempi di clausole: rinuncia preventiva a chiedere riqualificazione </vt:lpstr>
      <vt:lpstr>Le controversie di Uber e Lyft </vt:lpstr>
      <vt:lpstr>La controversia di Uber nel Regno Unito</vt:lpstr>
      <vt:lpstr>La “neolingua” della gig-economy: I termini da usare secondo Deliveroo (traduzione di Internazionale)</vt:lpstr>
      <vt:lpstr>Alcuni spunti  per la discussione</vt:lpstr>
      <vt:lpstr>Alcune possibili opzioni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45</cp:revision>
  <dcterms:created xsi:type="dcterms:W3CDTF">2016-06-10T08:01:15Z</dcterms:created>
  <dcterms:modified xsi:type="dcterms:W3CDTF">2017-09-02T12:15:30Z</dcterms:modified>
</cp:coreProperties>
</file>