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8"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259"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5"/>
    <p:restoredTop sz="94674"/>
  </p:normalViewPr>
  <p:slideViewPr>
    <p:cSldViewPr snapToGrid="0" snapToObjects="1">
      <p:cViewPr>
        <p:scale>
          <a:sx n="70" d="100"/>
          <a:sy n="70" d="100"/>
        </p:scale>
        <p:origin x="-864" y="-3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0FC6A-17D8-D443-813B-EDAC0EF0C998}" type="datetimeFigureOut">
              <a:rPr lang="it-IT" smtClean="0"/>
              <a:pPr/>
              <a:t>11/09/2017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46C47-1146-E440-8065-F2CB2D613F23}" type="slidenum">
              <a:rPr lang="it-IT" smtClean="0"/>
              <a:pPr/>
              <a:t>‹N›</a:t>
            </a:fld>
            <a:endParaRPr lang="it-IT"/>
          </a:p>
        </p:txBody>
      </p:sp>
    </p:spTree>
    <p:extLst>
      <p:ext uri="{BB962C8B-B14F-4D97-AF65-F5344CB8AC3E}">
        <p14:creationId xmlns:p14="http://schemas.microsoft.com/office/powerpoint/2010/main" val="1849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150238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155081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51064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77203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5553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71817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149554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154014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158552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194307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pPr/>
              <a:t>11/09/2017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val="54236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24AF9-7F90-8441-BBB7-689FFC4F4908}" type="datetimeFigureOut">
              <a:rPr lang="it-IT" smtClean="0"/>
              <a:pPr/>
              <a:t>11/09/2017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ABA4C-D6E0-E542-B2A8-AEB934BBDC1D}" type="slidenum">
              <a:rPr lang="it-IT" smtClean="0"/>
              <a:pPr/>
              <a:t>‹N›</a:t>
            </a:fld>
            <a:endParaRPr lang="it-IT"/>
          </a:p>
        </p:txBody>
      </p:sp>
    </p:spTree>
    <p:extLst>
      <p:ext uri="{BB962C8B-B14F-4D97-AF65-F5344CB8AC3E}">
        <p14:creationId xmlns:p14="http://schemas.microsoft.com/office/powerpoint/2010/main" val="14817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9" y="-26505"/>
            <a:ext cx="12335616" cy="6892377"/>
          </a:xfrm>
          <a:prstGeom prst="rect">
            <a:avLst/>
          </a:prstGeom>
        </p:spPr>
      </p:pic>
    </p:spTree>
    <p:extLst>
      <p:ext uri="{BB962C8B-B14F-4D97-AF65-F5344CB8AC3E}">
        <p14:creationId xmlns:p14="http://schemas.microsoft.com/office/powerpoint/2010/main" val="47160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di giustizia dell’unione europea</a:t>
            </a:r>
            <a:endParaRPr lang="it-IT" sz="5400" dirty="0">
              <a:latin typeface="Calibri" panose="020F0502020204030204" pitchFamily="34" charset="0"/>
            </a:endParaRPr>
          </a:p>
        </p:txBody>
      </p:sp>
      <p:sp>
        <p:nvSpPr>
          <p:cNvPr id="6" name="CasellaDiTesto 5"/>
          <p:cNvSpPr txBox="1"/>
          <p:nvPr/>
        </p:nvSpPr>
        <p:spPr>
          <a:xfrm>
            <a:off x="801828" y="2600714"/>
            <a:ext cx="10754436" cy="4401205"/>
          </a:xfrm>
          <a:prstGeom prst="rect">
            <a:avLst/>
          </a:prstGeom>
          <a:noFill/>
        </p:spPr>
        <p:txBody>
          <a:bodyPr wrap="square" rtlCol="0">
            <a:spAutoFit/>
          </a:bodyPr>
          <a:lstStyle/>
          <a:p>
            <a:pPr lvl="0" algn="ctr"/>
            <a:r>
              <a:rPr lang="en-US" sz="3200" b="1" i="1" u="sng" dirty="0">
                <a:latin typeface="Calibri" panose="020F0502020204030204" pitchFamily="34" charset="0"/>
              </a:rPr>
              <a:t>Werner Mangold v. </a:t>
            </a:r>
            <a:r>
              <a:rPr lang="en-US" sz="3200" b="1" i="1" u="sng" dirty="0" err="1">
                <a:latin typeface="Calibri" panose="020F0502020204030204" pitchFamily="34" charset="0"/>
              </a:rPr>
              <a:t>Rüdiger</a:t>
            </a:r>
            <a:r>
              <a:rPr lang="en-US" sz="3200" b="1" i="1" u="sng" dirty="0">
                <a:latin typeface="Calibri" panose="020F0502020204030204" pitchFamily="34" charset="0"/>
              </a:rPr>
              <a:t> Helm, C-144/04, 22.11.2005 </a:t>
            </a:r>
          </a:p>
          <a:p>
            <a:pPr lvl="0"/>
            <a:endParaRPr lang="it-IT" sz="2000" i="1" dirty="0">
              <a:latin typeface="Calibri" panose="020F0502020204030204" pitchFamily="34" charset="0"/>
            </a:endParaRPr>
          </a:p>
          <a:p>
            <a:pPr algn="just"/>
            <a:r>
              <a:rPr lang="it-IT" sz="2400" b="1" dirty="0">
                <a:latin typeface="Calibri" panose="020F0502020204030204" pitchFamily="34" charset="0"/>
              </a:rPr>
              <a:t>Il principio di non discriminazione in base all’età è un principio generale del diritto comunitario e “</a:t>
            </a:r>
            <a:r>
              <a:rPr lang="it-IT" sz="2400" b="1" i="1" dirty="0">
                <a:latin typeface="Calibri" panose="020F0502020204030204" pitchFamily="34" charset="0"/>
              </a:rPr>
              <a:t>trova la sua fonte in vari strumenti internazionali e nelle tradizioni costituzionali comuni agli Stati membr</a:t>
            </a:r>
            <a:r>
              <a:rPr lang="it-IT" sz="2400" b="1" dirty="0">
                <a:latin typeface="Calibri" panose="020F0502020204030204" pitchFamily="34" charset="0"/>
              </a:rPr>
              <a:t>i</a:t>
            </a:r>
            <a:r>
              <a:rPr lang="it-IT" sz="2400" b="1" dirty="0" smtClean="0">
                <a:latin typeface="Calibri" panose="020F0502020204030204" pitchFamily="34" charset="0"/>
              </a:rPr>
              <a:t>”</a:t>
            </a:r>
          </a:p>
          <a:p>
            <a:pPr algn="just"/>
            <a:endParaRPr lang="it-IT" sz="1200" b="1" dirty="0">
              <a:latin typeface="Calibri" panose="020F0502020204030204" pitchFamily="34" charset="0"/>
            </a:endParaRPr>
          </a:p>
          <a:p>
            <a:pPr algn="just"/>
            <a:r>
              <a:rPr lang="it-IT" sz="2400" u="sng" dirty="0"/>
              <a:t>L’art. 6 rubricato “Giustificazione delle disparità di trattamento in base all’età” della Direttiva 2000/78/CE osta ad una normativa nazionale che</a:t>
            </a:r>
            <a:r>
              <a:rPr lang="it-IT" sz="2400" dirty="0"/>
              <a:t> </a:t>
            </a:r>
            <a:r>
              <a:rPr lang="it-IT" sz="2400" dirty="0" smtClean="0"/>
              <a:t>«</a:t>
            </a:r>
            <a:r>
              <a:rPr lang="it-IT" sz="2400" i="1" dirty="0" smtClean="0"/>
              <a:t>autorizza</a:t>
            </a:r>
            <a:r>
              <a:rPr lang="it-IT" sz="2400" i="1" dirty="0"/>
              <a:t>, senza restrizioni, salvo che esista uno stretto collegamento con un precedente contratto di lavoro a tempo indeterminato stipulato con lo stesso datore di lavoro, la stipula di contratti di lavoro a tempo determinato qualora il lavoratore abbia raggiunto l’età di 52 </a:t>
            </a:r>
            <a:r>
              <a:rPr lang="it-IT" sz="2400" i="1" dirty="0" smtClean="0"/>
              <a:t>anni».</a:t>
            </a:r>
            <a:endParaRPr lang="it-IT" sz="2400" dirty="0"/>
          </a:p>
        </p:txBody>
      </p:sp>
    </p:spTree>
    <p:extLst>
      <p:ext uri="{BB962C8B-B14F-4D97-AF65-F5344CB8AC3E}">
        <p14:creationId xmlns:p14="http://schemas.microsoft.com/office/powerpoint/2010/main" val="423488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di giustizia dell’unione europea</a:t>
            </a:r>
            <a:endParaRPr lang="it-IT" sz="5400" dirty="0">
              <a:latin typeface="Calibri" panose="020F0502020204030204" pitchFamily="34" charset="0"/>
            </a:endParaRPr>
          </a:p>
        </p:txBody>
      </p:sp>
      <p:sp>
        <p:nvSpPr>
          <p:cNvPr id="6" name="CasellaDiTesto 5"/>
          <p:cNvSpPr txBox="1"/>
          <p:nvPr/>
        </p:nvSpPr>
        <p:spPr>
          <a:xfrm>
            <a:off x="801828" y="2410629"/>
            <a:ext cx="10754436" cy="4508927"/>
          </a:xfrm>
          <a:prstGeom prst="rect">
            <a:avLst/>
          </a:prstGeom>
          <a:noFill/>
        </p:spPr>
        <p:txBody>
          <a:bodyPr wrap="square" rtlCol="0">
            <a:spAutoFit/>
          </a:bodyPr>
          <a:lstStyle/>
          <a:p>
            <a:pPr lvl="0" algn="ctr"/>
            <a:r>
              <a:rPr lang="it-IT" sz="2800" b="1" i="1" u="sng" dirty="0">
                <a:latin typeface="Calibri" panose="020F0502020204030204" pitchFamily="34" charset="0"/>
              </a:rPr>
              <a:t>Seda</a:t>
            </a:r>
            <a:r>
              <a:rPr lang="it-IT" sz="2800" b="1" u="sng" dirty="0">
                <a:latin typeface="Calibri" panose="020F0502020204030204" pitchFamily="34" charset="0"/>
              </a:rPr>
              <a:t> </a:t>
            </a:r>
            <a:r>
              <a:rPr lang="it-IT" sz="2800" b="1" i="1" u="sng" dirty="0" err="1">
                <a:latin typeface="Calibri" panose="020F0502020204030204" pitchFamily="34" charset="0"/>
              </a:rPr>
              <a:t>Kücükdeveci</a:t>
            </a:r>
            <a:r>
              <a:rPr lang="it-IT" sz="2800" b="1" i="1" u="sng" dirty="0">
                <a:latin typeface="Calibri" panose="020F0502020204030204" pitchFamily="34" charset="0"/>
              </a:rPr>
              <a:t> vs. </a:t>
            </a:r>
            <a:r>
              <a:rPr lang="it-IT" sz="2800" b="1" i="1" u="sng" dirty="0" err="1">
                <a:latin typeface="Calibri" panose="020F0502020204030204" pitchFamily="34" charset="0"/>
              </a:rPr>
              <a:t>Swedex</a:t>
            </a:r>
            <a:r>
              <a:rPr lang="it-IT" sz="2800" b="1" i="1" u="sng" dirty="0">
                <a:latin typeface="Calibri" panose="020F0502020204030204" pitchFamily="34" charset="0"/>
              </a:rPr>
              <a:t> </a:t>
            </a:r>
            <a:r>
              <a:rPr lang="it-IT" sz="2800" b="1" i="1" u="sng" dirty="0" err="1">
                <a:latin typeface="Calibri" panose="020F0502020204030204" pitchFamily="34" charset="0"/>
              </a:rPr>
              <a:t>Gmbh</a:t>
            </a:r>
            <a:r>
              <a:rPr lang="it-IT" sz="2800" b="1" i="1" u="sng" dirty="0">
                <a:latin typeface="Calibri" panose="020F0502020204030204" pitchFamily="34" charset="0"/>
              </a:rPr>
              <a:t> &amp; CO. KG.</a:t>
            </a:r>
            <a:r>
              <a:rPr lang="it-IT" sz="2800" b="1" u="sng" dirty="0">
                <a:latin typeface="Calibri" panose="020F0502020204030204" pitchFamily="34" charset="0"/>
              </a:rPr>
              <a:t>, C-55/07, 19.01.2010</a:t>
            </a:r>
            <a:endParaRPr lang="it-IT" sz="2800" dirty="0">
              <a:latin typeface="Calibri" panose="020F0502020204030204" pitchFamily="34" charset="0"/>
            </a:endParaRPr>
          </a:p>
          <a:p>
            <a:r>
              <a:rPr lang="it-IT" sz="2800" dirty="0">
                <a:latin typeface="Calibri" panose="020F0502020204030204" pitchFamily="34" charset="0"/>
              </a:rPr>
              <a:t>               </a:t>
            </a:r>
            <a:endParaRPr lang="it-IT" sz="2800" dirty="0" smtClean="0">
              <a:latin typeface="Calibri" panose="020F0502020204030204" pitchFamily="34" charset="0"/>
            </a:endParaRPr>
          </a:p>
          <a:p>
            <a:r>
              <a:rPr lang="it-IT" sz="2800" u="sng" dirty="0" smtClean="0">
                <a:latin typeface="Calibri" panose="020F0502020204030204" pitchFamily="34" charset="0"/>
              </a:rPr>
              <a:t>Il </a:t>
            </a:r>
            <a:r>
              <a:rPr lang="it-IT" sz="2800" u="sng" dirty="0">
                <a:latin typeface="Calibri" panose="020F0502020204030204" pitchFamily="34" charset="0"/>
              </a:rPr>
              <a:t>principio di non discriminazione in base </a:t>
            </a:r>
            <a:r>
              <a:rPr lang="it-IT" sz="2800" u="sng" dirty="0" smtClean="0">
                <a:latin typeface="Calibri" panose="020F0502020204030204" pitchFamily="34" charset="0"/>
              </a:rPr>
              <a:t>all’età</a:t>
            </a:r>
            <a:r>
              <a:rPr lang="it-IT" sz="2800" dirty="0" smtClean="0">
                <a:latin typeface="Calibri" panose="020F0502020204030204" pitchFamily="34" charset="0"/>
              </a:rPr>
              <a:t>:</a:t>
            </a:r>
          </a:p>
          <a:p>
            <a:endParaRPr lang="it-IT" sz="1100" dirty="0"/>
          </a:p>
          <a:p>
            <a:pPr marL="342900" lvl="0" indent="-342900" algn="just">
              <a:buFont typeface="Arial" panose="020B0604020202020204" pitchFamily="34" charset="0"/>
              <a:buChar char="•"/>
            </a:pPr>
            <a:r>
              <a:rPr lang="it-IT" sz="2400" b="1" i="1" dirty="0" smtClean="0">
                <a:latin typeface="Calibri" panose="020F0502020204030204" pitchFamily="34" charset="0"/>
              </a:rPr>
              <a:t>“</a:t>
            </a:r>
            <a:r>
              <a:rPr lang="it-IT" sz="2400" b="1" i="1" dirty="0" smtClean="0"/>
              <a:t>trova </a:t>
            </a:r>
            <a:r>
              <a:rPr lang="it-IT" sz="2400" b="1" i="1" dirty="0"/>
              <a:t>la sua fonte in vari strumenti internazionali e nelle tradizioni costituzionali comuni agli Stati membri” </a:t>
            </a:r>
            <a:r>
              <a:rPr lang="it-IT" sz="2400" dirty="0"/>
              <a:t>(punto 20</a:t>
            </a:r>
            <a:r>
              <a:rPr lang="it-IT" sz="2400" dirty="0" smtClean="0"/>
              <a:t>).</a:t>
            </a:r>
            <a:endParaRPr lang="it-IT" sz="2400" dirty="0"/>
          </a:p>
          <a:p>
            <a:pPr marL="342900" lvl="0" indent="-342900" algn="just">
              <a:buFont typeface="Arial" panose="020B0604020202020204" pitchFamily="34" charset="0"/>
              <a:buChar char="•"/>
            </a:pPr>
            <a:r>
              <a:rPr lang="it-IT" sz="2400" b="1" i="1" dirty="0" smtClean="0">
                <a:latin typeface="Calibri" panose="020F0502020204030204" pitchFamily="34" charset="0"/>
              </a:rPr>
              <a:t>“</a:t>
            </a:r>
            <a:r>
              <a:rPr lang="it-IT" sz="2400" b="1" i="1" dirty="0" smtClean="0"/>
              <a:t>viene </a:t>
            </a:r>
            <a:r>
              <a:rPr lang="it-IT" sz="2400" b="1" i="1" dirty="0"/>
              <a:t>consacrato nell’art. 21, n. 1 della Carta dei diritti fondamentali dell’Unione europea che, in virtù dell’art. 6, n. 1, TUE “ha lo stesso valore giuridico dei Trattati</a:t>
            </a:r>
            <a:r>
              <a:rPr lang="it-IT" sz="2400" b="1" dirty="0"/>
              <a:t>” </a:t>
            </a:r>
            <a:r>
              <a:rPr lang="it-IT" sz="2400" dirty="0"/>
              <a:t>(punto </a:t>
            </a:r>
            <a:r>
              <a:rPr lang="it-IT" sz="2400" dirty="0" smtClean="0"/>
              <a:t>22).</a:t>
            </a:r>
            <a:endParaRPr lang="it-IT" sz="2400" dirty="0"/>
          </a:p>
          <a:p>
            <a:pPr marL="342900" lvl="0" indent="-342900" algn="just">
              <a:buFont typeface="Arial" panose="020B0604020202020204" pitchFamily="34" charset="0"/>
              <a:buChar char="•"/>
            </a:pPr>
            <a:r>
              <a:rPr lang="it-IT" sz="2400" dirty="0" smtClean="0"/>
              <a:t>“</a:t>
            </a:r>
            <a:r>
              <a:rPr lang="it-IT" sz="2400" b="1" i="1" dirty="0" smtClean="0"/>
              <a:t>è </a:t>
            </a:r>
            <a:r>
              <a:rPr lang="it-IT" sz="2400" b="1" i="1" dirty="0"/>
              <a:t>un principio generale del diritto dell’Unione, in quanto rappresenta un’applicazione specifica del principio generale della parità di trattamento</a:t>
            </a:r>
            <a:r>
              <a:rPr lang="it-IT" sz="2400" b="1" dirty="0"/>
              <a:t> ” </a:t>
            </a:r>
            <a:r>
              <a:rPr lang="it-IT" sz="2400" dirty="0"/>
              <a:t>(punto 50</a:t>
            </a:r>
            <a:r>
              <a:rPr lang="it-IT" sz="2400" dirty="0" smtClean="0"/>
              <a:t>).</a:t>
            </a:r>
            <a:endParaRPr lang="it-IT" sz="2400" dirty="0"/>
          </a:p>
        </p:txBody>
      </p:sp>
    </p:spTree>
    <p:extLst>
      <p:ext uri="{BB962C8B-B14F-4D97-AF65-F5344CB8AC3E}">
        <p14:creationId xmlns:p14="http://schemas.microsoft.com/office/powerpoint/2010/main" val="687794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di giustizia dell’unione europea</a:t>
            </a:r>
            <a:endParaRPr lang="it-IT" sz="5400" dirty="0">
              <a:latin typeface="Calibri" panose="020F0502020204030204" pitchFamily="34" charset="0"/>
            </a:endParaRPr>
          </a:p>
        </p:txBody>
      </p:sp>
      <p:sp>
        <p:nvSpPr>
          <p:cNvPr id="6" name="CasellaDiTesto 5"/>
          <p:cNvSpPr txBox="1"/>
          <p:nvPr/>
        </p:nvSpPr>
        <p:spPr>
          <a:xfrm>
            <a:off x="801828" y="2600714"/>
            <a:ext cx="10754436" cy="3908762"/>
          </a:xfrm>
          <a:prstGeom prst="rect">
            <a:avLst/>
          </a:prstGeom>
          <a:noFill/>
        </p:spPr>
        <p:txBody>
          <a:bodyPr wrap="square" rtlCol="0">
            <a:spAutoFit/>
          </a:bodyPr>
          <a:lstStyle/>
          <a:p>
            <a:pPr lvl="0" algn="ctr"/>
            <a:r>
              <a:rPr lang="it-IT" sz="2800" b="1" i="1" u="sng" dirty="0">
                <a:latin typeface="Calibri" panose="020F0502020204030204" pitchFamily="34" charset="0"/>
              </a:rPr>
              <a:t>Seda</a:t>
            </a:r>
            <a:r>
              <a:rPr lang="it-IT" sz="2800" b="1" u="sng" dirty="0">
                <a:latin typeface="Calibri" panose="020F0502020204030204" pitchFamily="34" charset="0"/>
              </a:rPr>
              <a:t> </a:t>
            </a:r>
            <a:r>
              <a:rPr lang="it-IT" sz="2800" b="1" i="1" u="sng" dirty="0" err="1">
                <a:latin typeface="Calibri" panose="020F0502020204030204" pitchFamily="34" charset="0"/>
              </a:rPr>
              <a:t>Kücükdeveci</a:t>
            </a:r>
            <a:r>
              <a:rPr lang="it-IT" sz="2800" b="1" i="1" u="sng" dirty="0">
                <a:latin typeface="Calibri" panose="020F0502020204030204" pitchFamily="34" charset="0"/>
              </a:rPr>
              <a:t> vs. </a:t>
            </a:r>
            <a:r>
              <a:rPr lang="it-IT" sz="2800" b="1" i="1" u="sng" dirty="0" err="1">
                <a:latin typeface="Calibri" panose="020F0502020204030204" pitchFamily="34" charset="0"/>
              </a:rPr>
              <a:t>Swedex</a:t>
            </a:r>
            <a:r>
              <a:rPr lang="it-IT" sz="2800" b="1" i="1" u="sng" dirty="0">
                <a:latin typeface="Calibri" panose="020F0502020204030204" pitchFamily="34" charset="0"/>
              </a:rPr>
              <a:t> </a:t>
            </a:r>
            <a:r>
              <a:rPr lang="it-IT" sz="2800" b="1" i="1" u="sng" dirty="0" err="1">
                <a:latin typeface="Calibri" panose="020F0502020204030204" pitchFamily="34" charset="0"/>
              </a:rPr>
              <a:t>Gmbh</a:t>
            </a:r>
            <a:r>
              <a:rPr lang="it-IT" sz="2800" b="1" i="1" u="sng" dirty="0">
                <a:latin typeface="Calibri" panose="020F0502020204030204" pitchFamily="34" charset="0"/>
              </a:rPr>
              <a:t> &amp; CO. KG.</a:t>
            </a:r>
            <a:r>
              <a:rPr lang="it-IT" sz="2800" b="1" u="sng" dirty="0">
                <a:latin typeface="Calibri" panose="020F0502020204030204" pitchFamily="34" charset="0"/>
              </a:rPr>
              <a:t>, C-55/07, 19.01.2010</a:t>
            </a:r>
          </a:p>
          <a:p>
            <a:pPr lvl="0" algn="ctr"/>
            <a:endParaRPr lang="it-IT" sz="2000" b="1" u="sng" dirty="0">
              <a:latin typeface="Calibri" panose="020F0502020204030204" pitchFamily="34" charset="0"/>
            </a:endParaRPr>
          </a:p>
          <a:p>
            <a:pPr marL="342900" lvl="0" indent="-342900" algn="just">
              <a:buFont typeface="Arial" panose="020B0604020202020204" pitchFamily="34" charset="0"/>
              <a:buChar char="•"/>
            </a:pPr>
            <a:r>
              <a:rPr lang="it-IT" sz="2000" b="1" dirty="0">
                <a:latin typeface="Calibri" panose="020F0502020204030204" pitchFamily="34" charset="0"/>
              </a:rPr>
              <a:t>E’ la Direttiva 2000/78/CE ad esprimere il principio di non discriminazione in base all’età ed osta ad una normativa nazionale </a:t>
            </a:r>
            <a:r>
              <a:rPr lang="it-IT" sz="2000" dirty="0" smtClean="0">
                <a:latin typeface="Calibri" panose="020F0502020204030204" pitchFamily="34" charset="0"/>
              </a:rPr>
              <a:t>«</a:t>
            </a:r>
            <a:r>
              <a:rPr lang="it-IT" sz="2000" i="1" dirty="0" smtClean="0">
                <a:latin typeface="Calibri" panose="020F0502020204030204" pitchFamily="34" charset="0"/>
              </a:rPr>
              <a:t>che prevede </a:t>
            </a:r>
            <a:r>
              <a:rPr lang="it-IT" sz="2000" i="1" dirty="0">
                <a:latin typeface="Calibri" panose="020F0502020204030204" pitchFamily="34" charset="0"/>
              </a:rPr>
              <a:t>che, ai fini del calcolo del termine di preavviso di licenziamento, non siano presi in considerazione i periodi di lavoro compiuti dal dipendente prima del raggiungimento dei 25 anni di </a:t>
            </a:r>
            <a:r>
              <a:rPr lang="it-IT" sz="2000" i="1" dirty="0" smtClean="0">
                <a:latin typeface="Calibri" panose="020F0502020204030204" pitchFamily="34" charset="0"/>
              </a:rPr>
              <a:t>età</a:t>
            </a:r>
            <a:r>
              <a:rPr lang="it-IT" sz="2000" dirty="0" smtClean="0">
                <a:latin typeface="Calibri" panose="020F0502020204030204" pitchFamily="34" charset="0"/>
              </a:rPr>
              <a:t>».</a:t>
            </a:r>
            <a:endParaRPr lang="it-IT" sz="2000" b="1" dirty="0">
              <a:latin typeface="Calibri" panose="020F0502020204030204" pitchFamily="34" charset="0"/>
            </a:endParaRPr>
          </a:p>
          <a:p>
            <a:pPr marL="342900" lvl="0" indent="-342900" algn="just">
              <a:buFont typeface="Arial" panose="020B0604020202020204" pitchFamily="34" charset="0"/>
              <a:buChar char="•"/>
            </a:pPr>
            <a:endParaRPr lang="it-IT" sz="2000" b="1" dirty="0">
              <a:latin typeface="Calibri" panose="020F0502020204030204" pitchFamily="34" charset="0"/>
            </a:endParaRPr>
          </a:p>
          <a:p>
            <a:pPr marL="342900" indent="-342900" algn="just">
              <a:buFont typeface="Arial" panose="020B0604020202020204" pitchFamily="34" charset="0"/>
              <a:buChar char="•"/>
            </a:pPr>
            <a:r>
              <a:rPr lang="it-IT" sz="2000" b="1" dirty="0">
                <a:latin typeface="Calibri" panose="020F0502020204030204" pitchFamily="34" charset="0"/>
              </a:rPr>
              <a:t>Compito del giudice nazionale è garantire il rispetto del principio di non discriminazione </a:t>
            </a:r>
            <a:r>
              <a:rPr lang="it-IT" sz="2000" b="1" dirty="0" smtClean="0">
                <a:latin typeface="Calibri" panose="020F0502020204030204" pitchFamily="34" charset="0"/>
              </a:rPr>
              <a:t>«</a:t>
            </a:r>
            <a:r>
              <a:rPr lang="it-IT" sz="2000" dirty="0" smtClean="0">
                <a:latin typeface="Calibri" panose="020F0502020204030204" pitchFamily="34" charset="0"/>
              </a:rPr>
              <a:t>disapplicando </a:t>
            </a:r>
            <a:r>
              <a:rPr lang="it-IT" sz="2000" dirty="0">
                <a:latin typeface="Calibri" panose="020F0502020204030204" pitchFamily="34" charset="0"/>
              </a:rPr>
              <a:t>se necessario</a:t>
            </a:r>
            <a:r>
              <a:rPr lang="it-IT" sz="2000" i="1" dirty="0">
                <a:latin typeface="Calibri" panose="020F0502020204030204" pitchFamily="34" charset="0"/>
              </a:rPr>
              <a:t> qualsiasi disposizione contraria della normativa nazionale, indipendentemente dall’esercizio della facoltà di cui dispone, nei casi previsti dall’art. 267, secondo comma, TFUE, di sottoporre alla Corte una questione pregiudiziale sull’interpretazione di tale </a:t>
            </a:r>
            <a:r>
              <a:rPr lang="it-IT" sz="2000" i="1" dirty="0" smtClean="0">
                <a:latin typeface="Calibri" panose="020F0502020204030204" pitchFamily="34" charset="0"/>
              </a:rPr>
              <a:t>principio</a:t>
            </a:r>
            <a:r>
              <a:rPr lang="it-IT" sz="2000" dirty="0" smtClean="0">
                <a:latin typeface="Calibri" panose="020F0502020204030204" pitchFamily="34" charset="0"/>
              </a:rPr>
              <a:t>».</a:t>
            </a:r>
            <a:endParaRPr lang="it-IT" sz="2000" dirty="0">
              <a:latin typeface="Calibri" panose="020F0502020204030204" pitchFamily="34" charset="0"/>
            </a:endParaRPr>
          </a:p>
        </p:txBody>
      </p:sp>
    </p:spTree>
    <p:extLst>
      <p:ext uri="{BB962C8B-B14F-4D97-AF65-F5344CB8AC3E}">
        <p14:creationId xmlns:p14="http://schemas.microsoft.com/office/powerpoint/2010/main" val="687794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769441"/>
          </a:xfrm>
          <a:prstGeom prst="rect">
            <a:avLst/>
          </a:prstGeom>
          <a:noFill/>
        </p:spPr>
        <p:txBody>
          <a:bodyPr wrap="square" rtlCol="0">
            <a:spAutoFit/>
          </a:bodyPr>
          <a:lstStyle/>
          <a:p>
            <a:pPr algn="ctr"/>
            <a:r>
              <a:rPr lang="it-IT" sz="4400" b="1" cap="small" dirty="0"/>
              <a:t>corte di giustizia dell’unione europea</a:t>
            </a:r>
            <a:endParaRPr lang="it-IT" sz="4400" dirty="0"/>
          </a:p>
        </p:txBody>
      </p:sp>
      <p:sp>
        <p:nvSpPr>
          <p:cNvPr id="6" name="CasellaDiTesto 5"/>
          <p:cNvSpPr txBox="1"/>
          <p:nvPr/>
        </p:nvSpPr>
        <p:spPr>
          <a:xfrm>
            <a:off x="801828" y="2600714"/>
            <a:ext cx="10754436" cy="3847207"/>
          </a:xfrm>
          <a:prstGeom prst="rect">
            <a:avLst/>
          </a:prstGeom>
          <a:noFill/>
        </p:spPr>
        <p:txBody>
          <a:bodyPr wrap="square" rtlCol="0">
            <a:spAutoFit/>
          </a:bodyPr>
          <a:lstStyle/>
          <a:p>
            <a:pPr lvl="0" algn="ctr"/>
            <a:r>
              <a:rPr lang="it-IT" sz="2400" b="1" u="sng" dirty="0">
                <a:latin typeface="Calibri" panose="020F0502020204030204" pitchFamily="34" charset="0"/>
              </a:rPr>
              <a:t>Mario Vital </a:t>
            </a:r>
            <a:r>
              <a:rPr lang="it-IT" sz="2400" b="1" u="sng" dirty="0" err="1">
                <a:latin typeface="Calibri" panose="020F0502020204030204" pitchFamily="34" charset="0"/>
              </a:rPr>
              <a:t>Pérez</a:t>
            </a:r>
            <a:r>
              <a:rPr lang="it-IT" sz="2400" b="1" u="sng" dirty="0">
                <a:latin typeface="Calibri" panose="020F0502020204030204" pitchFamily="34" charset="0"/>
              </a:rPr>
              <a:t> vs. </a:t>
            </a:r>
            <a:r>
              <a:rPr lang="it-IT" sz="2400" b="1" u="sng" dirty="0" err="1">
                <a:latin typeface="Calibri" panose="020F0502020204030204" pitchFamily="34" charset="0"/>
              </a:rPr>
              <a:t>Ayuntamiento</a:t>
            </a:r>
            <a:r>
              <a:rPr lang="it-IT" sz="2400" b="1" u="sng" dirty="0">
                <a:latin typeface="Calibri" panose="020F0502020204030204" pitchFamily="34" charset="0"/>
              </a:rPr>
              <a:t> de Oviedo, C-416/13, </a:t>
            </a:r>
            <a:r>
              <a:rPr lang="it-IT" sz="2400" b="1" u="sng" dirty="0" smtClean="0">
                <a:latin typeface="Calibri" panose="020F0502020204030204" pitchFamily="34" charset="0"/>
              </a:rPr>
              <a:t>13.11.2014</a:t>
            </a:r>
            <a:endParaRPr lang="it-IT" sz="2400" b="1" u="sng" dirty="0">
              <a:latin typeface="Calibri" panose="020F0502020204030204" pitchFamily="34" charset="0"/>
            </a:endParaRPr>
          </a:p>
          <a:p>
            <a:pPr lvl="0"/>
            <a:endParaRPr lang="it-IT" sz="2400" dirty="0">
              <a:latin typeface="Calibri" panose="020F0502020204030204" pitchFamily="34" charset="0"/>
            </a:endParaRPr>
          </a:p>
          <a:p>
            <a:pPr marL="457200" indent="-457200" algn="just">
              <a:buFont typeface="Arial" panose="020B0604020202020204" pitchFamily="34" charset="0"/>
              <a:buChar char="•"/>
            </a:pPr>
            <a:r>
              <a:rPr lang="it-IT" sz="2800" dirty="0"/>
              <a:t>il limite di età fissato dalla normativa nazionale delle Asturie non è ammissibile e si è realizzata  manifestatamente una disparità di trattamento direttamente basata sull’età con la conseguenza che </a:t>
            </a:r>
            <a:r>
              <a:rPr lang="it-IT" sz="2800" u="sng" dirty="0"/>
              <a:t>“</a:t>
            </a:r>
            <a:r>
              <a:rPr lang="it-IT" sz="2800" i="1" u="sng" dirty="0"/>
              <a:t>alcune persone, soltanto per il fatto di aver superato i 30 anni, sono trattate meno favorevolmente di altre che versano in situazioni analoghe</a:t>
            </a:r>
            <a:r>
              <a:rPr lang="it-IT" sz="2800" u="sng" dirty="0"/>
              <a:t>”</a:t>
            </a:r>
            <a:r>
              <a:rPr lang="it-IT" sz="2800" dirty="0"/>
              <a:t> contravvenendo ai principi espressi della direttiva </a:t>
            </a:r>
            <a:r>
              <a:rPr lang="it-IT" sz="2800" dirty="0" smtClean="0"/>
              <a:t>2000/78/CE</a:t>
            </a:r>
            <a:endParaRPr lang="it-IT" sz="2800" dirty="0"/>
          </a:p>
        </p:txBody>
      </p:sp>
    </p:spTree>
    <p:extLst>
      <p:ext uri="{BB962C8B-B14F-4D97-AF65-F5344CB8AC3E}">
        <p14:creationId xmlns:p14="http://schemas.microsoft.com/office/powerpoint/2010/main" val="687794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769441"/>
          </a:xfrm>
          <a:prstGeom prst="rect">
            <a:avLst/>
          </a:prstGeom>
          <a:noFill/>
        </p:spPr>
        <p:txBody>
          <a:bodyPr wrap="square" rtlCol="0">
            <a:spAutoFit/>
          </a:bodyPr>
          <a:lstStyle/>
          <a:p>
            <a:pPr algn="ctr"/>
            <a:r>
              <a:rPr lang="it-IT" sz="4400" b="1" cap="small" dirty="0"/>
              <a:t>corte di giustizia dell’unione europea</a:t>
            </a:r>
            <a:endParaRPr lang="it-IT" sz="4400" dirty="0"/>
          </a:p>
        </p:txBody>
      </p:sp>
      <p:sp>
        <p:nvSpPr>
          <p:cNvPr id="6" name="CasellaDiTesto 5"/>
          <p:cNvSpPr txBox="1"/>
          <p:nvPr/>
        </p:nvSpPr>
        <p:spPr>
          <a:xfrm>
            <a:off x="801828" y="2600714"/>
            <a:ext cx="10754436" cy="4154984"/>
          </a:xfrm>
          <a:prstGeom prst="rect">
            <a:avLst/>
          </a:prstGeom>
          <a:noFill/>
        </p:spPr>
        <p:txBody>
          <a:bodyPr wrap="square" rtlCol="0">
            <a:spAutoFit/>
          </a:bodyPr>
          <a:lstStyle/>
          <a:p>
            <a:pPr lvl="0" algn="ctr"/>
            <a:r>
              <a:rPr lang="it-IT" sz="2400" b="1" u="sng" dirty="0">
                <a:latin typeface="Calibri" panose="020F0502020204030204" pitchFamily="34" charset="0"/>
              </a:rPr>
              <a:t>Mario Vital </a:t>
            </a:r>
            <a:r>
              <a:rPr lang="it-IT" sz="2400" b="1" u="sng" dirty="0" err="1">
                <a:latin typeface="Calibri" panose="020F0502020204030204" pitchFamily="34" charset="0"/>
              </a:rPr>
              <a:t>Pérez</a:t>
            </a:r>
            <a:r>
              <a:rPr lang="it-IT" sz="2400" b="1" u="sng" dirty="0">
                <a:latin typeface="Calibri" panose="020F0502020204030204" pitchFamily="34" charset="0"/>
              </a:rPr>
              <a:t> vs. </a:t>
            </a:r>
            <a:r>
              <a:rPr lang="it-IT" sz="2400" b="1" u="sng" dirty="0" err="1">
                <a:latin typeface="Calibri" panose="020F0502020204030204" pitchFamily="34" charset="0"/>
              </a:rPr>
              <a:t>Ayuntamiento</a:t>
            </a:r>
            <a:r>
              <a:rPr lang="it-IT" sz="2400" b="1" u="sng" dirty="0">
                <a:latin typeface="Calibri" panose="020F0502020204030204" pitchFamily="34" charset="0"/>
              </a:rPr>
              <a:t> de Oviedo, C-416/13,  </a:t>
            </a:r>
            <a:r>
              <a:rPr lang="it-IT" sz="2400" b="1" u="sng" dirty="0" smtClean="0">
                <a:latin typeface="Calibri" panose="020F0502020204030204" pitchFamily="34" charset="0"/>
              </a:rPr>
              <a:t>13.11.2014</a:t>
            </a:r>
            <a:endParaRPr lang="it-IT" sz="2400" b="1" u="sng" dirty="0">
              <a:latin typeface="Calibri" panose="020F0502020204030204" pitchFamily="34" charset="0"/>
            </a:endParaRPr>
          </a:p>
          <a:p>
            <a:pPr lvl="0" algn="ctr"/>
            <a:endParaRPr lang="it-IT" sz="2400" b="1" u="sng" dirty="0">
              <a:latin typeface="Calibri" panose="020F0502020204030204" pitchFamily="34" charset="0"/>
            </a:endParaRPr>
          </a:p>
          <a:p>
            <a:pPr marL="342900" lvl="0" indent="-342900" algn="just">
              <a:buFont typeface="Arial" panose="020B0604020202020204" pitchFamily="34" charset="0"/>
              <a:buChar char="•"/>
            </a:pPr>
            <a:r>
              <a:rPr lang="it-IT" sz="2400" dirty="0">
                <a:latin typeface="Calibri" panose="020F0502020204030204" pitchFamily="34" charset="0"/>
              </a:rPr>
              <a:t>Una </a:t>
            </a:r>
            <a:r>
              <a:rPr lang="it-IT" sz="2400" b="1" dirty="0">
                <a:latin typeface="Calibri" panose="020F0502020204030204" pitchFamily="34" charset="0"/>
              </a:rPr>
              <a:t>disparità di trattamento </a:t>
            </a:r>
            <a:r>
              <a:rPr lang="it-IT" sz="2400" dirty="0">
                <a:latin typeface="Calibri" panose="020F0502020204030204" pitchFamily="34" charset="0"/>
              </a:rPr>
              <a:t>potrebbe essere ammessa solo se sussistesse </a:t>
            </a:r>
            <a:r>
              <a:rPr lang="it-IT" sz="2400" b="1" dirty="0">
                <a:latin typeface="Calibri" panose="020F0502020204030204" pitchFamily="34" charset="0"/>
              </a:rPr>
              <a:t>una motivazione legata alle caratteristiche dell’attività lavorativa </a:t>
            </a:r>
            <a:r>
              <a:rPr lang="it-IT" sz="2400" b="1" dirty="0" smtClean="0">
                <a:latin typeface="Calibri" panose="020F0502020204030204" pitchFamily="34" charset="0"/>
              </a:rPr>
              <a:t>svolta</a:t>
            </a:r>
          </a:p>
          <a:p>
            <a:pPr lvl="0" algn="just"/>
            <a:endParaRPr lang="it-IT" sz="2400" b="1" dirty="0">
              <a:latin typeface="Calibri" panose="020F0502020204030204" pitchFamily="34" charset="0"/>
            </a:endParaRPr>
          </a:p>
          <a:p>
            <a:pPr marL="342900" lvl="0" indent="-342900" algn="just">
              <a:buFont typeface="Arial" panose="020B0604020202020204" pitchFamily="34" charset="0"/>
              <a:buChar char="•"/>
            </a:pPr>
            <a:r>
              <a:rPr lang="it-IT" sz="2400" dirty="0"/>
              <a:t>Pur riconoscendo che la natura di alcune funzioni degli agenti di polizia locale (ad esempio, la protezione di persone e beni) possano richiedere una idoneità fisica particolare, considera, comunque, che </a:t>
            </a:r>
            <a:r>
              <a:rPr lang="it-IT" sz="2400" b="1" dirty="0"/>
              <a:t>nulla dimostra che le capacità fisiche particolari richieste per l’esercizio di tale attività lavorativa siano necessariamente collegate ad una determinata fascia di età e non sussistano, invece, nelle persone che abbiano superato una certa età (30 anni</a:t>
            </a:r>
            <a:r>
              <a:rPr lang="it-IT" sz="2400" b="1" dirty="0" smtClean="0"/>
              <a:t>)</a:t>
            </a:r>
            <a:endParaRPr lang="it-IT" sz="2400" b="1" dirty="0">
              <a:latin typeface="Calibri" panose="020F0502020204030204" pitchFamily="34" charset="0"/>
            </a:endParaRPr>
          </a:p>
        </p:txBody>
      </p:sp>
    </p:spTree>
    <p:extLst>
      <p:ext uri="{BB962C8B-B14F-4D97-AF65-F5344CB8AC3E}">
        <p14:creationId xmlns:p14="http://schemas.microsoft.com/office/powerpoint/2010/main" val="1476997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di giustizia dell’unione europea</a:t>
            </a:r>
            <a:endParaRPr lang="it-IT" sz="5400" dirty="0">
              <a:latin typeface="Calibri" panose="020F0502020204030204" pitchFamily="34" charset="0"/>
            </a:endParaRPr>
          </a:p>
        </p:txBody>
      </p:sp>
      <p:sp>
        <p:nvSpPr>
          <p:cNvPr id="6" name="CasellaDiTesto 5"/>
          <p:cNvSpPr txBox="1"/>
          <p:nvPr/>
        </p:nvSpPr>
        <p:spPr>
          <a:xfrm>
            <a:off x="801828" y="2600714"/>
            <a:ext cx="10754436" cy="3847207"/>
          </a:xfrm>
          <a:prstGeom prst="rect">
            <a:avLst/>
          </a:prstGeom>
          <a:noFill/>
        </p:spPr>
        <p:txBody>
          <a:bodyPr wrap="square" rtlCol="0">
            <a:spAutoFit/>
          </a:bodyPr>
          <a:lstStyle/>
          <a:p>
            <a:pPr lvl="0" algn="ctr"/>
            <a:r>
              <a:rPr lang="it-IT" sz="2800" b="1" u="sng" dirty="0">
                <a:latin typeface="Calibri" panose="020F0502020204030204" pitchFamily="34" charset="0"/>
              </a:rPr>
              <a:t>Mario Vital </a:t>
            </a:r>
            <a:r>
              <a:rPr lang="it-IT" sz="2800" b="1" u="sng" dirty="0" err="1">
                <a:latin typeface="Calibri" panose="020F0502020204030204" pitchFamily="34" charset="0"/>
              </a:rPr>
              <a:t>Pérez</a:t>
            </a:r>
            <a:r>
              <a:rPr lang="it-IT" sz="2800" b="1" u="sng" dirty="0">
                <a:latin typeface="Calibri" panose="020F0502020204030204" pitchFamily="34" charset="0"/>
              </a:rPr>
              <a:t> vs. </a:t>
            </a:r>
            <a:r>
              <a:rPr lang="it-IT" sz="2800" b="1" u="sng" dirty="0" err="1">
                <a:latin typeface="Calibri" panose="020F0502020204030204" pitchFamily="34" charset="0"/>
              </a:rPr>
              <a:t>Ayuntamiento</a:t>
            </a:r>
            <a:r>
              <a:rPr lang="it-IT" sz="2800" b="1" u="sng" dirty="0">
                <a:latin typeface="Calibri" panose="020F0502020204030204" pitchFamily="34" charset="0"/>
              </a:rPr>
              <a:t> de Oviedo, C-416/13,  </a:t>
            </a:r>
            <a:r>
              <a:rPr lang="it-IT" sz="2800" b="1" u="sng" dirty="0" smtClean="0">
                <a:latin typeface="Calibri" panose="020F0502020204030204" pitchFamily="34" charset="0"/>
              </a:rPr>
              <a:t>13.11.2014</a:t>
            </a:r>
            <a:endParaRPr lang="it-IT" sz="2800" b="1" u="sng" dirty="0">
              <a:latin typeface="Calibri" panose="020F0502020204030204" pitchFamily="34" charset="0"/>
            </a:endParaRPr>
          </a:p>
          <a:p>
            <a:pPr lvl="0" algn="ctr"/>
            <a:endParaRPr lang="it-IT" sz="2000" b="1" u="sng" dirty="0">
              <a:latin typeface="Calibri" panose="020F0502020204030204" pitchFamily="34" charset="0"/>
            </a:endParaRPr>
          </a:p>
          <a:p>
            <a:pPr marL="457200" indent="-457200" algn="just" fontAlgn="base">
              <a:buFont typeface="Arial" panose="020B0604020202020204" pitchFamily="34" charset="0"/>
              <a:buChar char="•"/>
            </a:pPr>
            <a:r>
              <a:rPr lang="it-IT" sz="2800" dirty="0">
                <a:latin typeface="Calibri" panose="020F0502020204030204" pitchFamily="34" charset="0"/>
              </a:rPr>
              <a:t>il limite di età fissato dal Principato delle Asturie rappresenta un requisito </a:t>
            </a:r>
            <a:r>
              <a:rPr lang="it-IT" sz="2800" dirty="0" smtClean="0">
                <a:latin typeface="Calibri" panose="020F0502020204030204" pitchFamily="34" charset="0"/>
              </a:rPr>
              <a:t>sproporzionato.</a:t>
            </a:r>
            <a:endParaRPr lang="it-IT" sz="2800" dirty="0">
              <a:latin typeface="Calibri" panose="020F0502020204030204" pitchFamily="34" charset="0"/>
            </a:endParaRPr>
          </a:p>
          <a:p>
            <a:pPr marL="457200" indent="-457200" algn="just" fontAlgn="base">
              <a:buFont typeface="Arial" panose="020B0604020202020204" pitchFamily="34" charset="0"/>
              <a:buChar char="•"/>
            </a:pPr>
            <a:r>
              <a:rPr lang="it-IT" sz="2800" dirty="0" smtClean="0">
                <a:latin typeface="Calibri" panose="020F0502020204030204" pitchFamily="34" charset="0"/>
              </a:rPr>
              <a:t>gli </a:t>
            </a:r>
            <a:r>
              <a:rPr lang="it-IT" sz="2800" dirty="0">
                <a:latin typeface="Calibri" panose="020F0502020204030204" pitchFamily="34" charset="0"/>
              </a:rPr>
              <a:t>agenti di Polizia, come da bando di concorso, devono sostenere delle prove fisiche specifiche e per il giudice tali prove (impegnative e di per sé eliminatorie) possono consentire, </a:t>
            </a:r>
            <a:r>
              <a:rPr lang="it-IT" sz="2800" i="1" dirty="0">
                <a:latin typeface="Calibri" panose="020F0502020204030204" pitchFamily="34" charset="0"/>
              </a:rPr>
              <a:t>ex se</a:t>
            </a:r>
            <a:r>
              <a:rPr lang="it-IT" sz="2800" dirty="0">
                <a:latin typeface="Calibri" panose="020F0502020204030204" pitchFamily="34" charset="0"/>
              </a:rPr>
              <a:t>, una “naturale selezione” delle persone più idonee, senza dover “ricorrere al limite di età per l’assunzione nel bando di concorso</a:t>
            </a:r>
            <a:r>
              <a:rPr lang="it-IT" sz="2800" i="1" dirty="0" smtClean="0">
                <a:latin typeface="Calibri" panose="020F0502020204030204" pitchFamily="34" charset="0"/>
              </a:rPr>
              <a:t>”.</a:t>
            </a:r>
            <a:endParaRPr lang="it-IT" sz="2800" dirty="0">
              <a:latin typeface="Calibri" panose="020F0502020204030204" pitchFamily="34" charset="0"/>
            </a:endParaRPr>
          </a:p>
        </p:txBody>
      </p:sp>
    </p:spTree>
    <p:extLst>
      <p:ext uri="{BB962C8B-B14F-4D97-AF65-F5344CB8AC3E}">
        <p14:creationId xmlns:p14="http://schemas.microsoft.com/office/powerpoint/2010/main" val="602639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di giustizia dell’unione europea</a:t>
            </a:r>
            <a:endParaRPr lang="it-IT" sz="5400" dirty="0">
              <a:latin typeface="Calibri" panose="020F0502020204030204" pitchFamily="34" charset="0"/>
            </a:endParaRPr>
          </a:p>
        </p:txBody>
      </p:sp>
      <p:sp>
        <p:nvSpPr>
          <p:cNvPr id="6" name="CasellaDiTesto 5"/>
          <p:cNvSpPr txBox="1"/>
          <p:nvPr/>
        </p:nvSpPr>
        <p:spPr>
          <a:xfrm>
            <a:off x="801828" y="2478082"/>
            <a:ext cx="10754436" cy="4031873"/>
          </a:xfrm>
          <a:prstGeom prst="rect">
            <a:avLst/>
          </a:prstGeom>
          <a:noFill/>
        </p:spPr>
        <p:txBody>
          <a:bodyPr wrap="square" rtlCol="0">
            <a:spAutoFit/>
          </a:bodyPr>
          <a:lstStyle/>
          <a:p>
            <a:pPr algn="ctr"/>
            <a:r>
              <a:rPr lang="it-IT" sz="3200" b="1" i="1" dirty="0">
                <a:latin typeface="Calibri" panose="020F0502020204030204" pitchFamily="34" charset="0"/>
              </a:rPr>
              <a:t>Bordonaro vs. Abercrombie &amp; </a:t>
            </a:r>
            <a:r>
              <a:rPr lang="it-IT" sz="3200" b="1" i="1" dirty="0" err="1">
                <a:latin typeface="Calibri" panose="020F0502020204030204" pitchFamily="34" charset="0"/>
              </a:rPr>
              <a:t>Fitch</a:t>
            </a:r>
            <a:r>
              <a:rPr lang="it-IT" sz="3200" b="1" i="1" dirty="0">
                <a:latin typeface="Calibri" panose="020F0502020204030204" pitchFamily="34" charset="0"/>
              </a:rPr>
              <a:t>, </a:t>
            </a:r>
            <a:r>
              <a:rPr lang="it-IT" sz="3200" b="1" dirty="0">
                <a:latin typeface="Calibri" panose="020F0502020204030204" pitchFamily="34" charset="0"/>
              </a:rPr>
              <a:t>C- 143/16, </a:t>
            </a:r>
            <a:r>
              <a:rPr lang="it-IT" sz="3200" b="1" dirty="0" smtClean="0">
                <a:latin typeface="Calibri" panose="020F0502020204030204" pitchFamily="34" charset="0"/>
              </a:rPr>
              <a:t>19.07.2017</a:t>
            </a:r>
          </a:p>
          <a:p>
            <a:pPr algn="ctr"/>
            <a:endParaRPr lang="it-IT" sz="1200" b="1" u="sng" dirty="0">
              <a:latin typeface="Calibri" panose="020F0502020204030204" pitchFamily="34" charset="0"/>
            </a:endParaRPr>
          </a:p>
          <a:p>
            <a:pPr marL="457200" indent="-457200" algn="just">
              <a:buFont typeface="Arial" panose="020B0604020202020204" pitchFamily="34" charset="0"/>
              <a:buChar char="•"/>
            </a:pPr>
            <a:r>
              <a:rPr lang="it-IT" sz="2400" u="sng" dirty="0">
                <a:latin typeface="Calibri" panose="020F0502020204030204" pitchFamily="34" charset="0"/>
              </a:rPr>
              <a:t>Compatibilità tra la normativa italiana (D.lgs:276/2003</a:t>
            </a:r>
            <a:r>
              <a:rPr lang="it-IT" sz="2400" dirty="0">
                <a:latin typeface="Calibri" panose="020F0502020204030204" pitchFamily="34" charset="0"/>
              </a:rPr>
              <a:t>) secondo cui il contratto di lavoro intermittente può riguardare soltanto lavoratori di età inferiore ai 25 anni o superiore ai 45 anni </a:t>
            </a:r>
            <a:r>
              <a:rPr lang="it-IT" sz="2400" u="sng" dirty="0">
                <a:latin typeface="Calibri" panose="020F0502020204030204" pitchFamily="34" charset="0"/>
              </a:rPr>
              <a:t>e il diritto </a:t>
            </a:r>
            <a:r>
              <a:rPr lang="it-IT" sz="2400" u="sng" dirty="0" smtClean="0">
                <a:latin typeface="Calibri" panose="020F0502020204030204" pitchFamily="34" charset="0"/>
              </a:rPr>
              <a:t>dell’Unione?</a:t>
            </a:r>
          </a:p>
          <a:p>
            <a:pPr marL="457200" indent="-457200" algn="just">
              <a:buFont typeface="Arial" panose="020B0604020202020204" pitchFamily="34" charset="0"/>
              <a:buChar char="•"/>
            </a:pPr>
            <a:endParaRPr lang="it-IT" sz="1400" u="sng" dirty="0">
              <a:latin typeface="Calibri" panose="020F0502020204030204" pitchFamily="34" charset="0"/>
            </a:endParaRPr>
          </a:p>
          <a:p>
            <a:pPr marL="457200" indent="-457200" algn="just">
              <a:buFont typeface="Arial" panose="020B0604020202020204" pitchFamily="34" charset="0"/>
              <a:buChar char="•"/>
            </a:pPr>
            <a:r>
              <a:rPr lang="it-IT" sz="2400" dirty="0"/>
              <a:t>La facoltà di concludere un contratto di lavoro intermittente con un lavoratore che abbia meno di 25 anni, qualunque sia la natura delle prestazioni da eseguire </a:t>
            </a:r>
            <a:r>
              <a:rPr lang="it-IT" sz="2400" dirty="0" smtClean="0"/>
              <a:t>e la facoltà di </a:t>
            </a:r>
            <a:r>
              <a:rPr lang="it-IT" sz="2400" dirty="0"/>
              <a:t>licenziare il lavoratore al compimento del venticinquesimo anno </a:t>
            </a:r>
            <a:r>
              <a:rPr lang="it-IT" sz="2400" b="1" dirty="0"/>
              <a:t>“</a:t>
            </a:r>
            <a:r>
              <a:rPr lang="it-IT" sz="2400" b="1" i="1" dirty="0" smtClean="0"/>
              <a:t>perseguono </a:t>
            </a:r>
            <a:r>
              <a:rPr lang="it-IT" sz="2400" b="1" i="1" dirty="0"/>
              <a:t>una finalità legittima di politica del lavoro e del mercato del lavoro e costituisce un mezzo appropriato e necessario per conseguire tale finalità</a:t>
            </a:r>
            <a:r>
              <a:rPr lang="it-IT" sz="2400" b="1" i="1" dirty="0" smtClean="0"/>
              <a:t>”.</a:t>
            </a:r>
            <a:endParaRPr lang="it-IT" sz="2400" dirty="0"/>
          </a:p>
        </p:txBody>
      </p:sp>
    </p:spTree>
    <p:extLst>
      <p:ext uri="{BB962C8B-B14F-4D97-AF65-F5344CB8AC3E}">
        <p14:creationId xmlns:p14="http://schemas.microsoft.com/office/powerpoint/2010/main" val="933671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di giustizia dell’unione europea</a:t>
            </a:r>
            <a:endParaRPr lang="it-IT" sz="5400" dirty="0">
              <a:latin typeface="Calibri" panose="020F0502020204030204" pitchFamily="34" charset="0"/>
            </a:endParaRPr>
          </a:p>
        </p:txBody>
      </p:sp>
      <p:sp>
        <p:nvSpPr>
          <p:cNvPr id="6" name="CasellaDiTesto 5"/>
          <p:cNvSpPr txBox="1"/>
          <p:nvPr/>
        </p:nvSpPr>
        <p:spPr>
          <a:xfrm>
            <a:off x="801828" y="2523418"/>
            <a:ext cx="10754436" cy="4154984"/>
          </a:xfrm>
          <a:prstGeom prst="rect">
            <a:avLst/>
          </a:prstGeom>
          <a:noFill/>
        </p:spPr>
        <p:txBody>
          <a:bodyPr wrap="square" rtlCol="0">
            <a:spAutoFit/>
          </a:bodyPr>
          <a:lstStyle/>
          <a:p>
            <a:pPr marL="342900" indent="-342900" algn="just">
              <a:buFont typeface="Arial" panose="020B0604020202020204" pitchFamily="34" charset="0"/>
              <a:buChar char="•"/>
            </a:pPr>
            <a:r>
              <a:rPr lang="it-IT" sz="2400" dirty="0">
                <a:latin typeface="Calibri" panose="020F0502020204030204" pitchFamily="34" charset="0"/>
              </a:rPr>
              <a:t>le norme che prevedono la licenziabilità del lavoratore intermittente al compimento del venticinquesimo anno di età </a:t>
            </a:r>
            <a:r>
              <a:rPr lang="it-IT" sz="2400" i="1" dirty="0">
                <a:latin typeface="Calibri" panose="020F0502020204030204" pitchFamily="34" charset="0"/>
              </a:rPr>
              <a:t>“</a:t>
            </a:r>
            <a:r>
              <a:rPr lang="it-IT" sz="2400" b="1" i="1" u="sng" dirty="0">
                <a:latin typeface="Calibri" panose="020F0502020204030204" pitchFamily="34" charset="0"/>
              </a:rPr>
              <a:t>introducono certamente una differenza di trattamento dei lavoratori fondata sull’età. Tuttavia, tale differenza di trattamento è giustificata dalla finalità di favorire l’occupazione giovanile</a:t>
            </a:r>
            <a:r>
              <a:rPr lang="it-IT" sz="2400" i="1" dirty="0" smtClean="0">
                <a:latin typeface="Calibri" panose="020F0502020204030204" pitchFamily="34" charset="0"/>
              </a:rPr>
              <a:t>”</a:t>
            </a:r>
            <a:endParaRPr lang="it-IT" sz="2400" dirty="0" smtClean="0">
              <a:latin typeface="Calibri" panose="020F0502020204030204" pitchFamily="34" charset="0"/>
            </a:endParaRPr>
          </a:p>
          <a:p>
            <a:pPr marL="342900" indent="-342900" algn="just">
              <a:buFont typeface="Arial" panose="020B0604020202020204" pitchFamily="34" charset="0"/>
              <a:buChar char="•"/>
            </a:pPr>
            <a:endParaRPr lang="it-IT" sz="2400" dirty="0">
              <a:latin typeface="Calibri" panose="020F0502020204030204" pitchFamily="34" charset="0"/>
            </a:endParaRPr>
          </a:p>
          <a:p>
            <a:pPr marL="342900" indent="-342900" algn="just">
              <a:buFont typeface="Arial" panose="020B0604020202020204" pitchFamily="34" charset="0"/>
              <a:buChar char="•"/>
            </a:pPr>
            <a:r>
              <a:rPr lang="it-IT" sz="2400" dirty="0">
                <a:latin typeface="Calibri" panose="020F0502020204030204" pitchFamily="34" charset="0"/>
              </a:rPr>
              <a:t>i giovani sotto i venticinque anni </a:t>
            </a:r>
            <a:r>
              <a:rPr lang="it-IT" sz="2400" b="1" i="1" dirty="0">
                <a:latin typeface="Calibri" panose="020F0502020204030204" pitchFamily="34" charset="0"/>
              </a:rPr>
              <a:t>“sono normalmente penalizzati sul mercato del lavoro dall’assenza di esperienza professionale</a:t>
            </a:r>
            <a:r>
              <a:rPr lang="it-IT" sz="2400" b="1" dirty="0">
                <a:latin typeface="Calibri" panose="020F0502020204030204" pitchFamily="34" charset="0"/>
              </a:rPr>
              <a:t>”.</a:t>
            </a:r>
            <a:r>
              <a:rPr lang="it-IT" sz="2400" dirty="0">
                <a:latin typeface="Calibri" panose="020F0502020204030204" pitchFamily="34" charset="0"/>
              </a:rPr>
              <a:t> </a:t>
            </a:r>
            <a:r>
              <a:rPr lang="it-IT" sz="2400" u="sng" dirty="0">
                <a:latin typeface="Calibri" panose="020F0502020204030204" pitchFamily="34" charset="0"/>
              </a:rPr>
              <a:t>Per </a:t>
            </a:r>
            <a:r>
              <a:rPr lang="it-IT" sz="2400" u="sng" dirty="0" smtClean="0">
                <a:latin typeface="Calibri" panose="020F0502020204030204" pitchFamily="34" charset="0"/>
              </a:rPr>
              <a:t>controbilanciare </a:t>
            </a:r>
            <a:r>
              <a:rPr lang="it-IT" sz="2400" u="sng" dirty="0">
                <a:latin typeface="Calibri" panose="020F0502020204030204" pitchFamily="34" charset="0"/>
              </a:rPr>
              <a:t>questa situazione</a:t>
            </a:r>
            <a:r>
              <a:rPr lang="it-IT" sz="2400" dirty="0">
                <a:latin typeface="Calibri" panose="020F0502020204030204" pitchFamily="34" charset="0"/>
              </a:rPr>
              <a:t>, il contratto intermittente </a:t>
            </a:r>
            <a:r>
              <a:rPr lang="it-IT" sz="2400" i="1" dirty="0">
                <a:latin typeface="Calibri" panose="020F0502020204030204" pitchFamily="34" charset="0"/>
              </a:rPr>
              <a:t>“riservato agli </a:t>
            </a:r>
            <a:r>
              <a:rPr lang="it-IT" sz="2400" i="1" dirty="0" err="1">
                <a:latin typeface="Calibri" panose="020F0502020204030204" pitchFamily="34" charset="0"/>
              </a:rPr>
              <a:t>infraventicinquenni</a:t>
            </a:r>
            <a:r>
              <a:rPr lang="it-IT" sz="2400" i="1" dirty="0">
                <a:latin typeface="Calibri" panose="020F0502020204030204" pitchFamily="34" charset="0"/>
              </a:rPr>
              <a:t> consente agli stessi non tanto di ottenere un lavoro stabile quanto piuttosto di avere </a:t>
            </a:r>
            <a:r>
              <a:rPr lang="it-IT" sz="2400" b="1" i="1" dirty="0">
                <a:latin typeface="Calibri" panose="020F0502020204030204" pitchFamily="34" charset="0"/>
              </a:rPr>
              <a:t>una prima esperienza lavorativa funzionale al successivo accesso al mercato del lavoro</a:t>
            </a:r>
            <a:r>
              <a:rPr lang="it-IT" sz="2400" b="1" dirty="0" smtClean="0"/>
              <a:t>”</a:t>
            </a:r>
            <a:endParaRPr lang="it-IT" sz="2400" b="1" dirty="0"/>
          </a:p>
        </p:txBody>
      </p:sp>
    </p:spTree>
    <p:extLst>
      <p:ext uri="{BB962C8B-B14F-4D97-AF65-F5344CB8AC3E}">
        <p14:creationId xmlns:p14="http://schemas.microsoft.com/office/powerpoint/2010/main" val="933671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769441"/>
          </a:xfrm>
          <a:prstGeom prst="rect">
            <a:avLst/>
          </a:prstGeom>
          <a:noFill/>
        </p:spPr>
        <p:txBody>
          <a:bodyPr wrap="square" rtlCol="0">
            <a:spAutoFit/>
          </a:bodyPr>
          <a:lstStyle/>
          <a:p>
            <a:pPr algn="ctr"/>
            <a:r>
              <a:rPr lang="it-IT" sz="4400" b="1" cap="small" dirty="0"/>
              <a:t>corte di giustizia dell’unione europea</a:t>
            </a:r>
            <a:endParaRPr lang="it-IT" sz="4400" dirty="0"/>
          </a:p>
        </p:txBody>
      </p:sp>
      <p:sp>
        <p:nvSpPr>
          <p:cNvPr id="6" name="CasellaDiTesto 5"/>
          <p:cNvSpPr txBox="1"/>
          <p:nvPr/>
        </p:nvSpPr>
        <p:spPr>
          <a:xfrm>
            <a:off x="801828" y="2969204"/>
            <a:ext cx="10754436" cy="3600986"/>
          </a:xfrm>
          <a:prstGeom prst="rect">
            <a:avLst/>
          </a:prstGeom>
          <a:noFill/>
        </p:spPr>
        <p:txBody>
          <a:bodyPr wrap="square" rtlCol="0">
            <a:spAutoFit/>
          </a:bodyPr>
          <a:lstStyle/>
          <a:p>
            <a:pPr algn="just"/>
            <a:endParaRPr lang="it-IT" sz="2800" dirty="0" smtClean="0">
              <a:latin typeface="Calibri" panose="020F0502020204030204" pitchFamily="34" charset="0"/>
            </a:endParaRPr>
          </a:p>
          <a:p>
            <a:pPr algn="just"/>
            <a:r>
              <a:rPr lang="it-IT" sz="3600" dirty="0" smtClean="0">
                <a:latin typeface="Calibri" panose="020F0502020204030204" pitchFamily="34" charset="0"/>
              </a:rPr>
              <a:t>Se </a:t>
            </a:r>
            <a:r>
              <a:rPr lang="it-IT" sz="3600" dirty="0">
                <a:latin typeface="Calibri" panose="020F0502020204030204" pitchFamily="34" charset="0"/>
              </a:rPr>
              <a:t>il limite di venticinque anni di età è «</a:t>
            </a:r>
            <a:r>
              <a:rPr lang="it-IT" sz="3600" b="1" u="sng" dirty="0">
                <a:latin typeface="Calibri" panose="020F0502020204030204" pitchFamily="34" charset="0"/>
              </a:rPr>
              <a:t>uno strumento appropriato e necessario</a:t>
            </a:r>
            <a:r>
              <a:rPr lang="it-IT" sz="3600" dirty="0">
                <a:latin typeface="Calibri" panose="020F0502020204030204" pitchFamily="34" charset="0"/>
              </a:rPr>
              <a:t>» per il raggiungimento di una politica occupazionale</a:t>
            </a:r>
            <a:r>
              <a:rPr lang="it-IT" sz="3600" dirty="0" smtClean="0">
                <a:latin typeface="Calibri" panose="020F0502020204030204" pitchFamily="34" charset="0"/>
              </a:rPr>
              <a:t>,  «</a:t>
            </a:r>
            <a:r>
              <a:rPr lang="it-IT" sz="3600" b="1" u="sng" dirty="0">
                <a:latin typeface="Calibri" panose="020F0502020204030204" pitchFamily="34" charset="0"/>
              </a:rPr>
              <a:t>deve considerarsi legittimo nel quadro nell’ordinamento dell’Unione</a:t>
            </a:r>
            <a:r>
              <a:rPr lang="it-IT" sz="3600" dirty="0" smtClean="0">
                <a:latin typeface="Calibri" panose="020F0502020204030204" pitchFamily="34" charset="0"/>
              </a:rPr>
              <a:t>».</a:t>
            </a:r>
            <a:endParaRPr lang="it-IT" sz="3600" dirty="0" smtClean="0">
              <a:latin typeface="Calibri" panose="020F0502020204030204" pitchFamily="34" charset="0"/>
            </a:endParaRPr>
          </a:p>
          <a:p>
            <a:pPr algn="just"/>
            <a:endParaRPr lang="it-IT" sz="2800" dirty="0">
              <a:latin typeface="Calibri" panose="020F0502020204030204" pitchFamily="34" charset="0"/>
            </a:endParaRPr>
          </a:p>
          <a:p>
            <a:pPr algn="just"/>
            <a:endParaRPr lang="it-IT" sz="2800" dirty="0">
              <a:latin typeface="Calibri" panose="020F0502020204030204" pitchFamily="34" charset="0"/>
            </a:endParaRPr>
          </a:p>
        </p:txBody>
      </p:sp>
    </p:spTree>
    <p:extLst>
      <p:ext uri="{BB962C8B-B14F-4D97-AF65-F5344CB8AC3E}">
        <p14:creationId xmlns:p14="http://schemas.microsoft.com/office/powerpoint/2010/main" val="933671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1107996"/>
          </a:xfrm>
          <a:prstGeom prst="rect">
            <a:avLst/>
          </a:prstGeom>
          <a:noFill/>
        </p:spPr>
        <p:txBody>
          <a:bodyPr wrap="square" rtlCol="0">
            <a:spAutoFit/>
          </a:bodyPr>
          <a:lstStyle/>
          <a:p>
            <a:pPr algn="ctr"/>
            <a:r>
              <a:rPr lang="it-IT" sz="6600" b="1" i="1" cap="small" dirty="0" err="1">
                <a:latin typeface="Calibri" panose="020F0502020204030204" pitchFamily="34" charset="0"/>
              </a:rPr>
              <a:t>dress</a:t>
            </a:r>
            <a:r>
              <a:rPr lang="it-IT" sz="6600" b="1" i="1" cap="small" dirty="0">
                <a:latin typeface="Calibri" panose="020F0502020204030204" pitchFamily="34" charset="0"/>
              </a:rPr>
              <a:t> code </a:t>
            </a:r>
            <a:r>
              <a:rPr lang="it-IT" sz="6600" b="1" cap="small" dirty="0">
                <a:latin typeface="Calibri" panose="020F0502020204030204" pitchFamily="34" charset="0"/>
              </a:rPr>
              <a:t>aziendali</a:t>
            </a:r>
            <a:endParaRPr lang="it-IT" sz="6600" dirty="0"/>
          </a:p>
        </p:txBody>
      </p:sp>
      <p:sp>
        <p:nvSpPr>
          <p:cNvPr id="6" name="CasellaDiTesto 5"/>
          <p:cNvSpPr txBox="1"/>
          <p:nvPr/>
        </p:nvSpPr>
        <p:spPr>
          <a:xfrm>
            <a:off x="801828" y="2891907"/>
            <a:ext cx="10754436" cy="3591111"/>
          </a:xfrm>
          <a:prstGeom prst="rect">
            <a:avLst/>
          </a:prstGeom>
          <a:noFill/>
        </p:spPr>
        <p:txBody>
          <a:bodyPr wrap="square" rtlCol="0">
            <a:spAutoFit/>
          </a:bodyPr>
          <a:lstStyle/>
          <a:p>
            <a:pPr marL="342900" lvl="0" indent="-342900" algn="just">
              <a:lnSpc>
                <a:spcPct val="120000"/>
              </a:lnSpc>
              <a:buFont typeface="Arial" panose="020B0604020202020204" pitchFamily="34" charset="0"/>
              <a:buChar char="•"/>
            </a:pPr>
            <a:r>
              <a:rPr lang="it-IT" sz="2800" b="1" dirty="0">
                <a:latin typeface="Calibri" panose="020F0502020204030204" pitchFamily="34" charset="0"/>
              </a:rPr>
              <a:t>fino a quando l’obbligo di un </a:t>
            </a:r>
            <a:r>
              <a:rPr lang="it-IT" sz="2800" b="1" i="1" dirty="0" err="1">
                <a:latin typeface="Calibri" panose="020F0502020204030204" pitchFamily="34" charset="0"/>
              </a:rPr>
              <a:t>dress</a:t>
            </a:r>
            <a:r>
              <a:rPr lang="it-IT" sz="2800" b="1" i="1" dirty="0">
                <a:latin typeface="Calibri" panose="020F0502020204030204" pitchFamily="34" charset="0"/>
              </a:rPr>
              <a:t> code</a:t>
            </a:r>
            <a:r>
              <a:rPr lang="it-IT" sz="2800" b="1" dirty="0">
                <a:latin typeface="Calibri" panose="020F0502020204030204" pitchFamily="34" charset="0"/>
              </a:rPr>
              <a:t> sul luogo di lavoro è lecito e quando, invece, può rappresentare una prassi discriminatoria o pericolosa per il lavoratore o più spesso per la lavoratrice?</a:t>
            </a:r>
          </a:p>
          <a:p>
            <a:pPr marL="342900" lvl="0" indent="-342900">
              <a:buFont typeface="Arial" panose="020B0604020202020204" pitchFamily="34" charset="0"/>
              <a:buChar char="•"/>
            </a:pPr>
            <a:endParaRPr lang="it-IT" sz="2800" dirty="0">
              <a:latin typeface="Calibri" panose="020F0502020204030204" pitchFamily="34" charset="0"/>
            </a:endParaRPr>
          </a:p>
          <a:p>
            <a:pPr marL="342900" lvl="0" indent="-342900" algn="just">
              <a:lnSpc>
                <a:spcPct val="120000"/>
              </a:lnSpc>
              <a:buFont typeface="Arial" panose="020B0604020202020204" pitchFamily="34" charset="0"/>
              <a:buChar char="•"/>
            </a:pPr>
            <a:r>
              <a:rPr lang="it-IT" sz="2800" b="1" dirty="0">
                <a:latin typeface="Calibri" panose="020F0502020204030204" pitchFamily="34" charset="0"/>
              </a:rPr>
              <a:t> </a:t>
            </a:r>
            <a:r>
              <a:rPr lang="it-IT" sz="2800" b="1" i="1" dirty="0">
                <a:latin typeface="Calibri" panose="020F0502020204030204" pitchFamily="34" charset="0"/>
              </a:rPr>
              <a:t>policy</a:t>
            </a:r>
            <a:r>
              <a:rPr lang="it-IT" sz="2800" b="1" dirty="0">
                <a:latin typeface="Calibri" panose="020F0502020204030204" pitchFamily="34" charset="0"/>
              </a:rPr>
              <a:t> aziendali e disposizioni in uffici pubblici impongono ai dipendenti un </a:t>
            </a:r>
            <a:r>
              <a:rPr lang="it-IT" sz="2800" b="1" i="1" dirty="0" err="1">
                <a:latin typeface="Calibri" panose="020F0502020204030204" pitchFamily="34" charset="0"/>
              </a:rPr>
              <a:t>dress</a:t>
            </a:r>
            <a:r>
              <a:rPr lang="it-IT" sz="2800" b="1" i="1" dirty="0">
                <a:latin typeface="Calibri" panose="020F0502020204030204" pitchFamily="34" charset="0"/>
              </a:rPr>
              <a:t> code</a:t>
            </a:r>
            <a:r>
              <a:rPr lang="it-IT" sz="2800" b="1" dirty="0">
                <a:latin typeface="Calibri" panose="020F0502020204030204" pitchFamily="34" charset="0"/>
              </a:rPr>
              <a:t> privo di richiami religiosi. Come queste prassi  possono incidere sul diritto alla libertà di religione?</a:t>
            </a:r>
          </a:p>
        </p:txBody>
      </p:sp>
    </p:spTree>
    <p:extLst>
      <p:ext uri="{BB962C8B-B14F-4D97-AF65-F5344CB8AC3E}">
        <p14:creationId xmlns:p14="http://schemas.microsoft.com/office/powerpoint/2010/main" val="3878837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965278"/>
            <a:ext cx="10754436" cy="707886"/>
          </a:xfrm>
          <a:prstGeom prst="rect">
            <a:avLst/>
          </a:prstGeom>
          <a:noFill/>
        </p:spPr>
        <p:txBody>
          <a:bodyPr wrap="square" rtlCol="0">
            <a:spAutoFit/>
          </a:bodyPr>
          <a:lstStyle/>
          <a:p>
            <a:pPr algn="ctr"/>
            <a:r>
              <a:rPr lang="it-IT" sz="4000" dirty="0">
                <a:latin typeface="Calibri" panose="020F0502020204030204" pitchFamily="34" charset="0"/>
              </a:rPr>
              <a:t>Workshop: </a:t>
            </a:r>
            <a:r>
              <a:rPr lang="it-IT" sz="4000" b="1" i="1" dirty="0">
                <a:latin typeface="Calibri" panose="020F0502020204030204" pitchFamily="34" charset="0"/>
              </a:rPr>
              <a:t>Parità di trattamento e discriminazioni</a:t>
            </a:r>
          </a:p>
        </p:txBody>
      </p:sp>
      <p:sp>
        <p:nvSpPr>
          <p:cNvPr id="6" name="CasellaDiTesto 5"/>
          <p:cNvSpPr txBox="1"/>
          <p:nvPr/>
        </p:nvSpPr>
        <p:spPr>
          <a:xfrm>
            <a:off x="801828" y="3285508"/>
            <a:ext cx="10754436" cy="2400657"/>
          </a:xfrm>
          <a:prstGeom prst="rect">
            <a:avLst/>
          </a:prstGeom>
          <a:noFill/>
        </p:spPr>
        <p:txBody>
          <a:bodyPr wrap="square" rtlCol="0">
            <a:spAutoFit/>
          </a:bodyPr>
          <a:lstStyle/>
          <a:p>
            <a:pPr algn="ctr">
              <a:lnSpc>
                <a:spcPts val="3600"/>
              </a:lnSpc>
            </a:pPr>
            <a:r>
              <a:rPr lang="it-IT" sz="5400" b="1" dirty="0" smtClean="0">
                <a:latin typeface="Calibri" panose="020F0502020204030204" pitchFamily="34" charset="0"/>
              </a:rPr>
              <a:t>DISCRIMINAZIONE </a:t>
            </a:r>
            <a:r>
              <a:rPr lang="it-IT" sz="5400" b="1" dirty="0">
                <a:latin typeface="Calibri" panose="020F0502020204030204" pitchFamily="34" charset="0"/>
              </a:rPr>
              <a:t>PER ETA’ </a:t>
            </a:r>
            <a:endParaRPr lang="it-IT" sz="5400" b="1" dirty="0" smtClean="0">
              <a:latin typeface="Calibri" panose="020F0502020204030204" pitchFamily="34" charset="0"/>
            </a:endParaRPr>
          </a:p>
          <a:p>
            <a:pPr algn="ctr">
              <a:lnSpc>
                <a:spcPts val="3600"/>
              </a:lnSpc>
            </a:pPr>
            <a:endParaRPr lang="it-IT" sz="5400" b="1" dirty="0" smtClean="0">
              <a:latin typeface="Calibri" panose="020F0502020204030204" pitchFamily="34" charset="0"/>
            </a:endParaRPr>
          </a:p>
          <a:p>
            <a:pPr algn="ctr">
              <a:lnSpc>
                <a:spcPts val="3600"/>
              </a:lnSpc>
            </a:pPr>
            <a:r>
              <a:rPr lang="it-IT" sz="5400" b="1" dirty="0" smtClean="0">
                <a:latin typeface="Calibri" panose="020F0502020204030204" pitchFamily="34" charset="0"/>
              </a:rPr>
              <a:t>E </a:t>
            </a:r>
          </a:p>
          <a:p>
            <a:pPr algn="ctr">
              <a:lnSpc>
                <a:spcPts val="3600"/>
              </a:lnSpc>
            </a:pPr>
            <a:endParaRPr lang="it-IT" sz="5400" b="1" dirty="0">
              <a:latin typeface="Calibri" panose="020F0502020204030204" pitchFamily="34" charset="0"/>
            </a:endParaRPr>
          </a:p>
          <a:p>
            <a:pPr algn="ctr">
              <a:lnSpc>
                <a:spcPts val="3600"/>
              </a:lnSpc>
            </a:pPr>
            <a:r>
              <a:rPr lang="it-IT" sz="5400" b="1" i="1" dirty="0">
                <a:latin typeface="Calibri" panose="020F0502020204030204" pitchFamily="34" charset="0"/>
              </a:rPr>
              <a:t>DRESS CODE</a:t>
            </a:r>
          </a:p>
        </p:txBody>
      </p:sp>
      <p:sp>
        <p:nvSpPr>
          <p:cNvPr id="7" name="CasellaDiTesto 6"/>
          <p:cNvSpPr txBox="1"/>
          <p:nvPr/>
        </p:nvSpPr>
        <p:spPr>
          <a:xfrm>
            <a:off x="627797" y="5270648"/>
            <a:ext cx="10754436" cy="1569660"/>
          </a:xfrm>
          <a:prstGeom prst="rect">
            <a:avLst/>
          </a:prstGeom>
          <a:noFill/>
        </p:spPr>
        <p:txBody>
          <a:bodyPr wrap="square" rtlCol="0">
            <a:spAutoFit/>
          </a:bodyPr>
          <a:lstStyle/>
          <a:p>
            <a:pPr algn="ctr"/>
            <a:endParaRPr lang="it-IT" sz="3200" dirty="0" smtClean="0">
              <a:latin typeface="Calibri" panose="020F0502020204030204" pitchFamily="34" charset="0"/>
            </a:endParaRPr>
          </a:p>
          <a:p>
            <a:pPr algn="ctr"/>
            <a:r>
              <a:rPr lang="it-IT" sz="3200" dirty="0" smtClean="0">
                <a:latin typeface="Calibri" panose="020F0502020204030204" pitchFamily="34" charset="0"/>
              </a:rPr>
              <a:t>Avv</a:t>
            </a:r>
            <a:r>
              <a:rPr lang="it-IT" sz="3200" dirty="0">
                <a:latin typeface="Calibri" panose="020F0502020204030204" pitchFamily="34" charset="0"/>
              </a:rPr>
              <a:t>. Andrea Del Re – Ordine degli Avvocati di Firenze</a:t>
            </a:r>
          </a:p>
          <a:p>
            <a:pPr algn="ctr"/>
            <a:r>
              <a:rPr lang="it-IT" sz="3200" dirty="0">
                <a:latin typeface="Calibri" panose="020F0502020204030204" pitchFamily="34" charset="0"/>
              </a:rPr>
              <a:t>Vice Presidente SSM</a:t>
            </a:r>
          </a:p>
        </p:txBody>
      </p:sp>
    </p:spTree>
    <p:extLst>
      <p:ext uri="{BB962C8B-B14F-4D97-AF65-F5344CB8AC3E}">
        <p14:creationId xmlns:p14="http://schemas.microsoft.com/office/powerpoint/2010/main" val="14217551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europea dei diritti dell’uomo</a:t>
            </a:r>
            <a:endParaRPr lang="it-IT" sz="5400" dirty="0"/>
          </a:p>
        </p:txBody>
      </p:sp>
      <p:sp>
        <p:nvSpPr>
          <p:cNvPr id="6" name="CasellaDiTesto 5"/>
          <p:cNvSpPr txBox="1"/>
          <p:nvPr/>
        </p:nvSpPr>
        <p:spPr>
          <a:xfrm>
            <a:off x="801828" y="2891907"/>
            <a:ext cx="10754436" cy="3847207"/>
          </a:xfrm>
          <a:prstGeom prst="rect">
            <a:avLst/>
          </a:prstGeom>
          <a:noFill/>
        </p:spPr>
        <p:txBody>
          <a:bodyPr wrap="square" rtlCol="0">
            <a:spAutoFit/>
          </a:bodyPr>
          <a:lstStyle/>
          <a:p>
            <a:pPr lvl="0" algn="ctr"/>
            <a:r>
              <a:rPr lang="it-IT" sz="4000" b="1" u="sng" dirty="0" err="1">
                <a:latin typeface="Calibri" panose="020F0502020204030204" pitchFamily="34" charset="0"/>
              </a:rPr>
              <a:t>Eweida</a:t>
            </a:r>
            <a:r>
              <a:rPr lang="it-IT" sz="4000" b="1" u="sng" dirty="0">
                <a:latin typeface="Calibri" panose="020F0502020204030204" pitchFamily="34" charset="0"/>
              </a:rPr>
              <a:t> e altri vs. Regno Unito, 15.01.2013</a:t>
            </a:r>
          </a:p>
          <a:p>
            <a:pPr lvl="0"/>
            <a:endParaRPr lang="it-IT" sz="2000" dirty="0">
              <a:latin typeface="Calibri" panose="020F0502020204030204" pitchFamily="34" charset="0"/>
            </a:endParaRPr>
          </a:p>
          <a:p>
            <a:pPr marL="457200" indent="-457200" algn="just">
              <a:buFont typeface="Arial" panose="020B0604020202020204" pitchFamily="34" charset="0"/>
              <a:buChar char="•"/>
            </a:pPr>
            <a:r>
              <a:rPr lang="it-IT" sz="3200" dirty="0">
                <a:latin typeface="Calibri" panose="020F0502020204030204" pitchFamily="34" charset="0"/>
              </a:rPr>
              <a:t>Quattro diverse cause riunite in un unico procedimento  per possibile </a:t>
            </a:r>
            <a:r>
              <a:rPr lang="it-IT" sz="3200" b="1" dirty="0"/>
              <a:t>violazione della libertà di pensiero, coscienza e religione di cui </a:t>
            </a:r>
            <a:r>
              <a:rPr lang="it-IT" sz="3200" b="1" dirty="0" err="1"/>
              <a:t>all"art</a:t>
            </a:r>
            <a:r>
              <a:rPr lang="it-IT" sz="3200" b="1" dirty="0"/>
              <a:t>. 9 e del divieto di discriminazioni di cui </a:t>
            </a:r>
            <a:r>
              <a:rPr lang="it-IT" sz="3200" b="1" dirty="0" err="1"/>
              <a:t>all"art</a:t>
            </a:r>
            <a:r>
              <a:rPr lang="it-IT" sz="3200" b="1" dirty="0"/>
              <a:t>. 14 </a:t>
            </a:r>
            <a:r>
              <a:rPr lang="it-IT" sz="3200" b="1" dirty="0" smtClean="0"/>
              <a:t>CEDU.</a:t>
            </a:r>
            <a:endParaRPr lang="it-IT" sz="3200" b="1" dirty="0" smtClean="0"/>
          </a:p>
          <a:p>
            <a:pPr marL="457200" indent="-457200" algn="just">
              <a:buFont typeface="Arial" panose="020B0604020202020204" pitchFamily="34" charset="0"/>
              <a:buChar char="•"/>
            </a:pPr>
            <a:endParaRPr lang="it-IT" sz="2800" b="1" dirty="0">
              <a:latin typeface="Calibri" panose="020F0502020204030204" pitchFamily="34" charset="0"/>
            </a:endParaRPr>
          </a:p>
          <a:p>
            <a:pPr marL="457200" indent="-457200" algn="just">
              <a:buFont typeface="Arial" panose="020B0604020202020204" pitchFamily="34" charset="0"/>
              <a:buChar char="•"/>
            </a:pPr>
            <a:r>
              <a:rPr lang="it-IT" sz="2800" dirty="0" smtClean="0">
                <a:latin typeface="Calibri" panose="020F0502020204030204" pitchFamily="34" charset="0"/>
              </a:rPr>
              <a:t>Le quattro </a:t>
            </a:r>
            <a:r>
              <a:rPr lang="it-IT" sz="2800" dirty="0">
                <a:latin typeface="Calibri" panose="020F0502020204030204" pitchFamily="34" charset="0"/>
              </a:rPr>
              <a:t>cause riguardano persone di religione </a:t>
            </a:r>
            <a:r>
              <a:rPr lang="it-IT" sz="2800" dirty="0" smtClean="0">
                <a:latin typeface="Calibri" panose="020F0502020204030204" pitchFamily="34" charset="0"/>
              </a:rPr>
              <a:t>cristiana.</a:t>
            </a:r>
            <a:endParaRPr lang="it-IT" sz="2800" dirty="0">
              <a:latin typeface="Calibri" panose="020F0502020204030204" pitchFamily="34" charset="0"/>
            </a:endParaRPr>
          </a:p>
        </p:txBody>
      </p:sp>
    </p:spTree>
    <p:extLst>
      <p:ext uri="{BB962C8B-B14F-4D97-AF65-F5344CB8AC3E}">
        <p14:creationId xmlns:p14="http://schemas.microsoft.com/office/powerpoint/2010/main" val="2858775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europea dei diritti dell’uomo</a:t>
            </a:r>
            <a:endParaRPr lang="it-IT" sz="5400" dirty="0"/>
          </a:p>
        </p:txBody>
      </p:sp>
      <p:sp>
        <p:nvSpPr>
          <p:cNvPr id="6" name="CasellaDiTesto 5"/>
          <p:cNvSpPr txBox="1"/>
          <p:nvPr/>
        </p:nvSpPr>
        <p:spPr>
          <a:xfrm>
            <a:off x="801828" y="2578009"/>
            <a:ext cx="10754436" cy="3477875"/>
          </a:xfrm>
          <a:prstGeom prst="rect">
            <a:avLst/>
          </a:prstGeom>
          <a:noFill/>
        </p:spPr>
        <p:txBody>
          <a:bodyPr wrap="square" rtlCol="0">
            <a:spAutoFit/>
          </a:bodyPr>
          <a:lstStyle/>
          <a:p>
            <a:pPr lvl="0" algn="ctr"/>
            <a:r>
              <a:rPr lang="it-IT" sz="4000" b="1" u="sng" dirty="0" err="1">
                <a:latin typeface="Calibri" panose="020F0502020204030204" pitchFamily="34" charset="0"/>
              </a:rPr>
              <a:t>Eweida</a:t>
            </a:r>
            <a:r>
              <a:rPr lang="it-IT" sz="4000" b="1" u="sng" dirty="0">
                <a:latin typeface="Calibri" panose="020F0502020204030204" pitchFamily="34" charset="0"/>
              </a:rPr>
              <a:t> e altri vs. Regno Unito, </a:t>
            </a:r>
            <a:r>
              <a:rPr lang="it-IT" sz="4000" b="1" u="sng" dirty="0" smtClean="0">
                <a:latin typeface="Calibri" panose="020F0502020204030204" pitchFamily="34" charset="0"/>
              </a:rPr>
              <a:t>15.01.2013</a:t>
            </a:r>
          </a:p>
          <a:p>
            <a:pPr lvl="0" algn="ctr"/>
            <a:endParaRPr lang="it-IT" sz="1200" b="1" u="sng" dirty="0">
              <a:latin typeface="Calibri" panose="020F0502020204030204" pitchFamily="34" charset="0"/>
            </a:endParaRPr>
          </a:p>
          <a:p>
            <a:pPr marL="457200" lvl="0" indent="-457200" algn="just">
              <a:buFont typeface="Arial" panose="020B0604020202020204" pitchFamily="34" charset="0"/>
              <a:buChar char="•"/>
            </a:pPr>
            <a:r>
              <a:rPr lang="it-IT" sz="2800" b="1" dirty="0" smtClean="0">
                <a:latin typeface="Calibri" panose="020F0502020204030204" pitchFamily="34" charset="0"/>
              </a:rPr>
              <a:t>Quesito</a:t>
            </a:r>
            <a:r>
              <a:rPr lang="it-IT" sz="2800" dirty="0" smtClean="0">
                <a:latin typeface="Calibri" panose="020F0502020204030204" pitchFamily="34" charset="0"/>
              </a:rPr>
              <a:t>: </a:t>
            </a:r>
            <a:r>
              <a:rPr lang="it-IT" sz="2800" u="sng" dirty="0" smtClean="0">
                <a:latin typeface="Calibri" panose="020F0502020204030204" pitchFamily="34" charset="0"/>
              </a:rPr>
              <a:t>se </a:t>
            </a:r>
            <a:r>
              <a:rPr lang="it-IT" sz="2800" u="sng" dirty="0">
                <a:latin typeface="Calibri" panose="020F0502020204030204" pitchFamily="34" charset="0"/>
              </a:rPr>
              <a:t>i ricorrenti potevano vantare un’eccezione </a:t>
            </a:r>
            <a:r>
              <a:rPr lang="it-IT" sz="2800" u="sng" dirty="0">
                <a:latin typeface="Calibri" panose="020F0502020204030204" pitchFamily="34" charset="0"/>
              </a:rPr>
              <a:t>alle regole </a:t>
            </a:r>
            <a:r>
              <a:rPr lang="it-IT" sz="2800" u="sng" dirty="0" smtClean="0">
                <a:latin typeface="Calibri" panose="020F0502020204030204" pitchFamily="34" charset="0"/>
              </a:rPr>
              <a:t>generali e ai doveri di servizio </a:t>
            </a:r>
            <a:r>
              <a:rPr lang="it-IT" sz="2800" u="sng" dirty="0">
                <a:latin typeface="Calibri" panose="020F0502020204030204" pitchFamily="34" charset="0"/>
              </a:rPr>
              <a:t>fondata sulle credenze e convinzioni </a:t>
            </a:r>
            <a:r>
              <a:rPr lang="it-IT" sz="2800" u="sng" dirty="0" smtClean="0">
                <a:latin typeface="Calibri" panose="020F0502020204030204" pitchFamily="34" charset="0"/>
              </a:rPr>
              <a:t>relative </a:t>
            </a:r>
            <a:r>
              <a:rPr lang="it-IT" sz="2800" u="sng" dirty="0">
                <a:latin typeface="Calibri" panose="020F0502020204030204" pitchFamily="34" charset="0"/>
              </a:rPr>
              <a:t>all’abbigliamento /</a:t>
            </a:r>
            <a:r>
              <a:rPr lang="it-IT" sz="2800" i="1" u="sng" dirty="0" err="1">
                <a:latin typeface="Calibri" panose="020F0502020204030204" pitchFamily="34" charset="0"/>
              </a:rPr>
              <a:t>dress</a:t>
            </a:r>
            <a:r>
              <a:rPr lang="it-IT" sz="2800" i="1" u="sng" dirty="0">
                <a:latin typeface="Calibri" panose="020F0502020204030204" pitchFamily="34" charset="0"/>
              </a:rPr>
              <a:t> </a:t>
            </a:r>
            <a:r>
              <a:rPr lang="it-IT" sz="2800" i="1" u="sng" dirty="0" smtClean="0">
                <a:latin typeface="Calibri" panose="020F0502020204030204" pitchFamily="34" charset="0"/>
              </a:rPr>
              <a:t>code </a:t>
            </a:r>
            <a:r>
              <a:rPr lang="it-IT" sz="2800" u="sng" dirty="0" smtClean="0">
                <a:latin typeface="Calibri" panose="020F0502020204030204" pitchFamily="34" charset="0"/>
              </a:rPr>
              <a:t>e</a:t>
            </a:r>
            <a:r>
              <a:rPr lang="it-IT" sz="2800" u="sng" dirty="0">
                <a:latin typeface="Calibri" panose="020F0502020204030204" pitchFamily="34" charset="0"/>
              </a:rPr>
              <a:t>, quindi, se il loro assoggettamento alle regole generali, con irrogazione licenziamento-sanzioni disciplinari desse luogo a forme vietate di discriminazione indiretta e violazione </a:t>
            </a:r>
            <a:r>
              <a:rPr lang="it-IT" sz="2800" u="sng" dirty="0" smtClean="0">
                <a:latin typeface="Calibri" panose="020F0502020204030204" pitchFamily="34" charset="0"/>
              </a:rPr>
              <a:t>del diritto </a:t>
            </a:r>
            <a:r>
              <a:rPr lang="it-IT" sz="2800" u="sng" dirty="0">
                <a:latin typeface="Calibri" panose="020F0502020204030204" pitchFamily="34" charset="0"/>
              </a:rPr>
              <a:t>alla libertà </a:t>
            </a:r>
            <a:r>
              <a:rPr lang="it-IT" sz="2800" u="sng" dirty="0" smtClean="0">
                <a:latin typeface="Calibri" panose="020F0502020204030204" pitchFamily="34" charset="0"/>
              </a:rPr>
              <a:t>religiosa.</a:t>
            </a:r>
            <a:endParaRPr lang="it-IT" sz="2800" u="sng" dirty="0">
              <a:latin typeface="Calibri" panose="020F0502020204030204" pitchFamily="34" charset="0"/>
            </a:endParaRPr>
          </a:p>
        </p:txBody>
      </p:sp>
    </p:spTree>
    <p:extLst>
      <p:ext uri="{BB962C8B-B14F-4D97-AF65-F5344CB8AC3E}">
        <p14:creationId xmlns:p14="http://schemas.microsoft.com/office/powerpoint/2010/main" val="4182454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769441"/>
          </a:xfrm>
          <a:prstGeom prst="rect">
            <a:avLst/>
          </a:prstGeom>
          <a:noFill/>
        </p:spPr>
        <p:txBody>
          <a:bodyPr wrap="square" rtlCol="0">
            <a:spAutoFit/>
          </a:bodyPr>
          <a:lstStyle/>
          <a:p>
            <a:pPr algn="ctr"/>
            <a:r>
              <a:rPr lang="it-IT" sz="4400" b="1" cap="small" dirty="0">
                <a:latin typeface="Calibri" panose="020F0502020204030204" pitchFamily="34" charset="0"/>
              </a:rPr>
              <a:t>corte europea dei diritti dell’uomo</a:t>
            </a:r>
            <a:endParaRPr lang="it-IT" sz="4400" dirty="0"/>
          </a:p>
        </p:txBody>
      </p:sp>
      <p:sp>
        <p:nvSpPr>
          <p:cNvPr id="6" name="CasellaDiTesto 5"/>
          <p:cNvSpPr txBox="1"/>
          <p:nvPr/>
        </p:nvSpPr>
        <p:spPr>
          <a:xfrm>
            <a:off x="924658" y="2355055"/>
            <a:ext cx="10754436" cy="4570482"/>
          </a:xfrm>
          <a:prstGeom prst="rect">
            <a:avLst/>
          </a:prstGeom>
          <a:noFill/>
        </p:spPr>
        <p:txBody>
          <a:bodyPr wrap="square" rtlCol="0">
            <a:spAutoFit/>
          </a:bodyPr>
          <a:lstStyle/>
          <a:p>
            <a:pPr lvl="0" algn="ctr"/>
            <a:r>
              <a:rPr lang="it-IT" sz="3200" b="1" u="sng" dirty="0" err="1">
                <a:latin typeface="Calibri" panose="020F0502020204030204" pitchFamily="34" charset="0"/>
              </a:rPr>
              <a:t>Eweida</a:t>
            </a:r>
            <a:r>
              <a:rPr lang="it-IT" sz="3200" b="1" u="sng" dirty="0">
                <a:latin typeface="Calibri" panose="020F0502020204030204" pitchFamily="34" charset="0"/>
              </a:rPr>
              <a:t> e altri vs. Regno Unito, 15.01.2013</a:t>
            </a:r>
          </a:p>
          <a:p>
            <a:pPr lvl="0" algn="ctr"/>
            <a:endParaRPr lang="it-IT" sz="1100" b="1" u="sng" dirty="0">
              <a:latin typeface="Calibri" panose="020F0502020204030204" pitchFamily="34" charset="0"/>
            </a:endParaRPr>
          </a:p>
          <a:p>
            <a:pPr marL="342900" indent="-342900" algn="just">
              <a:buFont typeface="Arial" panose="020B0604020202020204" pitchFamily="34" charset="0"/>
              <a:buChar char="•"/>
            </a:pPr>
            <a:r>
              <a:rPr lang="it-IT" sz="2400" dirty="0">
                <a:latin typeface="Calibri" panose="020F0502020204030204" pitchFamily="34" charset="0"/>
              </a:rPr>
              <a:t>Solo nel</a:t>
            </a:r>
            <a:r>
              <a:rPr lang="it-IT" sz="2400" b="1" dirty="0">
                <a:latin typeface="Calibri" panose="020F0502020204030204" pitchFamily="34" charset="0"/>
              </a:rPr>
              <a:t> primo caso</a:t>
            </a:r>
            <a:r>
              <a:rPr lang="it-IT" sz="2400" dirty="0">
                <a:latin typeface="Calibri" panose="020F0502020204030204" pitchFamily="34" charset="0"/>
              </a:rPr>
              <a:t> la Corte ha riconosciuto la </a:t>
            </a:r>
            <a:r>
              <a:rPr lang="it-IT" sz="2400" u="sng" dirty="0">
                <a:latin typeface="Calibri" panose="020F0502020204030204" pitchFamily="34" charset="0"/>
              </a:rPr>
              <a:t>violazione da parte del Regno Unito del diritto all’esercizio della libertà di manifestazione del proprio credo religioso prevalente, nelle circostanze dello specifico caso, sull’interesse del datore di lavoro a proteggere la propria "immagine" o "marchio" </a:t>
            </a:r>
            <a:r>
              <a:rPr lang="it-IT" sz="2400" u="sng" dirty="0" smtClean="0">
                <a:latin typeface="Calibri" panose="020F0502020204030204" pitchFamily="34" charset="0"/>
              </a:rPr>
              <a:t>aziendale</a:t>
            </a:r>
            <a:endParaRPr lang="it-IT" sz="2400" u="sng" dirty="0">
              <a:latin typeface="Calibri" panose="020F0502020204030204" pitchFamily="34" charset="0"/>
            </a:endParaRPr>
          </a:p>
          <a:p>
            <a:pPr marL="342900" indent="-342900" algn="just">
              <a:buFont typeface="Arial" panose="020B0604020202020204" pitchFamily="34" charset="0"/>
              <a:buChar char="•"/>
            </a:pPr>
            <a:endParaRPr lang="it-IT" sz="2400" u="sng" dirty="0">
              <a:latin typeface="Calibri" panose="020F0502020204030204" pitchFamily="34" charset="0"/>
            </a:endParaRPr>
          </a:p>
          <a:p>
            <a:pPr marL="342900" indent="-342900" algn="just">
              <a:buFont typeface="Arial" panose="020B0604020202020204" pitchFamily="34" charset="0"/>
              <a:buChar char="•"/>
            </a:pPr>
            <a:r>
              <a:rPr lang="it-IT" sz="2400" dirty="0">
                <a:latin typeface="Calibri" panose="020F0502020204030204" pitchFamily="34" charset="0"/>
              </a:rPr>
              <a:t>Nel bilanciamento tra esigenze di fede ed interesse datoriale sono state considerate le circostanze specifiche del caso, ovvero il fatto che la compagnia aerea avesse già consentito l’adattamento dell’uniforme di servizio per impiegati di altre fedi religiose, senza che questo avesse avuto un impatto negativo sull’immagine della </a:t>
            </a:r>
            <a:r>
              <a:rPr lang="it-IT" sz="2400" dirty="0" smtClean="0">
                <a:latin typeface="Calibri" panose="020F0502020204030204" pitchFamily="34" charset="0"/>
              </a:rPr>
              <a:t>compagnia</a:t>
            </a:r>
            <a:endParaRPr lang="it-IT" sz="2400" dirty="0">
              <a:latin typeface="Calibri" panose="020F0502020204030204" pitchFamily="34" charset="0"/>
            </a:endParaRPr>
          </a:p>
        </p:txBody>
      </p:sp>
    </p:spTree>
    <p:extLst>
      <p:ext uri="{BB962C8B-B14F-4D97-AF65-F5344CB8AC3E}">
        <p14:creationId xmlns:p14="http://schemas.microsoft.com/office/powerpoint/2010/main" val="4182454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europea dei diritti dell’uomo</a:t>
            </a:r>
            <a:endParaRPr lang="it-IT" sz="5400" dirty="0"/>
          </a:p>
        </p:txBody>
      </p:sp>
      <p:sp>
        <p:nvSpPr>
          <p:cNvPr id="6" name="CasellaDiTesto 5"/>
          <p:cNvSpPr txBox="1"/>
          <p:nvPr/>
        </p:nvSpPr>
        <p:spPr>
          <a:xfrm>
            <a:off x="801828" y="2355055"/>
            <a:ext cx="10754436" cy="4447371"/>
          </a:xfrm>
          <a:prstGeom prst="rect">
            <a:avLst/>
          </a:prstGeom>
          <a:noFill/>
        </p:spPr>
        <p:txBody>
          <a:bodyPr wrap="square" rtlCol="0">
            <a:spAutoFit/>
          </a:bodyPr>
          <a:lstStyle/>
          <a:p>
            <a:pPr lvl="0" algn="ctr"/>
            <a:r>
              <a:rPr lang="it-IT" sz="4400" b="1" i="1" u="sng" dirty="0" err="1">
                <a:latin typeface="Calibri" panose="020F0502020204030204" pitchFamily="34" charset="0"/>
              </a:rPr>
              <a:t>Ebrahimian</a:t>
            </a:r>
            <a:r>
              <a:rPr lang="it-IT" sz="4400" b="1" i="1" u="sng" dirty="0">
                <a:latin typeface="Calibri" panose="020F0502020204030204" pitchFamily="34" charset="0"/>
              </a:rPr>
              <a:t> vs. Francia</a:t>
            </a:r>
            <a:r>
              <a:rPr lang="it-IT" sz="4400" b="1" u="sng" dirty="0">
                <a:latin typeface="Calibri" panose="020F0502020204030204" pitchFamily="34" charset="0"/>
              </a:rPr>
              <a:t>, </a:t>
            </a:r>
            <a:r>
              <a:rPr lang="it-IT" sz="4400" b="1" u="sng" dirty="0" smtClean="0">
                <a:latin typeface="Calibri" panose="020F0502020204030204" pitchFamily="34" charset="0"/>
              </a:rPr>
              <a:t>26.11.2015</a:t>
            </a:r>
          </a:p>
          <a:p>
            <a:pPr lvl="0" algn="ctr"/>
            <a:endParaRPr lang="it-IT" sz="1100" dirty="0"/>
          </a:p>
          <a:p>
            <a:pPr marL="342900" indent="-342900" algn="just">
              <a:buFont typeface="Arial" panose="020B0604020202020204" pitchFamily="34" charset="0"/>
              <a:buChar char="•"/>
            </a:pPr>
            <a:r>
              <a:rPr lang="it-IT" sz="2400" u="sng" dirty="0">
                <a:latin typeface="Calibri" panose="020F0502020204030204" pitchFamily="34" charset="0"/>
              </a:rPr>
              <a:t>la legislazione francese </a:t>
            </a:r>
            <a:r>
              <a:rPr lang="it-IT" sz="2400" dirty="0">
                <a:latin typeface="Calibri" panose="020F0502020204030204" pitchFamily="34" charset="0"/>
              </a:rPr>
              <a:t>che, in forza del principio di laicità dello Stato e della neutralità dei servizi pubblici, impone ai dipendenti del pubblico impiego di non mostrare la propria appartenenza religiosa con simboli esposti sul luogo di lavoro, è conforme alla Convenzione europea dei diritti dell’uomo e non viola l’articolo 9 che assicura il diritto alla libertà di </a:t>
            </a:r>
            <a:r>
              <a:rPr lang="it-IT" sz="2400" dirty="0" smtClean="0">
                <a:latin typeface="Calibri" panose="020F0502020204030204" pitchFamily="34" charset="0"/>
              </a:rPr>
              <a:t>religione.</a:t>
            </a:r>
            <a:endParaRPr lang="it-IT" sz="2400" dirty="0" smtClean="0">
              <a:latin typeface="Calibri" panose="020F0502020204030204" pitchFamily="34" charset="0"/>
            </a:endParaRPr>
          </a:p>
          <a:p>
            <a:pPr marL="342900" indent="-342900" algn="just">
              <a:buFont typeface="Arial" panose="020B0604020202020204" pitchFamily="34" charset="0"/>
              <a:buChar char="•"/>
            </a:pPr>
            <a:endParaRPr lang="it-IT" sz="1400" dirty="0"/>
          </a:p>
          <a:p>
            <a:pPr marL="342900" indent="-342900" algn="just">
              <a:buFont typeface="Arial" panose="020B0604020202020204" pitchFamily="34" charset="0"/>
              <a:buChar char="•"/>
            </a:pPr>
            <a:r>
              <a:rPr lang="it-IT" sz="2400" dirty="0"/>
              <a:t>indossare il velo islamico può essere considerato come un mezzo per manifestare il proprio credo religioso, come tale protetto dalla norma convenzionale, ma è legittima la normativa nazionale che dispone che i dipendenti pubblici siano imparziali e non condizionino in alcun modo il pubblico, in questo caso i </a:t>
            </a:r>
            <a:r>
              <a:rPr lang="it-IT" sz="2400" dirty="0" smtClean="0"/>
              <a:t>pazienti.</a:t>
            </a:r>
            <a:endParaRPr lang="it-IT" sz="2400" dirty="0">
              <a:latin typeface="Calibri" panose="020F0502020204030204" pitchFamily="34" charset="0"/>
            </a:endParaRPr>
          </a:p>
        </p:txBody>
      </p:sp>
    </p:spTree>
    <p:extLst>
      <p:ext uri="{BB962C8B-B14F-4D97-AF65-F5344CB8AC3E}">
        <p14:creationId xmlns:p14="http://schemas.microsoft.com/office/powerpoint/2010/main" val="4182454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di giustizia dell’unione europea</a:t>
            </a:r>
            <a:endParaRPr lang="it-IT" sz="5400" dirty="0"/>
          </a:p>
        </p:txBody>
      </p:sp>
      <p:sp>
        <p:nvSpPr>
          <p:cNvPr id="6" name="CasellaDiTesto 5"/>
          <p:cNvSpPr txBox="1"/>
          <p:nvPr/>
        </p:nvSpPr>
        <p:spPr>
          <a:xfrm>
            <a:off x="801828" y="2455179"/>
            <a:ext cx="10754436" cy="4401205"/>
          </a:xfrm>
          <a:prstGeom prst="rect">
            <a:avLst/>
          </a:prstGeom>
          <a:noFill/>
        </p:spPr>
        <p:txBody>
          <a:bodyPr wrap="square" rtlCol="0">
            <a:spAutoFit/>
          </a:bodyPr>
          <a:lstStyle/>
          <a:p>
            <a:pPr lvl="0" algn="ctr"/>
            <a:r>
              <a:rPr lang="it-IT" sz="2400" b="1" u="sng" dirty="0">
                <a:latin typeface="Calibri" panose="020F0502020204030204" pitchFamily="34" charset="0"/>
              </a:rPr>
              <a:t>(</a:t>
            </a:r>
            <a:r>
              <a:rPr lang="it-IT" sz="2000" b="1" u="sng" dirty="0">
                <a:latin typeface="Calibri" panose="020F0502020204030204" pitchFamily="34" charset="0"/>
              </a:rPr>
              <a:t>Grande Sezione), Cause </a:t>
            </a:r>
            <a:r>
              <a:rPr lang="it-IT" sz="2000" b="1" u="sng" dirty="0" err="1">
                <a:latin typeface="Calibri" panose="020F0502020204030204" pitchFamily="34" charset="0"/>
              </a:rPr>
              <a:t>Samira</a:t>
            </a:r>
            <a:r>
              <a:rPr lang="it-IT" sz="2000" b="1" u="sng" dirty="0">
                <a:latin typeface="Calibri" panose="020F0502020204030204" pitchFamily="34" charset="0"/>
              </a:rPr>
              <a:t> </a:t>
            </a:r>
            <a:r>
              <a:rPr lang="it-IT" sz="2000" b="1" u="sng" dirty="0" err="1">
                <a:latin typeface="Calibri" panose="020F0502020204030204" pitchFamily="34" charset="0"/>
              </a:rPr>
              <a:t>Achbita</a:t>
            </a:r>
            <a:r>
              <a:rPr lang="it-IT" sz="2000" b="1" u="sng" dirty="0">
                <a:latin typeface="Calibri" panose="020F0502020204030204" pitchFamily="34" charset="0"/>
              </a:rPr>
              <a:t> e </a:t>
            </a:r>
            <a:r>
              <a:rPr lang="it-IT" sz="2000" b="1" u="sng" dirty="0" err="1">
                <a:latin typeface="Calibri" panose="020F0502020204030204" pitchFamily="34" charset="0"/>
              </a:rPr>
              <a:t>Centrum</a:t>
            </a:r>
            <a:r>
              <a:rPr lang="it-IT" sz="2000" b="1" u="sng" dirty="0">
                <a:latin typeface="Calibri" panose="020F0502020204030204" pitchFamily="34" charset="0"/>
              </a:rPr>
              <a:t> </a:t>
            </a:r>
            <a:r>
              <a:rPr lang="it-IT" sz="2000" b="1" u="sng" dirty="0" err="1">
                <a:latin typeface="Calibri" panose="020F0502020204030204" pitchFamily="34" charset="0"/>
              </a:rPr>
              <a:t>voor</a:t>
            </a:r>
            <a:r>
              <a:rPr lang="it-IT" sz="2000" b="1" u="sng" dirty="0">
                <a:latin typeface="Calibri" panose="020F0502020204030204" pitchFamily="34" charset="0"/>
              </a:rPr>
              <a:t> </a:t>
            </a:r>
            <a:r>
              <a:rPr lang="it-IT" sz="2000" b="1" u="sng" dirty="0" err="1">
                <a:latin typeface="Calibri" panose="020F0502020204030204" pitchFamily="34" charset="0"/>
              </a:rPr>
              <a:t>Gelijkheid</a:t>
            </a:r>
            <a:r>
              <a:rPr lang="it-IT" sz="2000" b="1" u="sng" dirty="0">
                <a:latin typeface="Calibri" panose="020F0502020204030204" pitchFamily="34" charset="0"/>
              </a:rPr>
              <a:t> van </a:t>
            </a:r>
            <a:r>
              <a:rPr lang="it-IT" sz="2000" b="1" u="sng" dirty="0" err="1">
                <a:latin typeface="Calibri" panose="020F0502020204030204" pitchFamily="34" charset="0"/>
              </a:rPr>
              <a:t>Kansen</a:t>
            </a:r>
            <a:r>
              <a:rPr lang="it-IT" sz="2000" b="1" u="sng" dirty="0">
                <a:latin typeface="Calibri" panose="020F0502020204030204" pitchFamily="34" charset="0"/>
              </a:rPr>
              <a:t> en </a:t>
            </a:r>
            <a:r>
              <a:rPr lang="it-IT" sz="2000" b="1" u="sng" dirty="0" err="1">
                <a:latin typeface="Calibri" panose="020F0502020204030204" pitchFamily="34" charset="0"/>
              </a:rPr>
              <a:t>voor</a:t>
            </a:r>
            <a:r>
              <a:rPr lang="it-IT" sz="2000" b="1" u="sng" dirty="0">
                <a:latin typeface="Calibri" panose="020F0502020204030204" pitchFamily="34" charset="0"/>
              </a:rPr>
              <a:t> </a:t>
            </a:r>
            <a:r>
              <a:rPr lang="it-IT" sz="2000" b="1" u="sng" dirty="0" err="1">
                <a:latin typeface="Calibri" panose="020F0502020204030204" pitchFamily="34" charset="0"/>
              </a:rPr>
              <a:t>racismebestrijding</a:t>
            </a:r>
            <a:r>
              <a:rPr lang="it-IT" sz="2000" b="1" u="sng" dirty="0">
                <a:latin typeface="Calibri" panose="020F0502020204030204" pitchFamily="34" charset="0"/>
              </a:rPr>
              <a:t> vs.  G4S </a:t>
            </a:r>
            <a:r>
              <a:rPr lang="it-IT" sz="2000" b="1" u="sng" dirty="0" err="1">
                <a:latin typeface="Calibri" panose="020F0502020204030204" pitchFamily="34" charset="0"/>
              </a:rPr>
              <a:t>Secure</a:t>
            </a:r>
            <a:r>
              <a:rPr lang="it-IT" sz="2000" b="1" u="sng" dirty="0">
                <a:latin typeface="Calibri" panose="020F0502020204030204" pitchFamily="34" charset="0"/>
              </a:rPr>
              <a:t> Solutions  NV,C-157/15 e Asma </a:t>
            </a:r>
            <a:r>
              <a:rPr lang="it-IT" sz="2000" b="1" u="sng" dirty="0" err="1">
                <a:latin typeface="Calibri" panose="020F0502020204030204" pitchFamily="34" charset="0"/>
              </a:rPr>
              <a:t>Bougnaoui</a:t>
            </a:r>
            <a:r>
              <a:rPr lang="it-IT" sz="2000" b="1" u="sng" dirty="0">
                <a:latin typeface="Calibri" panose="020F0502020204030204" pitchFamily="34" charset="0"/>
              </a:rPr>
              <a:t> e </a:t>
            </a:r>
            <a:r>
              <a:rPr lang="it-IT" sz="2000" b="1" u="sng" dirty="0" err="1">
                <a:latin typeface="Calibri" panose="020F0502020204030204" pitchFamily="34" charset="0"/>
              </a:rPr>
              <a:t>Association</a:t>
            </a:r>
            <a:r>
              <a:rPr lang="it-IT" sz="2000" b="1" u="sng" dirty="0">
                <a:latin typeface="Calibri" panose="020F0502020204030204" pitchFamily="34" charset="0"/>
              </a:rPr>
              <a:t> de </a:t>
            </a:r>
            <a:r>
              <a:rPr lang="it-IT" sz="2000" b="1" u="sng" dirty="0" err="1">
                <a:latin typeface="Calibri" panose="020F0502020204030204" pitchFamily="34" charset="0"/>
              </a:rPr>
              <a:t>défense</a:t>
            </a:r>
            <a:r>
              <a:rPr lang="it-IT" sz="2000" b="1" u="sng" dirty="0">
                <a:latin typeface="Calibri" panose="020F0502020204030204" pitchFamily="34" charset="0"/>
              </a:rPr>
              <a:t> </a:t>
            </a:r>
            <a:r>
              <a:rPr lang="it-IT" sz="2000" b="1" u="sng" dirty="0" err="1">
                <a:latin typeface="Calibri" panose="020F0502020204030204" pitchFamily="34" charset="0"/>
              </a:rPr>
              <a:t>des</a:t>
            </a:r>
            <a:r>
              <a:rPr lang="it-IT" sz="2000" b="1" u="sng" dirty="0">
                <a:latin typeface="Calibri" panose="020F0502020204030204" pitchFamily="34" charset="0"/>
              </a:rPr>
              <a:t> </a:t>
            </a:r>
            <a:r>
              <a:rPr lang="it-IT" sz="2000" b="1" u="sng" dirty="0" err="1">
                <a:latin typeface="Calibri" panose="020F0502020204030204" pitchFamily="34" charset="0"/>
              </a:rPr>
              <a:t>droits</a:t>
            </a:r>
            <a:r>
              <a:rPr lang="it-IT" sz="2000" b="1" u="sng" dirty="0">
                <a:latin typeface="Calibri" panose="020F0502020204030204" pitchFamily="34" charset="0"/>
              </a:rPr>
              <a:t> de l’</a:t>
            </a:r>
            <a:r>
              <a:rPr lang="it-IT" sz="2000" b="1" u="sng" dirty="0" err="1">
                <a:latin typeface="Calibri" panose="020F0502020204030204" pitchFamily="34" charset="0"/>
              </a:rPr>
              <a:t>homme</a:t>
            </a:r>
            <a:r>
              <a:rPr lang="it-IT" sz="2000" b="1" u="sng" dirty="0">
                <a:latin typeface="Calibri" panose="020F0502020204030204" pitchFamily="34" charset="0"/>
              </a:rPr>
              <a:t> (ADDH) vs. </a:t>
            </a:r>
            <a:r>
              <a:rPr lang="it-IT" sz="2000" b="1" u="sng" dirty="0" err="1">
                <a:latin typeface="Calibri" panose="020F0502020204030204" pitchFamily="34" charset="0"/>
              </a:rPr>
              <a:t>Micropole</a:t>
            </a:r>
            <a:r>
              <a:rPr lang="it-IT" sz="2000" b="1" u="sng" dirty="0">
                <a:latin typeface="Calibri" panose="020F0502020204030204" pitchFamily="34" charset="0"/>
              </a:rPr>
              <a:t> SA, C-188/15, </a:t>
            </a:r>
            <a:r>
              <a:rPr lang="it-IT" sz="2000" b="1" u="sng" dirty="0" smtClean="0">
                <a:latin typeface="Calibri" panose="020F0502020204030204" pitchFamily="34" charset="0"/>
              </a:rPr>
              <a:t>14.03.2017</a:t>
            </a:r>
          </a:p>
          <a:p>
            <a:pPr lvl="0" algn="ctr"/>
            <a:endParaRPr lang="it-IT" sz="2000" b="1" u="sng" dirty="0">
              <a:latin typeface="Calibri" panose="020F0502020204030204" pitchFamily="34" charset="0"/>
            </a:endParaRPr>
          </a:p>
          <a:p>
            <a:pPr marL="457200" lvl="0" indent="-457200" algn="just">
              <a:buFont typeface="Wingdings" panose="05000000000000000000" pitchFamily="2" charset="2"/>
              <a:buChar char="ü"/>
            </a:pPr>
            <a:r>
              <a:rPr lang="it-IT" sz="2800" dirty="0" smtClean="0">
                <a:latin typeface="Calibri" panose="020F0502020204030204" pitchFamily="34" charset="0"/>
              </a:rPr>
              <a:t>entrambe </a:t>
            </a:r>
            <a:r>
              <a:rPr lang="it-IT" sz="2800" dirty="0">
                <a:latin typeface="Calibri" panose="020F0502020204030204" pitchFamily="34" charset="0"/>
              </a:rPr>
              <a:t>le sentenze riguardano l’uso del velo islamico nello svolgimento della prestazione </a:t>
            </a:r>
            <a:r>
              <a:rPr lang="it-IT" sz="2800" dirty="0" smtClean="0">
                <a:latin typeface="Calibri" panose="020F0502020204030204" pitchFamily="34" charset="0"/>
              </a:rPr>
              <a:t>lavorativa.</a:t>
            </a:r>
          </a:p>
          <a:p>
            <a:pPr marL="342900" lvl="0" indent="-342900" algn="just">
              <a:buFont typeface="Arial" panose="020B0604020202020204" pitchFamily="34" charset="0"/>
              <a:buChar char="•"/>
            </a:pPr>
            <a:endParaRPr lang="it-IT" sz="2800" dirty="0">
              <a:latin typeface="Calibri" panose="020F0502020204030204" pitchFamily="34" charset="0"/>
            </a:endParaRPr>
          </a:p>
          <a:p>
            <a:pPr marL="457200" lvl="0" indent="-457200" algn="just">
              <a:buFont typeface="Wingdings" panose="05000000000000000000" pitchFamily="2" charset="2"/>
              <a:buChar char="ü"/>
            </a:pPr>
            <a:r>
              <a:rPr lang="it-IT" sz="2800" dirty="0" smtClean="0">
                <a:latin typeface="Calibri" panose="020F0502020204030204" pitchFamily="34" charset="0"/>
              </a:rPr>
              <a:t>è </a:t>
            </a:r>
            <a:r>
              <a:rPr lang="it-IT" sz="2800" dirty="0">
                <a:latin typeface="Calibri" panose="020F0502020204030204" pitchFamily="34" charset="0"/>
              </a:rPr>
              <a:t>stato chiesto se il divieto di indossare il velo sul luogo di lavoro costituisca una discriminazione ai sensi della direttiva 2000/78/CE, che stabilisce un quadro generale per la parità di trattamento in materia di occupazione e di condizioni di </a:t>
            </a:r>
            <a:r>
              <a:rPr lang="it-IT" sz="2800" dirty="0" smtClean="0">
                <a:latin typeface="Calibri" panose="020F0502020204030204" pitchFamily="34" charset="0"/>
              </a:rPr>
              <a:t>lavoro.</a:t>
            </a:r>
            <a:endParaRPr lang="it-IT" sz="2800" dirty="0">
              <a:latin typeface="Calibri" panose="020F0502020204030204" pitchFamily="34" charset="0"/>
            </a:endParaRPr>
          </a:p>
        </p:txBody>
      </p:sp>
    </p:spTree>
    <p:extLst>
      <p:ext uri="{BB962C8B-B14F-4D97-AF65-F5344CB8AC3E}">
        <p14:creationId xmlns:p14="http://schemas.microsoft.com/office/powerpoint/2010/main" val="450538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europea dei diritti dell’uomo</a:t>
            </a:r>
            <a:endParaRPr lang="it-IT" sz="5400" dirty="0"/>
          </a:p>
        </p:txBody>
      </p:sp>
      <p:sp>
        <p:nvSpPr>
          <p:cNvPr id="6" name="CasellaDiTesto 5"/>
          <p:cNvSpPr txBox="1"/>
          <p:nvPr/>
        </p:nvSpPr>
        <p:spPr>
          <a:xfrm>
            <a:off x="801828" y="2618952"/>
            <a:ext cx="10754436" cy="3539430"/>
          </a:xfrm>
          <a:prstGeom prst="rect">
            <a:avLst/>
          </a:prstGeom>
          <a:noFill/>
        </p:spPr>
        <p:txBody>
          <a:bodyPr wrap="square" rtlCol="0">
            <a:spAutoFit/>
          </a:bodyPr>
          <a:lstStyle/>
          <a:p>
            <a:r>
              <a:rPr lang="it-IT" sz="3200" b="1" i="1" dirty="0">
                <a:latin typeface="Calibri" panose="020F0502020204030204" pitchFamily="34" charset="0"/>
              </a:rPr>
              <a:t>Caso </a:t>
            </a:r>
            <a:r>
              <a:rPr lang="it-IT" sz="3200" b="1" i="1" dirty="0" err="1" smtClean="0">
                <a:latin typeface="Calibri" panose="020F0502020204030204" pitchFamily="34" charset="0"/>
              </a:rPr>
              <a:t>Achbita</a:t>
            </a:r>
            <a:endParaRPr lang="it-IT" sz="3200" b="1" i="1" dirty="0" smtClean="0">
              <a:latin typeface="Calibri" panose="020F0502020204030204" pitchFamily="34" charset="0"/>
            </a:endParaRPr>
          </a:p>
          <a:p>
            <a:endParaRPr lang="it-IT" sz="3200" b="1" i="1" dirty="0">
              <a:latin typeface="Calibri" panose="020F0502020204030204" pitchFamily="34" charset="0"/>
            </a:endParaRPr>
          </a:p>
          <a:p>
            <a:pPr marL="457200" indent="-457200" algn="just">
              <a:buFont typeface="Wingdings" panose="05000000000000000000" pitchFamily="2" charset="2"/>
              <a:buChar char="v"/>
            </a:pPr>
            <a:r>
              <a:rPr lang="it-IT" sz="3200" i="1" u="sng" dirty="0">
                <a:latin typeface="Calibri" panose="020F0502020204030204" pitchFamily="34" charset="0"/>
              </a:rPr>
              <a:t>il divieto per una donna musulmana di indossare un velo islamico sul luogo di lavoro non configura una discriminazione diretta qualora la regola vigente presso il datore di lavoro vieti a tutti i dipendenti di indossare segni esteriori di convinzioni politiche, filosofiche e </a:t>
            </a:r>
            <a:r>
              <a:rPr lang="it-IT" sz="3200" i="1" u="sng" dirty="0" smtClean="0">
                <a:latin typeface="Calibri" panose="020F0502020204030204" pitchFamily="34" charset="0"/>
              </a:rPr>
              <a:t>religiose.</a:t>
            </a:r>
            <a:endParaRPr lang="it-IT" sz="3200" dirty="0">
              <a:latin typeface="Calibri" panose="020F0502020204030204" pitchFamily="34" charset="0"/>
            </a:endParaRPr>
          </a:p>
        </p:txBody>
      </p:sp>
    </p:spTree>
    <p:extLst>
      <p:ext uri="{BB962C8B-B14F-4D97-AF65-F5344CB8AC3E}">
        <p14:creationId xmlns:p14="http://schemas.microsoft.com/office/powerpoint/2010/main" val="450538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europea dei diritti dell’uomo</a:t>
            </a:r>
            <a:endParaRPr lang="it-IT" sz="5400" dirty="0"/>
          </a:p>
        </p:txBody>
      </p:sp>
      <p:sp>
        <p:nvSpPr>
          <p:cNvPr id="6" name="CasellaDiTesto 5"/>
          <p:cNvSpPr txBox="1"/>
          <p:nvPr/>
        </p:nvSpPr>
        <p:spPr>
          <a:xfrm>
            <a:off x="801828" y="2618952"/>
            <a:ext cx="10754436" cy="3539430"/>
          </a:xfrm>
          <a:prstGeom prst="rect">
            <a:avLst/>
          </a:prstGeom>
          <a:noFill/>
        </p:spPr>
        <p:txBody>
          <a:bodyPr wrap="square" rtlCol="0">
            <a:spAutoFit/>
          </a:bodyPr>
          <a:lstStyle/>
          <a:p>
            <a:r>
              <a:rPr lang="it-IT" sz="3200" b="1" i="1" dirty="0">
                <a:latin typeface="Calibri" panose="020F0502020204030204" pitchFamily="34" charset="0"/>
              </a:rPr>
              <a:t>Caso </a:t>
            </a:r>
            <a:r>
              <a:rPr lang="it-IT" sz="3200" b="1" i="1" dirty="0" err="1" smtClean="0">
                <a:latin typeface="Calibri" panose="020F0502020204030204" pitchFamily="34" charset="0"/>
              </a:rPr>
              <a:t>Achbita</a:t>
            </a:r>
            <a:endParaRPr lang="it-IT" sz="3200" b="1" i="1" dirty="0" smtClean="0">
              <a:latin typeface="Calibri" panose="020F0502020204030204" pitchFamily="34" charset="0"/>
            </a:endParaRPr>
          </a:p>
          <a:p>
            <a:pPr marL="457200" indent="-457200">
              <a:buFont typeface="Wingdings" panose="05000000000000000000" pitchFamily="2" charset="2"/>
              <a:buChar char="v"/>
            </a:pPr>
            <a:endParaRPr lang="it-IT" sz="3200" b="1" i="1" dirty="0">
              <a:latin typeface="Calibri" panose="020F0502020204030204" pitchFamily="34" charset="0"/>
            </a:endParaRPr>
          </a:p>
          <a:p>
            <a:pPr marL="457200" indent="-457200" algn="just">
              <a:buFont typeface="Wingdings" panose="05000000000000000000" pitchFamily="2" charset="2"/>
              <a:buChar char="v"/>
            </a:pPr>
            <a:r>
              <a:rPr lang="it-IT" sz="3200" u="sng" dirty="0">
                <a:latin typeface="Calibri" panose="020F0502020204030204" pitchFamily="34" charset="0"/>
              </a:rPr>
              <a:t>il datore di lavoro può vietare nei locali aziendali  il </a:t>
            </a:r>
            <a:r>
              <a:rPr lang="it-IT" sz="3200" u="sng" dirty="0" smtClean="0">
                <a:latin typeface="Calibri" panose="020F0502020204030204" pitchFamily="34" charset="0"/>
              </a:rPr>
              <a:t>velo islamico, </a:t>
            </a:r>
            <a:r>
              <a:rPr lang="it-IT" sz="3200" u="sng" dirty="0">
                <a:latin typeface="Calibri" panose="020F0502020204030204" pitchFamily="34" charset="0"/>
              </a:rPr>
              <a:t>purché ciò non si traduca nella discriminazione verso una singola confessione religiosa, ma sia il riflesso di una politica aziendale)di neutralità politica, filosofica e religiosa nei rapporti con i  </a:t>
            </a:r>
            <a:r>
              <a:rPr lang="it-IT" sz="3200" u="sng" dirty="0" smtClean="0">
                <a:latin typeface="Calibri" panose="020F0502020204030204" pitchFamily="34" charset="0"/>
              </a:rPr>
              <a:t>clienti.</a:t>
            </a:r>
            <a:endParaRPr lang="it-IT" sz="3200" dirty="0">
              <a:latin typeface="Calibri" panose="020F0502020204030204" pitchFamily="34" charset="0"/>
            </a:endParaRPr>
          </a:p>
        </p:txBody>
      </p:sp>
    </p:spTree>
    <p:extLst>
      <p:ext uri="{BB962C8B-B14F-4D97-AF65-F5344CB8AC3E}">
        <p14:creationId xmlns:p14="http://schemas.microsoft.com/office/powerpoint/2010/main" val="35345717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923330"/>
          </a:xfrm>
          <a:prstGeom prst="rect">
            <a:avLst/>
          </a:prstGeom>
          <a:noFill/>
        </p:spPr>
        <p:txBody>
          <a:bodyPr wrap="square" rtlCol="0">
            <a:spAutoFit/>
          </a:bodyPr>
          <a:lstStyle/>
          <a:p>
            <a:pPr algn="ctr"/>
            <a:r>
              <a:rPr lang="it-IT" sz="5400" b="1" cap="small" dirty="0">
                <a:latin typeface="Calibri" panose="020F0502020204030204" pitchFamily="34" charset="0"/>
              </a:rPr>
              <a:t>corte europea dei diritti dell’uomo</a:t>
            </a:r>
            <a:endParaRPr lang="it-IT" sz="5400" dirty="0"/>
          </a:p>
        </p:txBody>
      </p:sp>
      <p:sp>
        <p:nvSpPr>
          <p:cNvPr id="6" name="CasellaDiTesto 5"/>
          <p:cNvSpPr txBox="1"/>
          <p:nvPr/>
        </p:nvSpPr>
        <p:spPr>
          <a:xfrm>
            <a:off x="801828" y="2355055"/>
            <a:ext cx="10754436" cy="4216539"/>
          </a:xfrm>
          <a:prstGeom prst="rect">
            <a:avLst/>
          </a:prstGeom>
          <a:noFill/>
        </p:spPr>
        <p:txBody>
          <a:bodyPr wrap="square" rtlCol="0">
            <a:spAutoFit/>
          </a:bodyPr>
          <a:lstStyle/>
          <a:p>
            <a:r>
              <a:rPr lang="it-IT" sz="3200" b="1" i="1" dirty="0"/>
              <a:t>Caso </a:t>
            </a:r>
            <a:r>
              <a:rPr lang="it-IT" sz="3200" b="1" i="1" dirty="0" err="1"/>
              <a:t>Bougnaoui</a:t>
            </a:r>
            <a:endParaRPr lang="it-IT" sz="3200" b="1" i="1" dirty="0"/>
          </a:p>
          <a:p>
            <a:endParaRPr lang="it-IT" sz="1200" b="1" i="1" dirty="0"/>
          </a:p>
          <a:p>
            <a:pPr marL="457200" indent="-457200" algn="just">
              <a:buFont typeface="Wingdings" panose="05000000000000000000" pitchFamily="2" charset="2"/>
              <a:buChar char="v"/>
            </a:pPr>
            <a:r>
              <a:rPr lang="it-IT" sz="3200" u="sng" dirty="0" smtClean="0">
                <a:latin typeface="Calibri" panose="020F0502020204030204" pitchFamily="34" charset="0"/>
              </a:rPr>
              <a:t>l’articolo </a:t>
            </a:r>
            <a:r>
              <a:rPr lang="it-IT" sz="3200" u="sng" dirty="0">
                <a:latin typeface="Calibri" panose="020F0502020204030204" pitchFamily="34" charset="0"/>
              </a:rPr>
              <a:t>4, paragrafo 1, della direttiva 2000/78 deve essere interpretato nel senso che la volontà di un datore di lavoro di tener conto del desiderio di un cliente che i servizi di tale datore di lavoro non siano più assicurati da una dipendente che indossi il velo islamico, non costituisce un requisito essenziale e determinante per lo svolgimento dell’attività </a:t>
            </a:r>
            <a:r>
              <a:rPr lang="it-IT" sz="3200" u="sng" dirty="0" smtClean="0">
                <a:latin typeface="Calibri" panose="020F0502020204030204" pitchFamily="34" charset="0"/>
              </a:rPr>
              <a:t>lavorativa.</a:t>
            </a:r>
            <a:endParaRPr lang="it-IT" sz="3200" dirty="0">
              <a:latin typeface="Calibri" panose="020F0502020204030204" pitchFamily="34" charset="0"/>
            </a:endParaRPr>
          </a:p>
        </p:txBody>
      </p:sp>
    </p:spTree>
    <p:extLst>
      <p:ext uri="{BB962C8B-B14F-4D97-AF65-F5344CB8AC3E}">
        <p14:creationId xmlns:p14="http://schemas.microsoft.com/office/powerpoint/2010/main" val="198690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1107996"/>
          </a:xfrm>
          <a:prstGeom prst="rect">
            <a:avLst/>
          </a:prstGeom>
          <a:noFill/>
        </p:spPr>
        <p:txBody>
          <a:bodyPr wrap="square" rtlCol="0">
            <a:spAutoFit/>
          </a:bodyPr>
          <a:lstStyle/>
          <a:p>
            <a:pPr algn="ctr"/>
            <a:r>
              <a:rPr lang="it-IT" sz="6600" b="1" cap="small" dirty="0">
                <a:latin typeface="Calibri" panose="020F0502020204030204" pitchFamily="34" charset="0"/>
              </a:rPr>
              <a:t>giurisprudenza italiana</a:t>
            </a:r>
            <a:endParaRPr lang="it-IT" sz="6600" dirty="0"/>
          </a:p>
        </p:txBody>
      </p:sp>
      <p:sp>
        <p:nvSpPr>
          <p:cNvPr id="6" name="CasellaDiTesto 5"/>
          <p:cNvSpPr txBox="1"/>
          <p:nvPr/>
        </p:nvSpPr>
        <p:spPr>
          <a:xfrm>
            <a:off x="801828" y="2355055"/>
            <a:ext cx="10754436" cy="4462760"/>
          </a:xfrm>
          <a:prstGeom prst="rect">
            <a:avLst/>
          </a:prstGeom>
          <a:noFill/>
        </p:spPr>
        <p:txBody>
          <a:bodyPr wrap="square" rtlCol="0">
            <a:spAutoFit/>
          </a:bodyPr>
          <a:lstStyle/>
          <a:p>
            <a:pPr lvl="0" algn="ctr"/>
            <a:endParaRPr lang="it-IT" sz="2800" b="1" u="sng" dirty="0" smtClean="0">
              <a:latin typeface="Calibri" panose="020F0502020204030204" pitchFamily="34" charset="0"/>
            </a:endParaRPr>
          </a:p>
          <a:p>
            <a:pPr lvl="0" algn="ctr"/>
            <a:r>
              <a:rPr lang="it-IT" sz="2800" b="1" u="sng" dirty="0" smtClean="0">
                <a:latin typeface="Calibri" panose="020F0502020204030204" pitchFamily="34" charset="0"/>
              </a:rPr>
              <a:t>Corte </a:t>
            </a:r>
            <a:r>
              <a:rPr lang="it-IT" sz="2800" b="1" u="sng" dirty="0">
                <a:latin typeface="Calibri" panose="020F0502020204030204" pitchFamily="34" charset="0"/>
              </a:rPr>
              <a:t>di Appello di Milano, 20.05.2016, sentenza 579/2016</a:t>
            </a:r>
          </a:p>
          <a:p>
            <a:pPr lvl="0" algn="ctr"/>
            <a:endParaRPr lang="it-IT" sz="1200" dirty="0">
              <a:latin typeface="Calibri" panose="020F0502020204030204" pitchFamily="34" charset="0"/>
            </a:endParaRPr>
          </a:p>
          <a:p>
            <a:pPr marL="457200" indent="-457200" algn="just">
              <a:buFont typeface="Arial" panose="020B0604020202020204" pitchFamily="34" charset="0"/>
              <a:buChar char="•"/>
            </a:pPr>
            <a:r>
              <a:rPr lang="it-IT" sz="2400" u="sng" dirty="0" smtClean="0">
                <a:latin typeface="Calibri" panose="020F0502020204030204" pitchFamily="34" charset="0"/>
              </a:rPr>
              <a:t>discriminatoria </a:t>
            </a:r>
            <a:r>
              <a:rPr lang="it-IT" sz="2400" u="sng" dirty="0">
                <a:latin typeface="Calibri" panose="020F0502020204030204" pitchFamily="34" charset="0"/>
              </a:rPr>
              <a:t>la scelta della società di non far partecipare la lavoratrice alla selezione a causa del suo rifiuto di togliersi il </a:t>
            </a:r>
            <a:r>
              <a:rPr lang="it-IT" sz="2400" u="sng" dirty="0" smtClean="0">
                <a:latin typeface="Calibri" panose="020F0502020204030204" pitchFamily="34" charset="0"/>
              </a:rPr>
              <a:t>velo.</a:t>
            </a:r>
            <a:endParaRPr lang="it-IT" sz="2400" u="sng" dirty="0" smtClean="0">
              <a:latin typeface="Calibri" panose="020F0502020204030204" pitchFamily="34" charset="0"/>
            </a:endParaRPr>
          </a:p>
          <a:p>
            <a:pPr marL="457200" indent="-457200" algn="just">
              <a:buFont typeface="Arial" panose="020B0604020202020204" pitchFamily="34" charset="0"/>
              <a:buChar char="•"/>
            </a:pPr>
            <a:endParaRPr lang="it-IT" sz="2400" u="sng" dirty="0">
              <a:latin typeface="Calibri" panose="020F0502020204030204" pitchFamily="34" charset="0"/>
            </a:endParaRPr>
          </a:p>
          <a:p>
            <a:pPr marL="457200" indent="-457200" algn="just">
              <a:buFont typeface="Arial" panose="020B0604020202020204" pitchFamily="34" charset="0"/>
              <a:buChar char="•"/>
            </a:pPr>
            <a:r>
              <a:rPr lang="it-IT" sz="2400" u="sng" dirty="0" smtClean="0">
                <a:latin typeface="Calibri" panose="020F0502020204030204" pitchFamily="34" charset="0"/>
              </a:rPr>
              <a:t>comportamento </a:t>
            </a:r>
            <a:r>
              <a:rPr lang="it-IT" sz="2400" u="sng" dirty="0">
                <a:latin typeface="Calibri" panose="020F0502020204030204" pitchFamily="34" charset="0"/>
              </a:rPr>
              <a:t>ammissibile </a:t>
            </a:r>
            <a:r>
              <a:rPr lang="it-IT" sz="2400" u="sng" dirty="0"/>
              <a:t>solo quando sia essenziale alla prestazione lavorativa e il sacrificio imposto alla lavoratrice sia proporzionato all’interesse perseguito dal datore di </a:t>
            </a:r>
            <a:r>
              <a:rPr lang="it-IT" sz="2400" u="sng" dirty="0" smtClean="0"/>
              <a:t>lavoro.</a:t>
            </a:r>
            <a:endParaRPr lang="it-IT" sz="2400" u="sng" dirty="0" smtClean="0"/>
          </a:p>
          <a:p>
            <a:pPr marL="457200" indent="-457200" algn="just">
              <a:buFont typeface="Arial" panose="020B0604020202020204" pitchFamily="34" charset="0"/>
              <a:buChar char="•"/>
            </a:pPr>
            <a:endParaRPr lang="it-IT" sz="2400" u="sng" dirty="0">
              <a:latin typeface="Calibri" panose="020F0502020204030204" pitchFamily="34" charset="0"/>
            </a:endParaRPr>
          </a:p>
          <a:p>
            <a:pPr marL="457200" indent="-457200" algn="just">
              <a:buFont typeface="Arial" panose="020B0604020202020204" pitchFamily="34" charset="0"/>
              <a:buChar char="•"/>
            </a:pPr>
            <a:r>
              <a:rPr lang="it-IT" sz="2400" u="sng" dirty="0" smtClean="0">
                <a:latin typeface="Calibri" panose="020F0502020204030204" pitchFamily="34" charset="0"/>
              </a:rPr>
              <a:t>condannata </a:t>
            </a:r>
            <a:r>
              <a:rPr lang="it-IT" sz="2400" u="sng" dirty="0">
                <a:latin typeface="Calibri" panose="020F0502020204030204" pitchFamily="34" charset="0"/>
              </a:rPr>
              <a:t>l’agenzia di intermediazione di lavoro al risarcimento del danno non </a:t>
            </a:r>
            <a:r>
              <a:rPr lang="it-IT" sz="2400" u="sng" dirty="0" smtClean="0">
                <a:latin typeface="Calibri" panose="020F0502020204030204" pitchFamily="34" charset="0"/>
              </a:rPr>
              <a:t>patrimoniale.</a:t>
            </a:r>
            <a:endParaRPr lang="it-IT" sz="2400" dirty="0">
              <a:latin typeface="Calibri" panose="020F0502020204030204" pitchFamily="34" charset="0"/>
            </a:endParaRPr>
          </a:p>
        </p:txBody>
      </p:sp>
    </p:spTree>
    <p:extLst>
      <p:ext uri="{BB962C8B-B14F-4D97-AF65-F5344CB8AC3E}">
        <p14:creationId xmlns:p14="http://schemas.microsoft.com/office/powerpoint/2010/main" val="3646265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4" y="-553"/>
            <a:ext cx="12358092" cy="7355510"/>
          </a:xfrm>
          <a:prstGeom prst="rect">
            <a:avLst/>
          </a:prstGeom>
        </p:spPr>
      </p:pic>
      <p:sp>
        <p:nvSpPr>
          <p:cNvPr id="3" name="CasellaDiTesto 2"/>
          <p:cNvSpPr txBox="1"/>
          <p:nvPr/>
        </p:nvSpPr>
        <p:spPr>
          <a:xfrm>
            <a:off x="1815152" y="3452884"/>
            <a:ext cx="8666329" cy="1107996"/>
          </a:xfrm>
          <a:prstGeom prst="rect">
            <a:avLst/>
          </a:prstGeom>
          <a:noFill/>
        </p:spPr>
        <p:txBody>
          <a:bodyPr wrap="square" rtlCol="0">
            <a:spAutoFit/>
          </a:bodyPr>
          <a:lstStyle/>
          <a:p>
            <a:pPr algn="ctr"/>
            <a:r>
              <a:rPr lang="it-IT" sz="6600" i="1" dirty="0" smtClean="0"/>
              <a:t>Grazie </a:t>
            </a:r>
            <a:r>
              <a:rPr lang="it-IT" sz="6600" i="1" smtClean="0"/>
              <a:t>per l’attenzione</a:t>
            </a:r>
            <a:endParaRPr lang="it-IT" sz="6600" i="1" dirty="0"/>
          </a:p>
        </p:txBody>
      </p:sp>
    </p:spTree>
    <p:extLst>
      <p:ext uri="{BB962C8B-B14F-4D97-AF65-F5344CB8AC3E}">
        <p14:creationId xmlns:p14="http://schemas.microsoft.com/office/powerpoint/2010/main" val="1421755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 y="0"/>
            <a:ext cx="12358092" cy="7355510"/>
          </a:xfrm>
          <a:prstGeom prst="rect">
            <a:avLst/>
          </a:prstGeom>
        </p:spPr>
      </p:pic>
      <p:sp>
        <p:nvSpPr>
          <p:cNvPr id="5" name="CasellaDiTesto 4"/>
          <p:cNvSpPr txBox="1"/>
          <p:nvPr/>
        </p:nvSpPr>
        <p:spPr>
          <a:xfrm>
            <a:off x="627797" y="1580557"/>
            <a:ext cx="10754436" cy="1015663"/>
          </a:xfrm>
          <a:prstGeom prst="rect">
            <a:avLst/>
          </a:prstGeom>
          <a:noFill/>
        </p:spPr>
        <p:txBody>
          <a:bodyPr wrap="square" rtlCol="0">
            <a:spAutoFit/>
          </a:bodyPr>
          <a:lstStyle/>
          <a:p>
            <a:pPr algn="ctr"/>
            <a:r>
              <a:rPr lang="it-IT" sz="6000" b="1" cap="small" dirty="0">
                <a:latin typeface="Calibri" panose="020F0502020204030204" pitchFamily="34" charset="0"/>
              </a:rPr>
              <a:t>discriminazione per età</a:t>
            </a:r>
            <a:endParaRPr lang="it-IT" sz="6000" dirty="0"/>
          </a:p>
        </p:txBody>
      </p:sp>
      <p:sp>
        <p:nvSpPr>
          <p:cNvPr id="6" name="CasellaDiTesto 5"/>
          <p:cNvSpPr txBox="1"/>
          <p:nvPr/>
        </p:nvSpPr>
        <p:spPr>
          <a:xfrm>
            <a:off x="780197" y="2368812"/>
            <a:ext cx="10754436" cy="4293483"/>
          </a:xfrm>
          <a:prstGeom prst="rect">
            <a:avLst/>
          </a:prstGeom>
          <a:noFill/>
        </p:spPr>
        <p:txBody>
          <a:bodyPr wrap="square" rtlCol="0">
            <a:spAutoFit/>
          </a:bodyPr>
          <a:lstStyle/>
          <a:p>
            <a:pPr algn="ctr"/>
            <a:r>
              <a:rPr lang="it-IT" sz="4000" b="1" u="sng" dirty="0" smtClean="0">
                <a:effectLst>
                  <a:outerShdw blurRad="38100" dist="38100" dir="2700000" algn="tl">
                    <a:srgbClr val="000000">
                      <a:alpha val="43137"/>
                    </a:srgbClr>
                  </a:outerShdw>
                </a:effectLst>
                <a:latin typeface="Calibri" panose="020F0502020204030204" pitchFamily="34" charset="0"/>
              </a:rPr>
              <a:t>Riferimenti </a:t>
            </a:r>
            <a:r>
              <a:rPr lang="it-IT" sz="4000" b="1" u="sng" dirty="0" smtClean="0">
                <a:effectLst>
                  <a:outerShdw blurRad="38100" dist="38100" dir="2700000" algn="tl">
                    <a:srgbClr val="000000">
                      <a:alpha val="43137"/>
                    </a:srgbClr>
                  </a:outerShdw>
                </a:effectLst>
                <a:latin typeface="Calibri" panose="020F0502020204030204" pitchFamily="34" charset="0"/>
              </a:rPr>
              <a:t>normativi</a:t>
            </a:r>
          </a:p>
          <a:p>
            <a:r>
              <a:rPr lang="it-IT" sz="3200" b="1" i="1" dirty="0" smtClean="0">
                <a:latin typeface="Calibri" panose="020F0502020204030204" pitchFamily="34" charset="0"/>
              </a:rPr>
              <a:t>Costituzione </a:t>
            </a:r>
            <a:r>
              <a:rPr lang="it-IT" sz="3200" b="1" i="1" dirty="0">
                <a:latin typeface="Calibri" panose="020F0502020204030204" pitchFamily="34" charset="0"/>
              </a:rPr>
              <a:t>italiana, art.3, comma </a:t>
            </a:r>
            <a:r>
              <a:rPr lang="it-IT" sz="3200" b="1" i="1" dirty="0" smtClean="0">
                <a:latin typeface="Calibri" panose="020F0502020204030204" pitchFamily="34" charset="0"/>
              </a:rPr>
              <a:t>1</a:t>
            </a:r>
          </a:p>
          <a:p>
            <a:endParaRPr lang="it-IT" sz="1200" i="1" dirty="0">
              <a:latin typeface="Calibri" panose="020F0502020204030204" pitchFamily="34" charset="0"/>
            </a:endParaRPr>
          </a:p>
          <a:p>
            <a:pPr marL="457200" indent="-457200" algn="just">
              <a:buFont typeface="Arial" panose="020B0604020202020204" pitchFamily="34" charset="0"/>
              <a:buChar char="•"/>
            </a:pPr>
            <a:r>
              <a:rPr lang="it-IT" sz="3200" i="1" dirty="0">
                <a:latin typeface="Calibri" panose="020F0502020204030204" pitchFamily="34" charset="0"/>
              </a:rPr>
              <a:t>«Tutti i cittadini hanno pari dignità sociale e sono uguali davanti alla legge, </a:t>
            </a:r>
            <a:r>
              <a:rPr lang="it-IT" sz="3200" b="1" i="1" u="sng" dirty="0">
                <a:latin typeface="Calibri" panose="020F0502020204030204" pitchFamily="34" charset="0"/>
              </a:rPr>
              <a:t>senza distinzione</a:t>
            </a:r>
            <a:r>
              <a:rPr lang="it-IT" sz="3200" i="1" u="sng" dirty="0">
                <a:latin typeface="Calibri" panose="020F0502020204030204" pitchFamily="34" charset="0"/>
              </a:rPr>
              <a:t> </a:t>
            </a:r>
            <a:r>
              <a:rPr lang="it-IT" sz="3200" i="1" dirty="0">
                <a:latin typeface="Calibri" panose="020F0502020204030204" pitchFamily="34" charset="0"/>
              </a:rPr>
              <a:t>di sesso, di razza, di lingua, di religione, di opinioni politiche,</a:t>
            </a:r>
            <a:r>
              <a:rPr lang="it-IT" sz="3200" i="1" u="sng" dirty="0">
                <a:latin typeface="Calibri" panose="020F0502020204030204" pitchFamily="34" charset="0"/>
              </a:rPr>
              <a:t> </a:t>
            </a:r>
            <a:r>
              <a:rPr lang="it-IT" sz="3200" b="1" i="1" u="sng" dirty="0">
                <a:latin typeface="Calibri" panose="020F0502020204030204" pitchFamily="34" charset="0"/>
              </a:rPr>
              <a:t>di condizioni personali</a:t>
            </a:r>
            <a:r>
              <a:rPr lang="it-IT" sz="3200" i="1" u="sng" dirty="0">
                <a:latin typeface="Calibri" panose="020F0502020204030204" pitchFamily="34" charset="0"/>
              </a:rPr>
              <a:t> </a:t>
            </a:r>
            <a:r>
              <a:rPr lang="it-IT" sz="3200" i="1" dirty="0">
                <a:latin typeface="Calibri" panose="020F0502020204030204" pitchFamily="34" charset="0"/>
              </a:rPr>
              <a:t>e sociali</a:t>
            </a:r>
            <a:r>
              <a:rPr lang="it-IT" sz="3200" i="1" dirty="0" smtClean="0">
                <a:latin typeface="Calibri" panose="020F0502020204030204" pitchFamily="34" charset="0"/>
              </a:rPr>
              <a:t>».</a:t>
            </a:r>
            <a:endParaRPr lang="it-IT" sz="3200" i="1" dirty="0" smtClean="0">
              <a:latin typeface="Calibri" panose="020F0502020204030204" pitchFamily="34" charset="0"/>
            </a:endParaRPr>
          </a:p>
          <a:p>
            <a:pPr algn="just">
              <a:spcBef>
                <a:spcPts val="600"/>
              </a:spcBef>
            </a:pPr>
            <a:r>
              <a:rPr lang="it-IT" sz="2800" b="1" dirty="0" smtClean="0">
                <a:latin typeface="Calibri" panose="020F0502020204030204" pitchFamily="34" charset="0"/>
              </a:rPr>
              <a:t>Niente </a:t>
            </a:r>
            <a:r>
              <a:rPr lang="it-IT" sz="2800" b="1" dirty="0">
                <a:latin typeface="Calibri" panose="020F0502020204030204" pitchFamily="34" charset="0"/>
              </a:rPr>
              <a:t>si dice rispetto all’età, ma possiamo ritenere che l’età sia ascrivibile ad una «condizione personale</a:t>
            </a:r>
            <a:r>
              <a:rPr lang="it-IT" sz="2800" b="1" dirty="0" smtClean="0">
                <a:latin typeface="Calibri" panose="020F0502020204030204" pitchFamily="34" charset="0"/>
              </a:rPr>
              <a:t>».</a:t>
            </a:r>
            <a:endParaRPr lang="it-IT" sz="2800" b="1" dirty="0">
              <a:latin typeface="Calibri" panose="020F0502020204030204" pitchFamily="34" charset="0"/>
            </a:endParaRPr>
          </a:p>
        </p:txBody>
      </p:sp>
    </p:spTree>
    <p:extLst>
      <p:ext uri="{BB962C8B-B14F-4D97-AF65-F5344CB8AC3E}">
        <p14:creationId xmlns:p14="http://schemas.microsoft.com/office/powerpoint/2010/main" val="977669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069540"/>
          </a:xfrm>
          <a:prstGeom prst="rect">
            <a:avLst/>
          </a:prstGeom>
        </p:spPr>
      </p:pic>
      <p:sp>
        <p:nvSpPr>
          <p:cNvPr id="5" name="CasellaDiTesto 4"/>
          <p:cNvSpPr txBox="1"/>
          <p:nvPr/>
        </p:nvSpPr>
        <p:spPr>
          <a:xfrm>
            <a:off x="627797" y="1571966"/>
            <a:ext cx="10754436" cy="1015663"/>
          </a:xfrm>
          <a:prstGeom prst="rect">
            <a:avLst/>
          </a:prstGeom>
          <a:noFill/>
        </p:spPr>
        <p:txBody>
          <a:bodyPr wrap="square" rtlCol="0">
            <a:spAutoFit/>
          </a:bodyPr>
          <a:lstStyle/>
          <a:p>
            <a:pPr algn="ctr"/>
            <a:r>
              <a:rPr lang="it-IT" sz="6000" b="1" cap="small" dirty="0">
                <a:latin typeface="Calibri" panose="020F0502020204030204" pitchFamily="34" charset="0"/>
              </a:rPr>
              <a:t>discriminazione per età</a:t>
            </a:r>
            <a:endParaRPr lang="it-IT" sz="6000" dirty="0"/>
          </a:p>
        </p:txBody>
      </p:sp>
      <p:sp>
        <p:nvSpPr>
          <p:cNvPr id="6" name="CasellaDiTesto 5"/>
          <p:cNvSpPr txBox="1"/>
          <p:nvPr/>
        </p:nvSpPr>
        <p:spPr>
          <a:xfrm>
            <a:off x="452650" y="2335399"/>
            <a:ext cx="11420901" cy="4347344"/>
          </a:xfrm>
          <a:prstGeom prst="rect">
            <a:avLst/>
          </a:prstGeom>
          <a:noFill/>
        </p:spPr>
        <p:txBody>
          <a:bodyPr wrap="square" rtlCol="0">
            <a:spAutoFit/>
          </a:bodyPr>
          <a:lstStyle/>
          <a:p>
            <a:pPr algn="ctr"/>
            <a:r>
              <a:rPr lang="it-IT" sz="4000" b="1" u="sng" dirty="0">
                <a:effectLst>
                  <a:outerShdw blurRad="38100" dist="38100" dir="2700000" algn="tl">
                    <a:srgbClr val="000000">
                      <a:alpha val="43137"/>
                    </a:srgbClr>
                  </a:outerShdw>
                </a:effectLst>
                <a:latin typeface="Calibri" panose="020F0502020204030204" pitchFamily="34" charset="0"/>
              </a:rPr>
              <a:t>Riferimenti </a:t>
            </a:r>
            <a:r>
              <a:rPr lang="it-IT" sz="4000" b="1" u="sng" dirty="0" smtClean="0">
                <a:effectLst>
                  <a:outerShdw blurRad="38100" dist="38100" dir="2700000" algn="tl">
                    <a:srgbClr val="000000">
                      <a:alpha val="43137"/>
                    </a:srgbClr>
                  </a:outerShdw>
                </a:effectLst>
                <a:latin typeface="Calibri" panose="020F0502020204030204" pitchFamily="34" charset="0"/>
              </a:rPr>
              <a:t>normativi</a:t>
            </a:r>
          </a:p>
          <a:p>
            <a:pPr algn="ctr"/>
            <a:endParaRPr lang="it-IT" sz="1050" u="sng" dirty="0">
              <a:effectLst>
                <a:outerShdw blurRad="38100" dist="38100" dir="2700000" algn="tl">
                  <a:srgbClr val="000000">
                    <a:alpha val="43137"/>
                  </a:srgbClr>
                </a:outerShdw>
              </a:effectLst>
              <a:latin typeface="Calibri" panose="020F0502020204030204" pitchFamily="34" charset="0"/>
            </a:endParaRPr>
          </a:p>
          <a:p>
            <a:r>
              <a:rPr lang="it-IT" sz="3600" b="1" i="1" dirty="0">
                <a:latin typeface="Calibri" panose="020F0502020204030204" pitchFamily="34" charset="0"/>
              </a:rPr>
              <a:t>CEDU, art.14  &lt;Divieto di discriminazione</a:t>
            </a:r>
            <a:r>
              <a:rPr lang="it-IT" sz="3600" b="1" i="1" dirty="0" smtClean="0">
                <a:latin typeface="Calibri" panose="020F0502020204030204" pitchFamily="34" charset="0"/>
              </a:rPr>
              <a:t>&gt;</a:t>
            </a:r>
          </a:p>
          <a:p>
            <a:endParaRPr lang="it-IT" sz="1100" dirty="0"/>
          </a:p>
          <a:p>
            <a:pPr marL="342900" indent="-342900" algn="just">
              <a:buFont typeface="Arial" panose="020B0604020202020204" pitchFamily="34" charset="0"/>
              <a:buChar char="•"/>
            </a:pPr>
            <a:r>
              <a:rPr lang="it-IT" sz="2400" i="1" dirty="0"/>
              <a:t> </a:t>
            </a:r>
            <a:r>
              <a:rPr lang="it-IT" sz="2400" b="1" i="1" u="sng" dirty="0"/>
              <a:t>“Il godimento dei diritti e delle libertà riconosciuti</a:t>
            </a:r>
            <a:r>
              <a:rPr lang="it-IT" sz="2400" i="1" dirty="0"/>
              <a:t> nella presente Convenzione </a:t>
            </a:r>
            <a:r>
              <a:rPr lang="it-IT" sz="2400" b="1" i="1" u="sng" dirty="0"/>
              <a:t>deve essere assicurato senza nessuna discriminazione,</a:t>
            </a:r>
            <a:r>
              <a:rPr lang="it-IT" sz="2400" i="1" dirty="0"/>
              <a:t> in particolare quelle fondate sul sesso, la razza, il colore, la lingua, la religione, le opinioni politiche o quelle di altro genere, l’origine nazionale o sociale, l’appartenenza a una minoranza nazionale, la ricchezza,  la nascita od </a:t>
            </a:r>
            <a:r>
              <a:rPr lang="it-IT" sz="2400" b="1" i="1" u="sng" dirty="0"/>
              <a:t>ogni altra condizione</a:t>
            </a:r>
            <a:r>
              <a:rPr lang="it-IT" sz="2400" i="1" dirty="0" smtClean="0"/>
              <a:t>”.</a:t>
            </a:r>
            <a:endParaRPr lang="it-IT" sz="2400" i="1" dirty="0" smtClean="0"/>
          </a:p>
          <a:p>
            <a:pPr algn="just"/>
            <a:endParaRPr lang="it-IT" sz="1100" i="1" dirty="0"/>
          </a:p>
          <a:p>
            <a:pPr algn="just"/>
            <a:r>
              <a:rPr lang="it-IT" sz="2400" b="1" dirty="0">
                <a:latin typeface="Calibri" panose="020F0502020204030204" pitchFamily="34" charset="0"/>
              </a:rPr>
              <a:t>Quindi, ancora una volta niente viene detto riguardo l’età, ma vi è un generico riferimento alla </a:t>
            </a:r>
            <a:r>
              <a:rPr lang="it-IT" sz="2400" b="1" u="sng" dirty="0">
                <a:latin typeface="Calibri" panose="020F0502020204030204" pitchFamily="34" charset="0"/>
              </a:rPr>
              <a:t>“condizione</a:t>
            </a:r>
            <a:r>
              <a:rPr lang="it-IT" sz="2400" b="1" u="sng" dirty="0" smtClean="0">
                <a:latin typeface="Calibri" panose="020F0502020204030204" pitchFamily="34" charset="0"/>
              </a:rPr>
              <a:t>”.</a:t>
            </a:r>
            <a:endParaRPr lang="it-IT" sz="2400" b="1" dirty="0">
              <a:latin typeface="Calibri" panose="020F0502020204030204" pitchFamily="34" charset="0"/>
            </a:endParaRPr>
          </a:p>
        </p:txBody>
      </p:sp>
    </p:spTree>
    <p:extLst>
      <p:ext uri="{BB962C8B-B14F-4D97-AF65-F5344CB8AC3E}">
        <p14:creationId xmlns:p14="http://schemas.microsoft.com/office/powerpoint/2010/main" val="977669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2110" y="1429480"/>
            <a:ext cx="10754436" cy="1015663"/>
          </a:xfrm>
          <a:prstGeom prst="rect">
            <a:avLst/>
          </a:prstGeom>
          <a:noFill/>
        </p:spPr>
        <p:txBody>
          <a:bodyPr wrap="square" rtlCol="0">
            <a:spAutoFit/>
          </a:bodyPr>
          <a:lstStyle/>
          <a:p>
            <a:pPr algn="ctr"/>
            <a:r>
              <a:rPr lang="it-IT" sz="6000" b="1" cap="small" dirty="0">
                <a:latin typeface="Calibri" panose="020F0502020204030204" pitchFamily="34" charset="0"/>
              </a:rPr>
              <a:t>discriminazione per età</a:t>
            </a:r>
            <a:endParaRPr lang="it-IT" sz="6000" dirty="0"/>
          </a:p>
        </p:txBody>
      </p:sp>
      <p:sp>
        <p:nvSpPr>
          <p:cNvPr id="6" name="CasellaDiTesto 5"/>
          <p:cNvSpPr txBox="1"/>
          <p:nvPr/>
        </p:nvSpPr>
        <p:spPr>
          <a:xfrm>
            <a:off x="780197" y="2220209"/>
            <a:ext cx="10438263" cy="4555093"/>
          </a:xfrm>
          <a:prstGeom prst="rect">
            <a:avLst/>
          </a:prstGeom>
          <a:noFill/>
        </p:spPr>
        <p:txBody>
          <a:bodyPr wrap="square" rtlCol="0">
            <a:spAutoFit/>
          </a:bodyPr>
          <a:lstStyle/>
          <a:p>
            <a:pPr algn="ctr"/>
            <a:r>
              <a:rPr lang="it-IT" sz="4000" b="1" u="sng" dirty="0">
                <a:effectLst>
                  <a:outerShdw blurRad="38100" dist="38100" dir="2700000" algn="tl">
                    <a:srgbClr val="000000">
                      <a:alpha val="43137"/>
                    </a:srgbClr>
                  </a:outerShdw>
                </a:effectLst>
                <a:latin typeface="Calibri" panose="020F0502020204030204" pitchFamily="34" charset="0"/>
              </a:rPr>
              <a:t>Riferimenti </a:t>
            </a:r>
            <a:r>
              <a:rPr lang="it-IT" sz="4000" b="1" u="sng" dirty="0" smtClean="0">
                <a:effectLst>
                  <a:outerShdw blurRad="38100" dist="38100" dir="2700000" algn="tl">
                    <a:srgbClr val="000000">
                      <a:alpha val="43137"/>
                    </a:srgbClr>
                  </a:outerShdw>
                </a:effectLst>
                <a:latin typeface="Calibri" panose="020F0502020204030204" pitchFamily="34" charset="0"/>
              </a:rPr>
              <a:t>normativi</a:t>
            </a:r>
            <a:endParaRPr lang="it-IT" sz="4000" b="1" dirty="0">
              <a:latin typeface="Calibri" panose="020F0502020204030204" pitchFamily="34" charset="0"/>
            </a:endParaRPr>
          </a:p>
          <a:p>
            <a:r>
              <a:rPr lang="it-IT" sz="3600" b="1" i="1" dirty="0">
                <a:latin typeface="Calibri" panose="020F0502020204030204" pitchFamily="34" charset="0"/>
              </a:rPr>
              <a:t>Art. 19 TFUE</a:t>
            </a:r>
            <a:r>
              <a:rPr lang="it-IT" sz="3600" i="1" dirty="0">
                <a:latin typeface="Calibri" panose="020F0502020204030204" pitchFamily="34" charset="0"/>
              </a:rPr>
              <a:t> </a:t>
            </a:r>
            <a:endParaRPr lang="it-IT" sz="3600" i="1" dirty="0" smtClean="0">
              <a:latin typeface="Calibri" panose="020F0502020204030204" pitchFamily="34" charset="0"/>
            </a:endParaRPr>
          </a:p>
          <a:p>
            <a:endParaRPr lang="it-IT" sz="1100" i="1" dirty="0">
              <a:latin typeface="Calibri" panose="020F0502020204030204" pitchFamily="34" charset="0"/>
            </a:endParaRPr>
          </a:p>
          <a:p>
            <a:pPr marL="342900" indent="-342900" algn="just">
              <a:buFont typeface="Arial" panose="020B0604020202020204" pitchFamily="34" charset="0"/>
              <a:buChar char="•"/>
            </a:pPr>
            <a:r>
              <a:rPr lang="it-IT" sz="2400" dirty="0">
                <a:latin typeface="Calibri" panose="020F0502020204030204" pitchFamily="34" charset="0"/>
              </a:rPr>
              <a:t>“</a:t>
            </a:r>
            <a:r>
              <a:rPr lang="it-IT" sz="2400" i="1" dirty="0">
                <a:latin typeface="Calibri" panose="020F0502020204030204" pitchFamily="34" charset="0"/>
              </a:rPr>
              <a:t>Fatte salve le altre disposizioni dei trattati e nell'ambito delle competenze da essi conferite all'Unione, il Consiglio, deliberando all'unanimità secondo una procedura legislativa speciale e previa approvazione del Parlamento europeo, </a:t>
            </a:r>
            <a:r>
              <a:rPr lang="it-IT" sz="2400" b="1" i="1" u="sng" dirty="0">
                <a:latin typeface="Calibri" panose="020F0502020204030204" pitchFamily="34" charset="0"/>
              </a:rPr>
              <a:t>può prendere i provvedimenti opportuni per combattere le discriminazioni fondate </a:t>
            </a:r>
            <a:r>
              <a:rPr lang="it-IT" sz="2400" i="1" dirty="0">
                <a:latin typeface="Calibri" panose="020F0502020204030204" pitchFamily="34" charset="0"/>
              </a:rPr>
              <a:t>sul sesso, la razza o l'origine etnica, la religione o le convinzioni personali, la disabilità, </a:t>
            </a:r>
            <a:r>
              <a:rPr lang="it-IT" sz="2400" b="1" i="1" dirty="0">
                <a:latin typeface="Calibri" panose="020F0502020204030204" pitchFamily="34" charset="0"/>
              </a:rPr>
              <a:t>l'età</a:t>
            </a:r>
            <a:r>
              <a:rPr lang="it-IT" sz="2400" i="1" dirty="0">
                <a:latin typeface="Calibri" panose="020F0502020204030204" pitchFamily="34" charset="0"/>
              </a:rPr>
              <a:t> o l'orientamento sessuale</a:t>
            </a:r>
            <a:r>
              <a:rPr lang="it-IT" sz="2400" dirty="0" smtClean="0">
                <a:latin typeface="Calibri" panose="020F0502020204030204" pitchFamily="34" charset="0"/>
              </a:rPr>
              <a:t>”. </a:t>
            </a:r>
            <a:endParaRPr lang="it-IT" sz="2400" dirty="0" smtClean="0">
              <a:latin typeface="Calibri" panose="020F0502020204030204" pitchFamily="34" charset="0"/>
            </a:endParaRPr>
          </a:p>
          <a:p>
            <a:pPr algn="just"/>
            <a:endParaRPr lang="it-IT" sz="1100" dirty="0">
              <a:latin typeface="Calibri" panose="020F0502020204030204" pitchFamily="34" charset="0"/>
            </a:endParaRPr>
          </a:p>
          <a:p>
            <a:pPr algn="just"/>
            <a:r>
              <a:rPr lang="it-IT" sz="2400" b="1" dirty="0">
                <a:latin typeface="Calibri" panose="020F0502020204030204" pitchFamily="34" charset="0"/>
              </a:rPr>
              <a:t>Dunque, il Consiglio può adottare “</a:t>
            </a:r>
            <a:r>
              <a:rPr lang="it-IT" sz="2400" b="1" i="1" dirty="0">
                <a:latin typeface="Calibri" panose="020F0502020204030204" pitchFamily="34" charset="0"/>
              </a:rPr>
              <a:t>provvedimenti opportuni</a:t>
            </a:r>
            <a:r>
              <a:rPr lang="it-IT" sz="2400" b="1" dirty="0">
                <a:latin typeface="Calibri" panose="020F0502020204030204" pitchFamily="34" charset="0"/>
              </a:rPr>
              <a:t>” anche contro le discriminazioni per </a:t>
            </a:r>
            <a:r>
              <a:rPr lang="it-IT" sz="2400" b="1" dirty="0" smtClean="0">
                <a:latin typeface="Calibri" panose="020F0502020204030204" pitchFamily="34" charset="0"/>
              </a:rPr>
              <a:t>età.</a:t>
            </a:r>
            <a:endParaRPr lang="it-IT" sz="2400" b="1" dirty="0">
              <a:latin typeface="Calibri" panose="020F0502020204030204" pitchFamily="34" charset="0"/>
            </a:endParaRPr>
          </a:p>
        </p:txBody>
      </p:sp>
    </p:spTree>
    <p:extLst>
      <p:ext uri="{BB962C8B-B14F-4D97-AF65-F5344CB8AC3E}">
        <p14:creationId xmlns:p14="http://schemas.microsoft.com/office/powerpoint/2010/main" val="1392429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1015663"/>
          </a:xfrm>
          <a:prstGeom prst="rect">
            <a:avLst/>
          </a:prstGeom>
          <a:noFill/>
        </p:spPr>
        <p:txBody>
          <a:bodyPr wrap="square" rtlCol="0">
            <a:spAutoFit/>
          </a:bodyPr>
          <a:lstStyle/>
          <a:p>
            <a:pPr algn="ctr"/>
            <a:r>
              <a:rPr lang="it-IT" sz="6000" b="1" cap="small" dirty="0">
                <a:latin typeface="Calibri" panose="020F0502020204030204" pitchFamily="34" charset="0"/>
              </a:rPr>
              <a:t>discriminazione per età</a:t>
            </a:r>
            <a:endParaRPr lang="it-IT" sz="6000" dirty="0"/>
          </a:p>
        </p:txBody>
      </p:sp>
      <p:sp>
        <p:nvSpPr>
          <p:cNvPr id="6" name="CasellaDiTesto 5"/>
          <p:cNvSpPr txBox="1"/>
          <p:nvPr/>
        </p:nvSpPr>
        <p:spPr>
          <a:xfrm>
            <a:off x="780196" y="2355054"/>
            <a:ext cx="11134299" cy="4739759"/>
          </a:xfrm>
          <a:prstGeom prst="rect">
            <a:avLst/>
          </a:prstGeom>
          <a:noFill/>
        </p:spPr>
        <p:txBody>
          <a:bodyPr wrap="square" rtlCol="0">
            <a:spAutoFit/>
          </a:bodyPr>
          <a:lstStyle/>
          <a:p>
            <a:pPr algn="ctr"/>
            <a:r>
              <a:rPr lang="it-IT" sz="4000" b="1" u="sng" dirty="0">
                <a:effectLst>
                  <a:outerShdw blurRad="38100" dist="38100" dir="2700000" algn="tl">
                    <a:srgbClr val="000000">
                      <a:alpha val="43137"/>
                    </a:srgbClr>
                  </a:outerShdw>
                </a:effectLst>
                <a:latin typeface="Calibri" panose="020F0502020204030204" pitchFamily="34" charset="0"/>
              </a:rPr>
              <a:t>Riferimenti </a:t>
            </a:r>
            <a:r>
              <a:rPr lang="it-IT" sz="4000" b="1" u="sng" dirty="0" smtClean="0">
                <a:effectLst>
                  <a:outerShdw blurRad="38100" dist="38100" dir="2700000" algn="tl">
                    <a:srgbClr val="000000">
                      <a:alpha val="43137"/>
                    </a:srgbClr>
                  </a:outerShdw>
                </a:effectLst>
                <a:latin typeface="Calibri" panose="020F0502020204030204" pitchFamily="34" charset="0"/>
              </a:rPr>
              <a:t>normativi</a:t>
            </a:r>
          </a:p>
          <a:p>
            <a:r>
              <a:rPr lang="it-IT" sz="2800" b="1" i="1" dirty="0" smtClean="0">
                <a:latin typeface="Calibri" panose="020F0502020204030204" pitchFamily="34" charset="0"/>
              </a:rPr>
              <a:t>Art</a:t>
            </a:r>
            <a:r>
              <a:rPr lang="it-IT" sz="2800" b="1" i="1" dirty="0">
                <a:latin typeface="Calibri" panose="020F0502020204030204" pitchFamily="34" charset="0"/>
              </a:rPr>
              <a:t>. 21 Carta dei diritti fondamentali dell’Unione </a:t>
            </a:r>
            <a:r>
              <a:rPr lang="it-IT" sz="2800" b="1" i="1" dirty="0" smtClean="0">
                <a:latin typeface="Calibri" panose="020F0502020204030204" pitchFamily="34" charset="0"/>
              </a:rPr>
              <a:t>europea</a:t>
            </a:r>
          </a:p>
          <a:p>
            <a:r>
              <a:rPr lang="it-IT" sz="2800" b="1" i="1" dirty="0" smtClean="0">
                <a:latin typeface="Calibri" panose="020F0502020204030204" pitchFamily="34" charset="0"/>
              </a:rPr>
              <a:t> </a:t>
            </a:r>
            <a:r>
              <a:rPr lang="it-IT" sz="2800" b="1" i="1" dirty="0">
                <a:latin typeface="Calibri" panose="020F0502020204030204" pitchFamily="34" charset="0"/>
              </a:rPr>
              <a:t>«Non Discriminazione</a:t>
            </a:r>
            <a:r>
              <a:rPr lang="it-IT" sz="2800" b="1" i="1" dirty="0" smtClean="0">
                <a:latin typeface="Calibri" panose="020F0502020204030204" pitchFamily="34" charset="0"/>
              </a:rPr>
              <a:t>»</a:t>
            </a:r>
          </a:p>
          <a:p>
            <a:pPr marL="342900" indent="-342900" algn="just">
              <a:buFont typeface="Arial" panose="020B0604020202020204" pitchFamily="34" charset="0"/>
              <a:buChar char="•"/>
            </a:pPr>
            <a:r>
              <a:rPr lang="it-IT" sz="2800" dirty="0" smtClean="0">
                <a:latin typeface="Calibri" panose="020F0502020204030204" pitchFamily="34" charset="0"/>
              </a:rPr>
              <a:t>“</a:t>
            </a:r>
            <a:r>
              <a:rPr lang="it-IT" sz="2800" b="1" dirty="0">
                <a:latin typeface="Calibri" panose="020F0502020204030204" pitchFamily="34" charset="0"/>
              </a:rPr>
              <a:t>E’ vietata qualsiasi forma di “</a:t>
            </a:r>
            <a:r>
              <a:rPr lang="it-IT" sz="2800" b="1" i="1" u="sng" dirty="0">
                <a:latin typeface="Calibri" panose="020F0502020204030204" pitchFamily="34" charset="0"/>
              </a:rPr>
              <a:t>discriminazione fondata</a:t>
            </a:r>
            <a:r>
              <a:rPr lang="it-IT" sz="2800" i="1" dirty="0">
                <a:latin typeface="Calibri" panose="020F0502020204030204" pitchFamily="34" charset="0"/>
              </a:rPr>
              <a:t>, in particolare, </a:t>
            </a:r>
            <a:r>
              <a:rPr lang="it-IT" sz="2800" b="1" i="1" dirty="0">
                <a:latin typeface="Calibri" panose="020F0502020204030204" pitchFamily="34" charset="0"/>
              </a:rPr>
              <a:t>sul</a:t>
            </a:r>
            <a:r>
              <a:rPr lang="it-IT" sz="2800" i="1" dirty="0">
                <a:latin typeface="Calibri" panose="020F0502020204030204" pitchFamily="34" charset="0"/>
              </a:rPr>
              <a:t> sesso, la razza, il colore della pelle o l’origine etnica o sociale, le caratteristiche genetiche, la lingua, la religione o le convinzioni personali, le opinioni politiche o di qualsiasi altra natura, l’appartenenza ad una minoranza nazionale, il patrimonio, la nascita, la disabilità, </a:t>
            </a:r>
            <a:r>
              <a:rPr lang="it-IT" sz="2800" b="1" i="1" u="sng" dirty="0" smtClean="0">
                <a:latin typeface="Calibri" panose="020F0502020204030204" pitchFamily="34" charset="0"/>
              </a:rPr>
              <a:t>l’età </a:t>
            </a:r>
            <a:r>
              <a:rPr lang="it-IT" sz="2800" i="1" dirty="0" smtClean="0">
                <a:latin typeface="Calibri" panose="020F0502020204030204" pitchFamily="34" charset="0"/>
              </a:rPr>
              <a:t>o </a:t>
            </a:r>
            <a:r>
              <a:rPr lang="it-IT" sz="2800" i="1" dirty="0">
                <a:latin typeface="Calibri" panose="020F0502020204030204" pitchFamily="34" charset="0"/>
              </a:rPr>
              <a:t>l’orientamento sessuale</a:t>
            </a:r>
            <a:r>
              <a:rPr lang="it-IT" sz="2800" i="1" dirty="0" smtClean="0">
                <a:latin typeface="Calibri" panose="020F0502020204030204" pitchFamily="34" charset="0"/>
              </a:rPr>
              <a:t>”.</a:t>
            </a:r>
            <a:endParaRPr lang="it-IT" sz="2800" i="1" dirty="0" smtClean="0">
              <a:latin typeface="Calibri" panose="020F0502020204030204" pitchFamily="34" charset="0"/>
            </a:endParaRPr>
          </a:p>
          <a:p>
            <a:pPr algn="just"/>
            <a:r>
              <a:rPr lang="it-IT" sz="2800" b="1" dirty="0" smtClean="0">
                <a:latin typeface="Calibri" panose="020F0502020204030204" pitchFamily="34" charset="0"/>
              </a:rPr>
              <a:t>E</a:t>
            </a:r>
            <a:r>
              <a:rPr lang="it-IT" sz="2800" b="1" dirty="0">
                <a:latin typeface="Calibri" panose="020F0502020204030204" pitchFamily="34" charset="0"/>
              </a:rPr>
              <a:t>’ considerato Il fattore «età</a:t>
            </a:r>
            <a:r>
              <a:rPr lang="it-IT" sz="2800" b="1" dirty="0" smtClean="0">
                <a:latin typeface="Calibri" panose="020F0502020204030204" pitchFamily="34" charset="0"/>
              </a:rPr>
              <a:t>».</a:t>
            </a:r>
            <a:endParaRPr lang="it-IT" sz="2800" b="1" dirty="0" smtClean="0">
              <a:latin typeface="Calibri" panose="020F0502020204030204" pitchFamily="34" charset="0"/>
            </a:endParaRPr>
          </a:p>
        </p:txBody>
      </p:sp>
    </p:spTree>
    <p:extLst>
      <p:ext uri="{BB962C8B-B14F-4D97-AF65-F5344CB8AC3E}">
        <p14:creationId xmlns:p14="http://schemas.microsoft.com/office/powerpoint/2010/main" val="3576191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124131"/>
          </a:xfrm>
          <a:prstGeom prst="rect">
            <a:avLst/>
          </a:prstGeom>
        </p:spPr>
      </p:pic>
      <p:sp>
        <p:nvSpPr>
          <p:cNvPr id="5" name="CasellaDiTesto 4"/>
          <p:cNvSpPr txBox="1"/>
          <p:nvPr/>
        </p:nvSpPr>
        <p:spPr>
          <a:xfrm>
            <a:off x="627797" y="1560790"/>
            <a:ext cx="10754436" cy="1015663"/>
          </a:xfrm>
          <a:prstGeom prst="rect">
            <a:avLst/>
          </a:prstGeom>
          <a:noFill/>
        </p:spPr>
        <p:txBody>
          <a:bodyPr wrap="square" rtlCol="0">
            <a:spAutoFit/>
          </a:bodyPr>
          <a:lstStyle/>
          <a:p>
            <a:pPr algn="ctr"/>
            <a:r>
              <a:rPr lang="it-IT" sz="6000" b="1" cap="small" dirty="0">
                <a:latin typeface="Calibri" panose="020F0502020204030204" pitchFamily="34" charset="0"/>
              </a:rPr>
              <a:t>discriminazione per età</a:t>
            </a:r>
            <a:endParaRPr lang="it-IT" sz="6000" dirty="0"/>
          </a:p>
        </p:txBody>
      </p:sp>
      <p:sp>
        <p:nvSpPr>
          <p:cNvPr id="6" name="CasellaDiTesto 5"/>
          <p:cNvSpPr txBox="1"/>
          <p:nvPr/>
        </p:nvSpPr>
        <p:spPr>
          <a:xfrm>
            <a:off x="780197" y="2355054"/>
            <a:ext cx="10754436" cy="4201150"/>
          </a:xfrm>
          <a:prstGeom prst="rect">
            <a:avLst/>
          </a:prstGeom>
          <a:noFill/>
        </p:spPr>
        <p:txBody>
          <a:bodyPr wrap="square" rtlCol="0">
            <a:spAutoFit/>
          </a:bodyPr>
          <a:lstStyle/>
          <a:p>
            <a:pPr algn="ctr"/>
            <a:r>
              <a:rPr lang="it-IT" sz="3200" b="1" u="sng" dirty="0">
                <a:effectLst>
                  <a:outerShdw blurRad="38100" dist="38100" dir="2700000" algn="tl">
                    <a:srgbClr val="000000">
                      <a:alpha val="43137"/>
                    </a:srgbClr>
                  </a:outerShdw>
                </a:effectLst>
                <a:latin typeface="Calibri" panose="020F0502020204030204" pitchFamily="34" charset="0"/>
              </a:rPr>
              <a:t>Riferimenti </a:t>
            </a:r>
            <a:r>
              <a:rPr lang="it-IT" sz="3200" b="1" u="sng" dirty="0" smtClean="0">
                <a:effectLst>
                  <a:outerShdw blurRad="38100" dist="38100" dir="2700000" algn="tl">
                    <a:srgbClr val="000000">
                      <a:alpha val="43137"/>
                    </a:srgbClr>
                  </a:outerShdw>
                </a:effectLst>
                <a:latin typeface="Calibri" panose="020F0502020204030204" pitchFamily="34" charset="0"/>
              </a:rPr>
              <a:t>normativi</a:t>
            </a:r>
            <a:endParaRPr lang="it-IT" sz="3200" b="1" dirty="0">
              <a:latin typeface="Calibri" panose="020F0502020204030204" pitchFamily="34" charset="0"/>
            </a:endParaRPr>
          </a:p>
          <a:p>
            <a:r>
              <a:rPr lang="it-IT" sz="2800" b="1" i="1" dirty="0">
                <a:latin typeface="Calibri" panose="020F0502020204030204" pitchFamily="34" charset="0"/>
              </a:rPr>
              <a:t>Direttiva </a:t>
            </a:r>
            <a:r>
              <a:rPr lang="it-IT" sz="2800" b="1" i="1" dirty="0" smtClean="0">
                <a:latin typeface="Calibri" panose="020F0502020204030204" pitchFamily="34" charset="0"/>
              </a:rPr>
              <a:t>2000/78/CE</a:t>
            </a:r>
          </a:p>
          <a:p>
            <a:endParaRPr lang="it-IT" sz="1100" i="1" dirty="0">
              <a:latin typeface="Calibri" panose="020F0502020204030204" pitchFamily="34" charset="0"/>
            </a:endParaRPr>
          </a:p>
          <a:p>
            <a:pPr marL="342900" indent="-342900" algn="just">
              <a:buFont typeface="Arial" panose="020B0604020202020204" pitchFamily="34" charset="0"/>
              <a:buChar char="•"/>
            </a:pPr>
            <a:r>
              <a:rPr lang="it-IT" sz="2400" i="1" dirty="0">
                <a:latin typeface="Calibri" panose="020F0502020204030204" pitchFamily="34" charset="0"/>
              </a:rPr>
              <a:t>“</a:t>
            </a:r>
            <a:r>
              <a:rPr lang="it-IT" sz="2400" b="1" i="1" u="sng" dirty="0">
                <a:latin typeface="Calibri" panose="020F0502020204030204" pitchFamily="34" charset="0"/>
              </a:rPr>
              <a:t>La discriminazione basata su</a:t>
            </a:r>
            <a:r>
              <a:rPr lang="it-IT" sz="2400" i="1" dirty="0">
                <a:latin typeface="Calibri" panose="020F0502020204030204" pitchFamily="34" charset="0"/>
              </a:rPr>
              <a:t> religione o convinzioni personali, handicap, </a:t>
            </a:r>
            <a:r>
              <a:rPr lang="it-IT" sz="2400" b="1" i="1" u="sng" dirty="0">
                <a:latin typeface="Calibri" panose="020F0502020204030204" pitchFamily="34" charset="0"/>
              </a:rPr>
              <a:t>età</a:t>
            </a:r>
            <a:r>
              <a:rPr lang="it-IT" sz="2400" i="1" dirty="0">
                <a:latin typeface="Calibri" panose="020F0502020204030204" pitchFamily="34" charset="0"/>
              </a:rPr>
              <a:t> o tendenze sessuali </a:t>
            </a:r>
            <a:r>
              <a:rPr lang="it-IT" sz="2400" b="1" i="1" u="sng" dirty="0">
                <a:latin typeface="Calibri" panose="020F0502020204030204" pitchFamily="34" charset="0"/>
              </a:rPr>
              <a:t>può pregiudicare il conseguimento degli obiettivi del trattato CE, in particolare il raggiungimento di un elevato livello di occupazione e di protezione sociale, il miglioramento del tenore e della qualità della vita, la coesione economica e sociale, la solidarietà e la libera circolazione delle persone</a:t>
            </a:r>
            <a:r>
              <a:rPr lang="it-IT" sz="2400" i="1" u="sng" dirty="0">
                <a:latin typeface="Calibri" panose="020F0502020204030204" pitchFamily="34" charset="0"/>
              </a:rPr>
              <a:t>.</a:t>
            </a:r>
            <a:r>
              <a:rPr lang="it-IT" sz="2400" i="1" dirty="0">
                <a:latin typeface="Calibri" panose="020F0502020204030204" pitchFamily="34" charset="0"/>
              </a:rPr>
              <a:t> Qualsiasi discriminazione diretta o indiretta basata su religione o convinzioni personali, handicap, </a:t>
            </a:r>
            <a:r>
              <a:rPr lang="it-IT" sz="2400" b="1" i="1" dirty="0">
                <a:latin typeface="Calibri" panose="020F0502020204030204" pitchFamily="34" charset="0"/>
              </a:rPr>
              <a:t>età</a:t>
            </a:r>
            <a:r>
              <a:rPr lang="it-IT" sz="2400" i="1" dirty="0">
                <a:latin typeface="Calibri" panose="020F0502020204030204" pitchFamily="34" charset="0"/>
              </a:rPr>
              <a:t> o tendenze sessuali nei settori di cui alla presente direttiva dovrebbe essere pertanto proibita in tutta la Comunità</a:t>
            </a:r>
            <a:r>
              <a:rPr lang="it-IT" sz="2800" dirty="0" smtClean="0">
                <a:latin typeface="Calibri" panose="020F0502020204030204" pitchFamily="34" charset="0"/>
              </a:rPr>
              <a:t>”.</a:t>
            </a:r>
            <a:endParaRPr lang="it-IT" sz="2800" i="1" dirty="0">
              <a:latin typeface="Calibri" panose="020F0502020204030204" pitchFamily="34" charset="0"/>
            </a:endParaRPr>
          </a:p>
        </p:txBody>
      </p:sp>
    </p:spTree>
    <p:extLst>
      <p:ext uri="{BB962C8B-B14F-4D97-AF65-F5344CB8AC3E}">
        <p14:creationId xmlns:p14="http://schemas.microsoft.com/office/powerpoint/2010/main" val="2423411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1015663"/>
          </a:xfrm>
          <a:prstGeom prst="rect">
            <a:avLst/>
          </a:prstGeom>
          <a:noFill/>
        </p:spPr>
        <p:txBody>
          <a:bodyPr wrap="square" rtlCol="0">
            <a:spAutoFit/>
          </a:bodyPr>
          <a:lstStyle/>
          <a:p>
            <a:pPr algn="ctr"/>
            <a:r>
              <a:rPr lang="it-IT" sz="6000" b="1" cap="small" dirty="0">
                <a:latin typeface="Calibri" panose="020F0502020204030204" pitchFamily="34" charset="0"/>
              </a:rPr>
              <a:t>discriminazione per età</a:t>
            </a:r>
            <a:endParaRPr lang="it-IT" sz="6000" dirty="0"/>
          </a:p>
        </p:txBody>
      </p:sp>
      <p:sp>
        <p:nvSpPr>
          <p:cNvPr id="6" name="CasellaDiTesto 5"/>
          <p:cNvSpPr txBox="1"/>
          <p:nvPr/>
        </p:nvSpPr>
        <p:spPr>
          <a:xfrm>
            <a:off x="801828" y="2600714"/>
            <a:ext cx="10754436" cy="4093428"/>
          </a:xfrm>
          <a:prstGeom prst="rect">
            <a:avLst/>
          </a:prstGeom>
          <a:noFill/>
        </p:spPr>
        <p:txBody>
          <a:bodyPr wrap="square" rtlCol="0">
            <a:spAutoFit/>
          </a:bodyPr>
          <a:lstStyle/>
          <a:p>
            <a:pPr algn="ctr"/>
            <a:r>
              <a:rPr lang="it-IT" sz="3200" b="1" i="1" dirty="0">
                <a:effectLst>
                  <a:outerShdw blurRad="38100" dist="38100" dir="2700000" algn="tl">
                    <a:srgbClr val="000000">
                      <a:alpha val="43137"/>
                    </a:srgbClr>
                  </a:outerShdw>
                </a:effectLst>
                <a:latin typeface="Calibri" panose="020F0502020204030204" pitchFamily="34" charset="0"/>
              </a:rPr>
              <a:t>Bilanciamento tra interessi </a:t>
            </a:r>
            <a:r>
              <a:rPr lang="it-IT" sz="3200" b="1" i="1" dirty="0" smtClean="0">
                <a:effectLst>
                  <a:outerShdw blurRad="38100" dist="38100" dir="2700000" algn="tl">
                    <a:srgbClr val="000000">
                      <a:alpha val="43137"/>
                    </a:srgbClr>
                  </a:outerShdw>
                </a:effectLst>
                <a:latin typeface="Calibri" panose="020F0502020204030204" pitchFamily="34" charset="0"/>
              </a:rPr>
              <a:t>diversi</a:t>
            </a:r>
          </a:p>
          <a:p>
            <a:pPr algn="just"/>
            <a:r>
              <a:rPr lang="it-IT" sz="3200" b="1" i="1" dirty="0" smtClean="0">
                <a:latin typeface="Calibri" panose="020F0502020204030204" pitchFamily="34" charset="0"/>
              </a:rPr>
              <a:t>Direttiva </a:t>
            </a:r>
            <a:r>
              <a:rPr lang="it-IT" sz="3200" b="1" i="1" dirty="0">
                <a:latin typeface="Calibri" panose="020F0502020204030204" pitchFamily="34" charset="0"/>
              </a:rPr>
              <a:t>2000/78/CE </a:t>
            </a:r>
            <a:endParaRPr lang="it-IT" sz="3200" b="1" i="1" dirty="0" smtClean="0">
              <a:latin typeface="Calibri" panose="020F0502020204030204" pitchFamily="34" charset="0"/>
            </a:endParaRPr>
          </a:p>
          <a:p>
            <a:pPr marL="342900" indent="-342900" algn="just">
              <a:buFont typeface="Arial" panose="020B0604020202020204" pitchFamily="34" charset="0"/>
              <a:buChar char="•"/>
            </a:pPr>
            <a:r>
              <a:rPr lang="it-IT" sz="2400" i="1" dirty="0" smtClean="0">
                <a:latin typeface="Calibri" panose="020F0502020204030204" pitchFamily="34" charset="0"/>
              </a:rPr>
              <a:t>“</a:t>
            </a:r>
            <a:r>
              <a:rPr lang="it-IT" sz="2800" i="1" dirty="0" smtClean="0">
                <a:latin typeface="Calibri" panose="020F0502020204030204" pitchFamily="34" charset="0"/>
              </a:rPr>
              <a:t>In </a:t>
            </a:r>
            <a:r>
              <a:rPr lang="it-IT" sz="2800" i="1" dirty="0">
                <a:latin typeface="Calibri" panose="020F0502020204030204" pitchFamily="34" charset="0"/>
              </a:rPr>
              <a:t>casi strettamente limitati </a:t>
            </a:r>
            <a:r>
              <a:rPr lang="it-IT" sz="2800" b="1" i="1" u="sng" dirty="0">
                <a:latin typeface="Calibri" panose="020F0502020204030204" pitchFamily="34" charset="0"/>
              </a:rPr>
              <a:t>una disparità di trattamento può essere giustificata quando una caratteristica collegat</a:t>
            </a:r>
            <a:r>
              <a:rPr lang="it-IT" sz="2800" i="1" dirty="0">
                <a:latin typeface="Calibri" panose="020F0502020204030204" pitchFamily="34" charset="0"/>
              </a:rPr>
              <a:t>a alla religione o alle convinzioni personali, a un handicap, </a:t>
            </a:r>
            <a:r>
              <a:rPr lang="it-IT" sz="2800" b="1" i="1" u="sng" dirty="0">
                <a:latin typeface="Calibri" panose="020F0502020204030204" pitchFamily="34" charset="0"/>
              </a:rPr>
              <a:t>all'età</a:t>
            </a:r>
            <a:r>
              <a:rPr lang="it-IT" sz="2800" i="1" dirty="0">
                <a:latin typeface="Calibri" panose="020F0502020204030204" pitchFamily="34" charset="0"/>
              </a:rPr>
              <a:t> o alle tendenze sessuali </a:t>
            </a:r>
            <a:r>
              <a:rPr lang="it-IT" sz="2800" b="1" i="1" u="sng" dirty="0">
                <a:latin typeface="Calibri" panose="020F0502020204030204" pitchFamily="34" charset="0"/>
              </a:rPr>
              <a:t>costituisce un requisito essenziale e determinante per lo svolgimento dell'attività lavorativa, a condizione che la finalità sia legittima e il requisito sia proporzionato</a:t>
            </a:r>
            <a:r>
              <a:rPr lang="it-IT" sz="2800" i="1" u="sng" dirty="0">
                <a:latin typeface="Calibri" panose="020F0502020204030204" pitchFamily="34" charset="0"/>
              </a:rPr>
              <a:t>.</a:t>
            </a:r>
            <a:r>
              <a:rPr lang="it-IT" sz="2800" i="1" dirty="0">
                <a:latin typeface="Calibri" panose="020F0502020204030204" pitchFamily="34" charset="0"/>
              </a:rPr>
              <a:t> Tali casi devono essere indicati nelle informazioni trasmesse dagli Stati membri alla Commissione</a:t>
            </a:r>
            <a:r>
              <a:rPr lang="it-IT" sz="2800" i="1" dirty="0" smtClean="0">
                <a:latin typeface="Calibri" panose="020F0502020204030204" pitchFamily="34" charset="0"/>
              </a:rPr>
              <a:t>”.</a:t>
            </a:r>
            <a:endParaRPr lang="it-IT" sz="2800" i="1" dirty="0">
              <a:latin typeface="Calibri" panose="020F0502020204030204" pitchFamily="34" charset="0"/>
            </a:endParaRPr>
          </a:p>
        </p:txBody>
      </p:sp>
    </p:spTree>
    <p:extLst>
      <p:ext uri="{BB962C8B-B14F-4D97-AF65-F5344CB8AC3E}">
        <p14:creationId xmlns:p14="http://schemas.microsoft.com/office/powerpoint/2010/main" val="2423411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7355510"/>
          </a:xfrm>
          <a:prstGeom prst="rect">
            <a:avLst/>
          </a:prstGeom>
        </p:spPr>
      </p:pic>
      <p:sp>
        <p:nvSpPr>
          <p:cNvPr id="5" name="CasellaDiTesto 4"/>
          <p:cNvSpPr txBox="1"/>
          <p:nvPr/>
        </p:nvSpPr>
        <p:spPr>
          <a:xfrm>
            <a:off x="627797" y="1585614"/>
            <a:ext cx="10754436" cy="1015663"/>
          </a:xfrm>
          <a:prstGeom prst="rect">
            <a:avLst/>
          </a:prstGeom>
          <a:noFill/>
        </p:spPr>
        <p:txBody>
          <a:bodyPr wrap="square" rtlCol="0">
            <a:spAutoFit/>
          </a:bodyPr>
          <a:lstStyle/>
          <a:p>
            <a:pPr algn="ctr"/>
            <a:r>
              <a:rPr lang="it-IT" sz="4400" b="1" cap="small" dirty="0" smtClean="0">
                <a:latin typeface="Calibri" panose="020F0502020204030204" pitchFamily="34" charset="0"/>
              </a:rPr>
              <a:t> </a:t>
            </a:r>
            <a:r>
              <a:rPr lang="it-IT" sz="6000" b="1" cap="small" dirty="0" smtClean="0">
                <a:latin typeface="Calibri" panose="020F0502020204030204" pitchFamily="34" charset="0"/>
              </a:rPr>
              <a:t>DISCRIMINAZIONE PER ETA’</a:t>
            </a:r>
            <a:endParaRPr lang="it-IT" sz="6000" dirty="0"/>
          </a:p>
        </p:txBody>
      </p:sp>
      <p:sp>
        <p:nvSpPr>
          <p:cNvPr id="6" name="CasellaDiTesto 5"/>
          <p:cNvSpPr txBox="1"/>
          <p:nvPr/>
        </p:nvSpPr>
        <p:spPr>
          <a:xfrm>
            <a:off x="423081" y="2376342"/>
            <a:ext cx="11586949" cy="4154984"/>
          </a:xfrm>
          <a:prstGeom prst="rect">
            <a:avLst/>
          </a:prstGeom>
          <a:noFill/>
        </p:spPr>
        <p:txBody>
          <a:bodyPr wrap="square" rtlCol="0">
            <a:spAutoFit/>
          </a:bodyPr>
          <a:lstStyle/>
          <a:p>
            <a:pPr algn="just"/>
            <a:r>
              <a:rPr lang="it-IT" sz="2400" b="1" i="1" u="sng" dirty="0">
                <a:effectLst>
                  <a:outerShdw blurRad="38100" dist="38100" dir="2700000" algn="tl">
                    <a:srgbClr val="000000">
                      <a:alpha val="43137"/>
                    </a:srgbClr>
                  </a:outerShdw>
                </a:effectLst>
                <a:latin typeface="Calibri" panose="020F0502020204030204" pitchFamily="34" charset="0"/>
              </a:rPr>
              <a:t>Bilanciamento tra le ragioni della promozione dell’uguaglianza e della non </a:t>
            </a:r>
            <a:r>
              <a:rPr lang="it-IT" sz="2400" b="1" i="1" u="sng" dirty="0" smtClean="0">
                <a:effectLst>
                  <a:outerShdw blurRad="38100" dist="38100" dir="2700000" algn="tl">
                    <a:srgbClr val="000000">
                      <a:alpha val="43137"/>
                    </a:srgbClr>
                  </a:outerShdw>
                </a:effectLst>
                <a:latin typeface="Calibri" panose="020F0502020204030204" pitchFamily="34" charset="0"/>
              </a:rPr>
              <a:t>discriminazione </a:t>
            </a:r>
            <a:r>
              <a:rPr lang="it-IT" sz="2400" b="1" i="1" u="sng" dirty="0">
                <a:effectLst>
                  <a:outerShdw blurRad="38100" dist="38100" dir="2700000" algn="tl">
                    <a:srgbClr val="000000">
                      <a:alpha val="43137"/>
                    </a:srgbClr>
                  </a:outerShdw>
                </a:effectLst>
                <a:latin typeface="Calibri" panose="020F0502020204030204" pitchFamily="34" charset="0"/>
              </a:rPr>
              <a:t>con quelle del mercato del lavoro</a:t>
            </a:r>
          </a:p>
          <a:p>
            <a:pPr marL="342900" indent="-342900" algn="just">
              <a:buFont typeface="Arial" panose="020B0604020202020204" pitchFamily="34" charset="0"/>
              <a:buChar char="•"/>
            </a:pPr>
            <a:endParaRPr lang="it-IT" sz="2400" b="1" i="1" u="sng" dirty="0">
              <a:latin typeface="Calibri" panose="020F0502020204030204" pitchFamily="34" charset="0"/>
            </a:endParaRPr>
          </a:p>
          <a:p>
            <a:pPr marL="342900" indent="-342900" algn="just">
              <a:buFont typeface="Arial" panose="020B0604020202020204" pitchFamily="34" charset="0"/>
              <a:buChar char="•"/>
            </a:pPr>
            <a:r>
              <a:rPr lang="it-IT" sz="2400" dirty="0" smtClean="0"/>
              <a:t>“</a:t>
            </a:r>
            <a:r>
              <a:rPr lang="it-IT" sz="2400" i="1" u="sng" dirty="0" smtClean="0">
                <a:latin typeface="Calibri" panose="020F0502020204030204" pitchFamily="34" charset="0"/>
              </a:rPr>
              <a:t>Il </a:t>
            </a:r>
            <a:r>
              <a:rPr lang="it-IT" sz="2400" i="1" u="sng" dirty="0">
                <a:latin typeface="Calibri" panose="020F0502020204030204" pitchFamily="34" charset="0"/>
              </a:rPr>
              <a:t>divieto di discriminazione basato sull'età costituisce un elemento essenziale per il perseguimento degli obiettivi definiti negli orientamenti in materia di occupazione e la promozione della diversità nell'occupazione. </a:t>
            </a:r>
            <a:r>
              <a:rPr lang="it-IT" sz="2400" i="1" u="sng" dirty="0" smtClean="0">
                <a:latin typeface="Calibri" panose="020F0502020204030204" pitchFamily="34" charset="0"/>
              </a:rPr>
              <a:t>Tuttavia, </a:t>
            </a:r>
            <a:r>
              <a:rPr lang="it-IT" sz="2400" i="1" u="sng" dirty="0">
                <a:latin typeface="Calibri" panose="020F0502020204030204" pitchFamily="34" charset="0"/>
              </a:rPr>
              <a:t>in talune circostanze, delle disparità di trattamento in funzione dell'età possono essere giustificate e richiedono pertanto disposizioni specifiche che possono variare secondo la situazione degli Stati membri</a:t>
            </a:r>
            <a:r>
              <a:rPr lang="it-IT" sz="2400" i="1" u="sng" dirty="0" smtClean="0">
                <a:latin typeface="Calibri" panose="020F0502020204030204" pitchFamily="34" charset="0"/>
              </a:rPr>
              <a:t>. È </a:t>
            </a:r>
            <a:r>
              <a:rPr lang="it-IT" sz="2400" i="1" u="sng" dirty="0">
                <a:latin typeface="Calibri" panose="020F0502020204030204" pitchFamily="34" charset="0"/>
              </a:rPr>
              <a:t>quindi essenziale distinguere tra le disparità di trattamento che sono giustificate, in particolare, da obiettivi legittimi di politica dell'occupazione, mercato del lavoro e formazione professionale, e le discriminazioni che devono essere vietate</a:t>
            </a:r>
            <a:r>
              <a:rPr lang="it-IT" sz="2400" i="1" u="sng" dirty="0" smtClean="0">
                <a:latin typeface="Calibri" panose="020F0502020204030204" pitchFamily="34" charset="0"/>
              </a:rPr>
              <a:t>”.</a:t>
            </a:r>
            <a:endParaRPr lang="it-IT" sz="2400" dirty="0">
              <a:latin typeface="Calibri" panose="020F0502020204030204" pitchFamily="34" charset="0"/>
            </a:endParaRPr>
          </a:p>
        </p:txBody>
      </p:sp>
    </p:spTree>
    <p:extLst>
      <p:ext uri="{BB962C8B-B14F-4D97-AF65-F5344CB8AC3E}">
        <p14:creationId xmlns:p14="http://schemas.microsoft.com/office/powerpoint/2010/main" val="364945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2238</Words>
  <Application>Microsoft Office PowerPoint</Application>
  <PresentationFormat>Personalizzato</PresentationFormat>
  <Paragraphs>151</Paragraphs>
  <Slides>29</Slides>
  <Notes>0</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Acer</cp:lastModifiedBy>
  <cp:revision>69</cp:revision>
  <dcterms:created xsi:type="dcterms:W3CDTF">2016-06-10T08:01:15Z</dcterms:created>
  <dcterms:modified xsi:type="dcterms:W3CDTF">2017-09-11T21:16:26Z</dcterms:modified>
</cp:coreProperties>
</file>