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62" r:id="rId4"/>
    <p:sldId id="258" r:id="rId5"/>
    <p:sldId id="261" r:id="rId6"/>
    <p:sldId id="260" r:id="rId7"/>
    <p:sldId id="259" r:id="rId8"/>
    <p:sldId id="263" r:id="rId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67" autoAdjust="0"/>
    <p:restoredTop sz="94643" autoAdjust="0"/>
  </p:normalViewPr>
  <p:slideViewPr>
    <p:cSldViewPr snapToGrid="0" snapToObjects="1">
      <p:cViewPr varScale="1">
        <p:scale>
          <a:sx n="84" d="100"/>
          <a:sy n="84" d="100"/>
        </p:scale>
        <p:origin x="254"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D0FC6A-17D8-D443-813B-EDAC0EF0C998}" type="datetimeFigureOut">
              <a:rPr lang="it-IT" smtClean="0"/>
              <a:t>11/09/2017</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46C47-1146-E440-8065-F2CB2D613F23}" type="slidenum">
              <a:rPr lang="it-IT" smtClean="0"/>
              <a:t>‹N›</a:t>
            </a:fld>
            <a:endParaRPr lang="it-IT"/>
          </a:p>
        </p:txBody>
      </p:sp>
    </p:spTree>
    <p:extLst>
      <p:ext uri="{BB962C8B-B14F-4D97-AF65-F5344CB8AC3E}">
        <p14:creationId xmlns:p14="http://schemas.microsoft.com/office/powerpoint/2010/main" val="18491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stile</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t>11/09/2017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1502384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t>11/09/2017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1550813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i">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t>11/09/2017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510647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3EF24AF9-7F90-8441-BBB7-689FFC4F4908}" type="datetimeFigureOut">
              <a:rPr lang="it-IT" smtClean="0"/>
              <a:t>11/09/2017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77203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stile</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p>
            <a:fld id="{3EF24AF9-7F90-8441-BBB7-689FFC4F4908}" type="datetimeFigureOut">
              <a:rPr lang="it-IT" smtClean="0"/>
              <a:t>11/09/2017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555344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3EF24AF9-7F90-8441-BBB7-689FFC4F4908}" type="datetimeFigureOut">
              <a:rPr lang="it-IT" smtClean="0"/>
              <a:t>11/09/2017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718174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stile</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3EF24AF9-7F90-8441-BBB7-689FFC4F4908}" type="datetimeFigureOut">
              <a:rPr lang="it-IT" smtClean="0"/>
              <a:t>11/09/2017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1495548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fld id="{3EF24AF9-7F90-8441-BBB7-689FFC4F4908}" type="datetimeFigureOut">
              <a:rPr lang="it-IT" smtClean="0"/>
              <a:t>11/09/2017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1540144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EF24AF9-7F90-8441-BBB7-689FFC4F4908}" type="datetimeFigureOut">
              <a:rPr lang="it-IT" smtClean="0"/>
              <a:t>11/09/2017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158552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EF24AF9-7F90-8441-BBB7-689FFC4F4908}" type="datetimeFigureOut">
              <a:rPr lang="it-IT" smtClean="0"/>
              <a:t>11/09/2017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1943078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stile</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fld id="{3EF24AF9-7F90-8441-BBB7-689FFC4F4908}" type="datetimeFigureOut">
              <a:rPr lang="it-IT" smtClean="0"/>
              <a:t>11/09/2017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ADABA4C-D6E0-E542-B2A8-AEB934BBDC1D}" type="slidenum">
              <a:rPr lang="it-IT" smtClean="0"/>
              <a:t>‹N›</a:t>
            </a:fld>
            <a:endParaRPr lang="it-IT"/>
          </a:p>
        </p:txBody>
      </p:sp>
    </p:spTree>
    <p:extLst>
      <p:ext uri="{BB962C8B-B14F-4D97-AF65-F5344CB8AC3E}">
        <p14:creationId xmlns:p14="http://schemas.microsoft.com/office/powerpoint/2010/main" val="542361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stile</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24AF9-7F90-8441-BBB7-689FFC4F4908}" type="datetimeFigureOut">
              <a:rPr lang="it-IT" smtClean="0"/>
              <a:t>11/09/2017</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ABA4C-D6E0-E542-B2A8-AEB934BBDC1D}" type="slidenum">
              <a:rPr lang="it-IT" smtClean="0"/>
              <a:t>‹N›</a:t>
            </a:fld>
            <a:endParaRPr lang="it-IT"/>
          </a:p>
        </p:txBody>
      </p:sp>
    </p:spTree>
    <p:extLst>
      <p:ext uri="{BB962C8B-B14F-4D97-AF65-F5344CB8AC3E}">
        <p14:creationId xmlns:p14="http://schemas.microsoft.com/office/powerpoint/2010/main" val="148178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89" y="-26505"/>
            <a:ext cx="12335616" cy="6892377"/>
          </a:xfrm>
          <a:prstGeom prst="rect">
            <a:avLst/>
          </a:prstGeom>
        </p:spPr>
      </p:pic>
    </p:spTree>
    <p:extLst>
      <p:ext uri="{BB962C8B-B14F-4D97-AF65-F5344CB8AC3E}">
        <p14:creationId xmlns:p14="http://schemas.microsoft.com/office/powerpoint/2010/main" val="471603820"/>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3" name="Rettangolo 2"/>
          <p:cNvSpPr/>
          <p:nvPr/>
        </p:nvSpPr>
        <p:spPr>
          <a:xfrm>
            <a:off x="1923288" y="1608433"/>
            <a:ext cx="8098536" cy="34163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3600" b="1" i="0" u="none" strike="noStrike" kern="0" cap="none" spc="0" normalizeH="0" baseline="0" noProof="0" dirty="0" smtClean="0">
                <a:ln>
                  <a:noFill/>
                </a:ln>
                <a:effectLst/>
                <a:uLnTx/>
                <a:uFillTx/>
                <a:latin typeface="Century Gothic" panose="020B0502020202020204"/>
                <a:ea typeface="+mj-ea"/>
                <a:cs typeface="+mj-cs"/>
              </a:rPr>
              <a:t>I RAPPORTI TRA IL CONTRATTO COLLETTIVO NAZIONALE </a:t>
            </a:r>
            <a:br>
              <a:rPr kumimoji="0" lang="it-IT" sz="3600" b="1" i="0" u="none" strike="noStrike" kern="0" cap="none" spc="0" normalizeH="0" baseline="0" noProof="0" dirty="0" smtClean="0">
                <a:ln>
                  <a:noFill/>
                </a:ln>
                <a:effectLst/>
                <a:uLnTx/>
                <a:uFillTx/>
                <a:latin typeface="Century Gothic" panose="020B0502020202020204"/>
                <a:ea typeface="+mj-ea"/>
                <a:cs typeface="+mj-cs"/>
              </a:rPr>
            </a:br>
            <a:r>
              <a:rPr kumimoji="0" lang="it-IT" sz="3600" b="1" i="0" u="none" strike="noStrike" kern="0" cap="none" spc="0" normalizeH="0" baseline="0" noProof="0" dirty="0" smtClean="0">
                <a:ln>
                  <a:noFill/>
                </a:ln>
                <a:effectLst/>
                <a:uLnTx/>
                <a:uFillTx/>
                <a:latin typeface="Century Gothic" panose="020B0502020202020204"/>
                <a:ea typeface="+mj-ea"/>
                <a:cs typeface="+mj-cs"/>
              </a:rPr>
              <a:t>E CONTRATTO AZIENDALE </a:t>
            </a:r>
            <a:br>
              <a:rPr kumimoji="0" lang="it-IT" sz="3600" b="1" i="0" u="none" strike="noStrike" kern="0" cap="none" spc="0" normalizeH="0" baseline="0" noProof="0" dirty="0" smtClean="0">
                <a:ln>
                  <a:noFill/>
                </a:ln>
                <a:effectLst/>
                <a:uLnTx/>
                <a:uFillTx/>
                <a:latin typeface="Century Gothic" panose="020B0502020202020204"/>
                <a:ea typeface="+mj-ea"/>
                <a:cs typeface="+mj-cs"/>
              </a:rPr>
            </a:br>
            <a:r>
              <a:rPr kumimoji="0" lang="it-IT" sz="3600" b="1" i="0" u="none" strike="noStrike" kern="0" cap="none" spc="0" normalizeH="0" baseline="0" noProof="0" dirty="0" smtClean="0">
                <a:ln>
                  <a:noFill/>
                </a:ln>
                <a:effectLst/>
                <a:uLnTx/>
                <a:uFillTx/>
                <a:latin typeface="Century Gothic" panose="020B0502020202020204"/>
                <a:ea typeface="+mj-ea"/>
                <a:cs typeface="+mj-cs"/>
              </a:rPr>
              <a:t>TRA REGOLAZIONE E DESTRUTTURAZIONE DEL SISTEMA SINDACALE</a:t>
            </a:r>
            <a:endParaRPr kumimoji="0" lang="it-IT" sz="1800" b="0" i="0" u="none" strike="noStrike" kern="0" cap="none" spc="0" normalizeH="0" baseline="0" noProof="0" dirty="0" smtClean="0">
              <a:ln>
                <a:noFill/>
              </a:ln>
              <a:effectLst/>
              <a:uLnTx/>
              <a:uFillTx/>
            </a:endParaRPr>
          </a:p>
        </p:txBody>
      </p:sp>
      <p:sp>
        <p:nvSpPr>
          <p:cNvPr id="4" name="Rettangolo 3"/>
          <p:cNvSpPr/>
          <p:nvPr/>
        </p:nvSpPr>
        <p:spPr>
          <a:xfrm>
            <a:off x="2923488" y="5595512"/>
            <a:ext cx="6098144" cy="461665"/>
          </a:xfrm>
          <a:prstGeom prst="rect">
            <a:avLst/>
          </a:prstGeom>
        </p:spPr>
        <p:txBody>
          <a:bodyPr wrap="none">
            <a:spAutoFit/>
          </a:bodyPr>
          <a:lstStyle/>
          <a:p>
            <a:pPr algn="ctr"/>
            <a:r>
              <a:rPr lang="it-IT" sz="2400" b="1" dirty="0">
                <a:solidFill>
                  <a:schemeClr val="accent2"/>
                </a:solidFill>
                <a:latin typeface="Century Gothic" panose="020B0502020202020204" pitchFamily="34" charset="0"/>
              </a:rPr>
              <a:t>Franco </a:t>
            </a:r>
            <a:r>
              <a:rPr lang="it-IT" sz="2400" b="1" dirty="0" err="1">
                <a:solidFill>
                  <a:schemeClr val="accent2"/>
                </a:solidFill>
                <a:latin typeface="Century Gothic" panose="020B0502020202020204" pitchFamily="34" charset="0"/>
              </a:rPr>
              <a:t>Focareta</a:t>
            </a:r>
            <a:r>
              <a:rPr lang="it-IT" sz="2400" b="1" dirty="0">
                <a:solidFill>
                  <a:schemeClr val="accent2"/>
                </a:solidFill>
                <a:latin typeface="Century Gothic" panose="020B0502020202020204" pitchFamily="34" charset="0"/>
              </a:rPr>
              <a:t> – Università di Bologna</a:t>
            </a:r>
            <a:endParaRPr lang="it-IT" sz="2400" b="1" dirty="0">
              <a:solidFill>
                <a:schemeClr val="accent2"/>
              </a:solidFill>
              <a:latin typeface="Century Gothic" panose="020B0502020202020204" pitchFamily="34" charset="0"/>
            </a:endParaRPr>
          </a:p>
        </p:txBody>
      </p:sp>
    </p:spTree>
    <p:extLst>
      <p:ext uri="{BB962C8B-B14F-4D97-AF65-F5344CB8AC3E}">
        <p14:creationId xmlns:p14="http://schemas.microsoft.com/office/powerpoint/2010/main" val="1421755182"/>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935"/>
            <a:ext cx="12358092" cy="6904935"/>
          </a:xfrm>
          <a:prstGeom prst="rect">
            <a:avLst/>
          </a:prstGeom>
        </p:spPr>
      </p:pic>
      <p:sp>
        <p:nvSpPr>
          <p:cNvPr id="5" name="Titolo 4"/>
          <p:cNvSpPr txBox="1">
            <a:spLocks/>
          </p:cNvSpPr>
          <p:nvPr/>
        </p:nvSpPr>
        <p:spPr>
          <a:xfrm>
            <a:off x="1241218" y="1828384"/>
            <a:ext cx="8761413" cy="7284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cap="all" dirty="0" smtClean="0">
                <a:latin typeface="+mn-lt"/>
              </a:rPr>
              <a:t>1 - Concorrenza e conflitto tra contratto nazionale e contratto aziendale, la difficile ricerca di un nuovo equilibrio del sistema contrattuale.  </a:t>
            </a:r>
            <a:r>
              <a:rPr lang="it-IT" sz="2400" b="1" dirty="0" smtClean="0">
                <a:latin typeface="+mn-lt"/>
              </a:rPr>
              <a:t/>
            </a:r>
            <a:br>
              <a:rPr lang="it-IT" sz="2400" b="1" dirty="0" smtClean="0">
                <a:latin typeface="+mn-lt"/>
              </a:rPr>
            </a:br>
            <a:endParaRPr lang="it-IT" sz="2400" b="1" dirty="0">
              <a:latin typeface="+mn-lt"/>
            </a:endParaRPr>
          </a:p>
        </p:txBody>
      </p:sp>
      <p:sp>
        <p:nvSpPr>
          <p:cNvPr id="6" name="Segnaposto contenuto 5"/>
          <p:cNvSpPr txBox="1">
            <a:spLocks/>
          </p:cNvSpPr>
          <p:nvPr/>
        </p:nvSpPr>
        <p:spPr>
          <a:xfrm>
            <a:off x="844978" y="2760786"/>
            <a:ext cx="10146635" cy="341462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it-IT" sz="2000" dirty="0" smtClean="0"/>
              <a:t>Approcci divergenti tra i diversi attori del sistema sindacale: parti sociali, legislatore, giurisprudenza.</a:t>
            </a:r>
          </a:p>
          <a:p>
            <a:pPr algn="just"/>
            <a:r>
              <a:rPr lang="it-IT" sz="2000" dirty="0" smtClean="0"/>
              <a:t>Esiti imprevedibili dei diversi tentativi di ridefinizione di regole in ragione della non convergenza dei diversi approcci.</a:t>
            </a:r>
          </a:p>
          <a:p>
            <a:pPr algn="just"/>
            <a:r>
              <a:rPr lang="it-IT" sz="2000" dirty="0" smtClean="0"/>
              <a:t>La sostituzione della </a:t>
            </a:r>
            <a:r>
              <a:rPr lang="it-IT" sz="2000" b="1" i="1" dirty="0" err="1" smtClean="0"/>
              <a:t>Grundnorm</a:t>
            </a:r>
            <a:r>
              <a:rPr lang="it-IT" sz="2000" dirty="0" smtClean="0"/>
              <a:t> della Unità d’azione delle tre più grandi  confederazioni ( con il corollario  meno   esplicitato della indiscussa rappresentatività delle storiche associazioni datoriali), con la nuova</a:t>
            </a:r>
            <a:r>
              <a:rPr lang="it-IT" sz="2000" b="1" i="1" dirty="0" smtClean="0"/>
              <a:t> </a:t>
            </a:r>
            <a:r>
              <a:rPr lang="it-IT" sz="2000" b="1" i="1" dirty="0" err="1" smtClean="0"/>
              <a:t>Grundnorm</a:t>
            </a:r>
            <a:r>
              <a:rPr lang="it-IT" sz="2000" dirty="0" smtClean="0"/>
              <a:t> rappresentata dal </a:t>
            </a:r>
            <a:r>
              <a:rPr lang="it-IT" sz="2000" b="1" i="1" u="sng" dirty="0" smtClean="0"/>
              <a:t>principio di effettività</a:t>
            </a:r>
            <a:r>
              <a:rPr lang="it-IT" sz="2000" u="sng" dirty="0" smtClean="0"/>
              <a:t>.</a:t>
            </a:r>
            <a:r>
              <a:rPr lang="it-IT" sz="2000" dirty="0" smtClean="0"/>
              <a:t> </a:t>
            </a:r>
          </a:p>
          <a:p>
            <a:pPr algn="just"/>
            <a:r>
              <a:rPr lang="it-IT" sz="2000" dirty="0" smtClean="0"/>
              <a:t>Ogni nuovo tentativo di regolare il sistema, come ogni riflessione sul sistema contrattuale, va accolto sempre con beneficio d’inventario.  Ci sono regole che non si applicano, comportamenti diffusi ma che non trovano rispondenze né in regole contrattuali né tantomeno in regole legali. </a:t>
            </a:r>
          </a:p>
          <a:p>
            <a:pPr algn="just"/>
            <a:endParaRPr lang="it-IT" dirty="0"/>
          </a:p>
        </p:txBody>
      </p:sp>
    </p:spTree>
    <p:extLst>
      <p:ext uri="{BB962C8B-B14F-4D97-AF65-F5344CB8AC3E}">
        <p14:creationId xmlns:p14="http://schemas.microsoft.com/office/powerpoint/2010/main" val="1810024427"/>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5" name="Titolo 1"/>
          <p:cNvSpPr txBox="1">
            <a:spLocks/>
          </p:cNvSpPr>
          <p:nvPr/>
        </p:nvSpPr>
        <p:spPr>
          <a:xfrm>
            <a:off x="1215339" y="1701740"/>
            <a:ext cx="9490042" cy="8482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000" b="1" dirty="0" smtClean="0">
                <a:latin typeface="+mn-lt"/>
              </a:rPr>
              <a:t>2- L’IRRESITIBILE ASCESA DELLA CONTRATTAZIONE AZIENDALE. </a:t>
            </a:r>
            <a:br>
              <a:rPr lang="it-IT" sz="2000" b="1" dirty="0" smtClean="0">
                <a:latin typeface="+mn-lt"/>
              </a:rPr>
            </a:br>
            <a:r>
              <a:rPr lang="it-IT" sz="2000" b="1" dirty="0" smtClean="0">
                <a:latin typeface="+mn-lt"/>
              </a:rPr>
              <a:t>LE TRE TAPPE DEI TENTATIVI DI SPOSTARE IL BARICENTRO DEL SISTEMA DI REGOLAZIONE COLLETTIVA DEI CONTRATTI DI LAVORO A LIVELLO AZIENDALE</a:t>
            </a:r>
            <a:br>
              <a:rPr lang="it-IT" sz="2000" b="1" dirty="0" smtClean="0">
                <a:latin typeface="+mn-lt"/>
              </a:rPr>
            </a:br>
            <a:endParaRPr lang="it-IT" sz="2000" b="1" dirty="0">
              <a:latin typeface="+mn-lt"/>
            </a:endParaRPr>
          </a:p>
        </p:txBody>
      </p:sp>
      <p:sp>
        <p:nvSpPr>
          <p:cNvPr id="6" name="Segnaposto contenuto 2"/>
          <p:cNvSpPr txBox="1">
            <a:spLocks/>
          </p:cNvSpPr>
          <p:nvPr/>
        </p:nvSpPr>
        <p:spPr>
          <a:xfrm>
            <a:off x="1407486" y="2831245"/>
            <a:ext cx="9721970" cy="385600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it-IT" sz="2100" dirty="0" smtClean="0"/>
              <a:t>La contrattazione della crisi e l’accettazione delle deroghe della contrattazione aziendale  da parte delle OO. SS., la legittimazione della giurisprudenza con l’abbandono del criterio del </a:t>
            </a:r>
            <a:r>
              <a:rPr lang="it-IT" sz="2100" i="1" u="sng" dirty="0" err="1" smtClean="0"/>
              <a:t>favor</a:t>
            </a:r>
            <a:r>
              <a:rPr lang="it-IT" sz="2100" i="1" u="sng" dirty="0" smtClean="0"/>
              <a:t> </a:t>
            </a:r>
            <a:r>
              <a:rPr lang="it-IT" sz="2100" i="1" dirty="0" smtClean="0"/>
              <a:t>e della </a:t>
            </a:r>
            <a:r>
              <a:rPr lang="it-IT" sz="2100" i="1" u="sng" dirty="0" smtClean="0"/>
              <a:t>inderogabilità in </a:t>
            </a:r>
            <a:r>
              <a:rPr lang="it-IT" sz="2100" i="1" u="sng" dirty="0" err="1" smtClean="0"/>
              <a:t>peius</a:t>
            </a:r>
            <a:r>
              <a:rPr lang="it-IT" sz="2100" i="1" dirty="0" smtClean="0"/>
              <a:t> </a:t>
            </a:r>
            <a:r>
              <a:rPr lang="it-IT" sz="2100" dirty="0" smtClean="0"/>
              <a:t>del  contratto collettivo</a:t>
            </a:r>
            <a:r>
              <a:rPr lang="it-IT" sz="2100" u="sng" dirty="0" smtClean="0"/>
              <a:t> </a:t>
            </a:r>
            <a:r>
              <a:rPr lang="it-IT" sz="2100" dirty="0" smtClean="0"/>
              <a:t>nazionale.</a:t>
            </a:r>
          </a:p>
          <a:p>
            <a:pPr algn="just"/>
            <a:r>
              <a:rPr lang="it-IT" sz="2100" dirty="0" smtClean="0"/>
              <a:t>La sottrazione del governo degli aumenti salariali al contratto nazionale, la spinta verso il salario di produttività in funzione antinflattiva. </a:t>
            </a:r>
          </a:p>
          <a:p>
            <a:pPr algn="just"/>
            <a:r>
              <a:rPr lang="it-IT" sz="2100" dirty="0" smtClean="0"/>
              <a:t>La recente spinta verso l’aziendalizzazione dei trattamenti retributivi, anche in deroga ai contratti nazionali, in funzione di “svalutazione competitiva”.</a:t>
            </a:r>
          </a:p>
          <a:p>
            <a:pPr algn="just"/>
            <a:r>
              <a:rPr lang="it-IT" sz="2100" dirty="0" smtClean="0"/>
              <a:t>Il mito della partecipazione e l’aziendalizzazione delle relazioni industriali. </a:t>
            </a:r>
          </a:p>
          <a:p>
            <a:pPr algn="just"/>
            <a:endParaRPr lang="it-IT" sz="2100" dirty="0"/>
          </a:p>
        </p:txBody>
      </p:sp>
    </p:spTree>
    <p:extLst>
      <p:ext uri="{BB962C8B-B14F-4D97-AF65-F5344CB8AC3E}">
        <p14:creationId xmlns:p14="http://schemas.microsoft.com/office/powerpoint/2010/main" val="476972516"/>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5" name="Titolo 1"/>
          <p:cNvSpPr txBox="1">
            <a:spLocks/>
          </p:cNvSpPr>
          <p:nvPr/>
        </p:nvSpPr>
        <p:spPr>
          <a:xfrm>
            <a:off x="1072658" y="1578856"/>
            <a:ext cx="8761413" cy="72848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smtClean="0">
                <a:latin typeface="+mn-lt"/>
              </a:rPr>
              <a:t>3</a:t>
            </a:r>
            <a:r>
              <a:rPr lang="it-IT" sz="2400" b="1" cap="all" dirty="0" smtClean="0">
                <a:latin typeface="+mn-lt"/>
              </a:rPr>
              <a:t>-  il ruolo della dimensione europea nei processi di aziendalizzazione delle relazioni industriali.</a:t>
            </a:r>
            <a:endParaRPr lang="it-IT" sz="2400" b="1" dirty="0">
              <a:latin typeface="+mn-lt"/>
            </a:endParaRPr>
          </a:p>
        </p:txBody>
      </p:sp>
      <p:sp>
        <p:nvSpPr>
          <p:cNvPr id="6" name="Segnaposto contenuto 2"/>
          <p:cNvSpPr txBox="1">
            <a:spLocks/>
          </p:cNvSpPr>
          <p:nvPr/>
        </p:nvSpPr>
        <p:spPr>
          <a:xfrm>
            <a:off x="1069676" y="2587925"/>
            <a:ext cx="9963510" cy="37611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it-IT" sz="2000" dirty="0" smtClean="0"/>
              <a:t>Le “raccomandazioni “sul superamento del CCNL non solo come centro di governo dei salari ma anche come fonte primaria di regole per la disciplina dei rapporti di lavoro. </a:t>
            </a:r>
          </a:p>
          <a:p>
            <a:pPr algn="just"/>
            <a:r>
              <a:rPr lang="it-IT" sz="2000" dirty="0" smtClean="0"/>
              <a:t>L’adeguamento dei diversi paesi europei (Spagna, Francia, Grecia, ecc.);</a:t>
            </a:r>
          </a:p>
          <a:p>
            <a:pPr algn="just"/>
            <a:r>
              <a:rPr lang="it-IT" sz="2000" dirty="0" smtClean="0"/>
              <a:t>Le linee di attacco al ruolo del CCNL: ostacoli all’estensione </a:t>
            </a:r>
            <a:r>
              <a:rPr lang="it-IT" sz="2000" i="1" dirty="0" smtClean="0"/>
              <a:t>erga </a:t>
            </a:r>
            <a:r>
              <a:rPr lang="it-IT" sz="2000" i="1" dirty="0" err="1" smtClean="0"/>
              <a:t>omnes</a:t>
            </a:r>
            <a:r>
              <a:rPr lang="it-IT" sz="2000" dirty="0" smtClean="0"/>
              <a:t> dei CCNL; eliminazione meccanismo ultrattività; attribuzione competenze esclusive in determinate materie al contratto aziendale; derogabilità generalizzata del contratto nazionale; clausole di uscita. </a:t>
            </a:r>
          </a:p>
          <a:p>
            <a:pPr algn="just"/>
            <a:r>
              <a:rPr lang="it-IT" sz="2000" dirty="0" smtClean="0"/>
              <a:t>Messa in discussione della esclusiva titolarità sindacale della contrattazione aziendale.</a:t>
            </a:r>
          </a:p>
          <a:p>
            <a:pPr algn="just"/>
            <a:endParaRPr lang="it-IT" sz="2000" dirty="0"/>
          </a:p>
        </p:txBody>
      </p:sp>
    </p:spTree>
    <p:extLst>
      <p:ext uri="{BB962C8B-B14F-4D97-AF65-F5344CB8AC3E}">
        <p14:creationId xmlns:p14="http://schemas.microsoft.com/office/powerpoint/2010/main" val="3705733578"/>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5" name="Titolo 1"/>
          <p:cNvSpPr txBox="1">
            <a:spLocks/>
          </p:cNvSpPr>
          <p:nvPr/>
        </p:nvSpPr>
        <p:spPr>
          <a:xfrm>
            <a:off x="1895617" y="1691573"/>
            <a:ext cx="7614143" cy="7284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smtClean="0">
                <a:latin typeface="+mn-lt"/>
              </a:rPr>
              <a:t>4 - LA FATICOSA RICERCA DI UN NUOVO ASSETTO REGOLATIVO IN ITALIA.</a:t>
            </a:r>
            <a:br>
              <a:rPr lang="it-IT" sz="2400" b="1" dirty="0" smtClean="0">
                <a:latin typeface="+mn-lt"/>
              </a:rPr>
            </a:br>
            <a:endParaRPr lang="it-IT" sz="2400" b="1" dirty="0">
              <a:latin typeface="+mn-lt"/>
            </a:endParaRPr>
          </a:p>
        </p:txBody>
      </p:sp>
      <p:sp>
        <p:nvSpPr>
          <p:cNvPr id="6" name="Segnaposto contenuto 2"/>
          <p:cNvSpPr txBox="1">
            <a:spLocks/>
          </p:cNvSpPr>
          <p:nvPr/>
        </p:nvSpPr>
        <p:spPr>
          <a:xfrm>
            <a:off x="947920" y="2554105"/>
            <a:ext cx="10197408" cy="4270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it-IT" sz="2000" dirty="0" smtClean="0"/>
              <a:t>La “storia infinita” della riforma della contrattazione ad opera delle parti sociali. Il tentativo di governare il decentramento contrattuale negli accordi interconfederali e nei recenti rinnovi dei contratti di categoria;</a:t>
            </a:r>
          </a:p>
          <a:p>
            <a:pPr algn="just"/>
            <a:r>
              <a:rPr lang="it-IT" sz="2000" dirty="0" smtClean="0"/>
              <a:t>La forzatura del legislatore operata con l’art. 8. </a:t>
            </a:r>
          </a:p>
          <a:p>
            <a:pPr algn="just"/>
            <a:r>
              <a:rPr lang="it-IT" sz="2000" dirty="0" smtClean="0"/>
              <a:t>L’approccio </a:t>
            </a:r>
            <a:r>
              <a:rPr lang="it-IT" sz="2000" i="1" dirty="0" smtClean="0"/>
              <a:t>soft </a:t>
            </a:r>
            <a:r>
              <a:rPr lang="it-IT" sz="2000" dirty="0" smtClean="0"/>
              <a:t>del legislatore, il sostegno al salario variabile ed al welfare aziendale, </a:t>
            </a:r>
          </a:p>
          <a:p>
            <a:pPr algn="just"/>
            <a:r>
              <a:rPr lang="it-IT" sz="2000" dirty="0" smtClean="0"/>
              <a:t>Il principio maggioritario come nuovo criterio ordinatore del sistema contrattuale,</a:t>
            </a:r>
          </a:p>
          <a:p>
            <a:pPr algn="just"/>
            <a:r>
              <a:rPr lang="it-IT" sz="2000" dirty="0" smtClean="0"/>
              <a:t>Le complicazioni indotte dalla giurisprudenza, la rotta di collisione tra scelte delle parti sociali e statuto giuridico del contratto collettivo, per come delineato nella giurisprudenza recente relativa alla efficacia soggettiva del contrato collettivo e sulla titolarità dei diritti sindacali (la recente pronuncia della Cassazione sulla titolarità del diritto ad indire l’assemblea).  </a:t>
            </a:r>
          </a:p>
          <a:p>
            <a:endParaRPr lang="it-IT" dirty="0"/>
          </a:p>
        </p:txBody>
      </p:sp>
    </p:spTree>
    <p:extLst>
      <p:ext uri="{BB962C8B-B14F-4D97-AF65-F5344CB8AC3E}">
        <p14:creationId xmlns:p14="http://schemas.microsoft.com/office/powerpoint/2010/main" val="3461573714"/>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304"/>
            <a:ext cx="12358092" cy="6904935"/>
          </a:xfrm>
          <a:prstGeom prst="rect">
            <a:avLst/>
          </a:prstGeom>
        </p:spPr>
      </p:pic>
      <p:sp>
        <p:nvSpPr>
          <p:cNvPr id="5" name="Titolo 1"/>
          <p:cNvSpPr txBox="1">
            <a:spLocks/>
          </p:cNvSpPr>
          <p:nvPr/>
        </p:nvSpPr>
        <p:spPr>
          <a:xfrm>
            <a:off x="1383251" y="1560591"/>
            <a:ext cx="8761413" cy="728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smtClean="0">
                <a:latin typeface="+mn-lt"/>
              </a:rPr>
              <a:t>5- </a:t>
            </a:r>
            <a:r>
              <a:rPr lang="it-IT" sz="2400" b="1" cap="all" dirty="0" smtClean="0">
                <a:latin typeface="+mn-lt"/>
              </a:rPr>
              <a:t>Siamo davvero alla fine del contratto nazionale?</a:t>
            </a:r>
            <a:endParaRPr lang="it-IT" sz="2400" b="1" dirty="0">
              <a:latin typeface="+mn-lt"/>
            </a:endParaRPr>
          </a:p>
        </p:txBody>
      </p:sp>
      <p:sp>
        <p:nvSpPr>
          <p:cNvPr id="6" name="Segnaposto contenuto 2"/>
          <p:cNvSpPr txBox="1">
            <a:spLocks/>
          </p:cNvSpPr>
          <p:nvPr/>
        </p:nvSpPr>
        <p:spPr>
          <a:xfrm>
            <a:off x="1154954" y="2603499"/>
            <a:ext cx="8989710" cy="36420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r>
              <a:rPr lang="it-IT" sz="2200" dirty="0" smtClean="0"/>
              <a:t>La nuova stagione dei contratti unitari, e l’implementazione imperfetta, ma effettiva, del Testo Unico.</a:t>
            </a:r>
          </a:p>
          <a:p>
            <a:pPr algn="just"/>
            <a:r>
              <a:rPr lang="it-IT" sz="2200" dirty="0" smtClean="0"/>
              <a:t>La riemersione di un forte interesse datoriale verso il CCNL in funzione </a:t>
            </a:r>
            <a:r>
              <a:rPr lang="it-IT" sz="2200" i="1" dirty="0" smtClean="0"/>
              <a:t>anti dumping, </a:t>
            </a:r>
            <a:endParaRPr lang="it-IT" sz="2200" dirty="0" smtClean="0"/>
          </a:p>
          <a:p>
            <a:pPr algn="just"/>
            <a:r>
              <a:rPr lang="it-IT" sz="2200" dirty="0" smtClean="0"/>
              <a:t>Il caso emblematico del trasporto aereo</a:t>
            </a:r>
          </a:p>
          <a:p>
            <a:pPr algn="just"/>
            <a:r>
              <a:rPr lang="it-IT" sz="2200" dirty="0" smtClean="0"/>
              <a:t>Il rafforzamento del contratto collettivo nazionale, nei settori esposti alla concorrenza, in Germania e nei paesi scandinavi. Le “due velocità” dell’Europa. </a:t>
            </a:r>
          </a:p>
          <a:p>
            <a:pPr algn="just"/>
            <a:endParaRPr lang="it-IT" dirty="0"/>
          </a:p>
        </p:txBody>
      </p:sp>
    </p:spTree>
    <p:extLst>
      <p:ext uri="{BB962C8B-B14F-4D97-AF65-F5344CB8AC3E}">
        <p14:creationId xmlns:p14="http://schemas.microsoft.com/office/powerpoint/2010/main" val="381776224"/>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358092" cy="6904935"/>
          </a:xfrm>
          <a:prstGeom prst="rect">
            <a:avLst/>
          </a:prstGeom>
        </p:spPr>
      </p:pic>
      <p:sp>
        <p:nvSpPr>
          <p:cNvPr id="7" name="Titolo 1"/>
          <p:cNvSpPr txBox="1">
            <a:spLocks/>
          </p:cNvSpPr>
          <p:nvPr/>
        </p:nvSpPr>
        <p:spPr>
          <a:xfrm>
            <a:off x="1154954" y="1163580"/>
            <a:ext cx="8761413" cy="17259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2400" b="1" dirty="0" smtClean="0">
                <a:latin typeface="+mn-lt"/>
              </a:rPr>
              <a:t>6- DUE MODELLI FORTI DI CONTRATTAZIONE AZIENDALE A CONFRONTO</a:t>
            </a:r>
            <a:br>
              <a:rPr lang="it-IT" sz="2400" b="1" dirty="0" smtClean="0">
                <a:latin typeface="+mn-lt"/>
              </a:rPr>
            </a:br>
            <a:endParaRPr lang="it-IT" sz="2400" b="1" dirty="0">
              <a:latin typeface="+mn-lt"/>
            </a:endParaRPr>
          </a:p>
        </p:txBody>
      </p:sp>
      <p:sp>
        <p:nvSpPr>
          <p:cNvPr id="8" name="Segnaposto contenuto 2"/>
          <p:cNvSpPr txBox="1">
            <a:spLocks/>
          </p:cNvSpPr>
          <p:nvPr/>
        </p:nvSpPr>
        <p:spPr>
          <a:xfrm>
            <a:off x="1154954" y="2911348"/>
            <a:ext cx="8761413" cy="34163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it-IT" sz="3200" dirty="0" smtClean="0"/>
              <a:t>Il modello FCA</a:t>
            </a:r>
          </a:p>
          <a:p>
            <a:r>
              <a:rPr lang="it-IT" sz="3200" dirty="0" smtClean="0"/>
              <a:t>Il modello Lamborghini </a:t>
            </a:r>
          </a:p>
          <a:p>
            <a:endParaRPr lang="it-IT" dirty="0"/>
          </a:p>
        </p:txBody>
      </p:sp>
    </p:spTree>
    <p:extLst>
      <p:ext uri="{BB962C8B-B14F-4D97-AF65-F5344CB8AC3E}">
        <p14:creationId xmlns:p14="http://schemas.microsoft.com/office/powerpoint/2010/main" val="1736496854"/>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592</Words>
  <Application>Microsoft Office PowerPoint</Application>
  <PresentationFormat>Widescreen</PresentationFormat>
  <Paragraphs>31</Paragraphs>
  <Slides>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Arial</vt:lpstr>
      <vt:lpstr>Calibri</vt:lpstr>
      <vt:lpstr>Calibri Light</vt:lpstr>
      <vt:lpstr>Century Gothic</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Marina Spinelli</cp:lastModifiedBy>
  <cp:revision>38</cp:revision>
  <dcterms:created xsi:type="dcterms:W3CDTF">2016-06-10T08:01:15Z</dcterms:created>
  <dcterms:modified xsi:type="dcterms:W3CDTF">2017-09-11T07:45:04Z</dcterms:modified>
</cp:coreProperties>
</file>