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drawing9.xml" ContentType="application/vnd.ms-office.drawingml.diagramDrawing+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notesSlides/notesSlide11.xml" ContentType="application/vnd.openxmlformats-officedocument.presentationml.notesSlide+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95" r:id="rId3"/>
    <p:sldId id="268" r:id="rId4"/>
    <p:sldId id="271" r:id="rId5"/>
    <p:sldId id="269" r:id="rId6"/>
    <p:sldId id="260" r:id="rId7"/>
    <p:sldId id="270" r:id="rId8"/>
    <p:sldId id="262" r:id="rId9"/>
    <p:sldId id="272" r:id="rId10"/>
    <p:sldId id="273" r:id="rId11"/>
    <p:sldId id="274" r:id="rId12"/>
    <p:sldId id="275" r:id="rId13"/>
    <p:sldId id="293" r:id="rId14"/>
    <p:sldId id="294" r:id="rId15"/>
    <p:sldId id="284" r:id="rId16"/>
    <p:sldId id="286" r:id="rId17"/>
    <p:sldId id="287" r:id="rId18"/>
    <p:sldId id="288"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6600"/>
    <a:srgbClr val="FF3300"/>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3746" autoAdjust="0"/>
    <p:restoredTop sz="96057" autoAdjust="0"/>
  </p:normalViewPr>
  <p:slideViewPr>
    <p:cSldViewPr snapToGrid="0" snapToObjects="1">
      <p:cViewPr>
        <p:scale>
          <a:sx n="140" d="100"/>
          <a:sy n="140" d="100"/>
        </p:scale>
        <p:origin x="1434" y="6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C2B202-7FDB-46EC-A257-1616534AD19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55F31FBF-48F2-4D09-934E-B0167BED7245}">
      <dgm:prSet phldrT="[Testo]"/>
      <dgm:spPr/>
      <dgm:t>
        <a:bodyPr/>
        <a:lstStyle/>
        <a:p>
          <a:pPr algn="just"/>
          <a:r>
            <a:rPr lang="it-IT" dirty="0" smtClean="0">
              <a:latin typeface="Times New Roman" pitchFamily="18" charset="0"/>
              <a:cs typeface="Times New Roman" pitchFamily="18" charset="0"/>
            </a:rPr>
            <a:t>A) Disordine normativo</a:t>
          </a:r>
          <a:endParaRPr lang="it-IT" dirty="0">
            <a:latin typeface="Times New Roman" pitchFamily="18" charset="0"/>
            <a:cs typeface="Times New Roman" pitchFamily="18" charset="0"/>
          </a:endParaRPr>
        </a:p>
      </dgm:t>
    </dgm:pt>
    <dgm:pt modelId="{D61336C0-1461-4283-B269-EB440D506A26}" type="parTrans" cxnId="{2E40B753-6CF7-49E4-9A4C-63995BCBEDD4}">
      <dgm:prSet/>
      <dgm:spPr/>
      <dgm:t>
        <a:bodyPr/>
        <a:lstStyle/>
        <a:p>
          <a:endParaRPr lang="it-IT"/>
        </a:p>
      </dgm:t>
    </dgm:pt>
    <dgm:pt modelId="{0541FC91-458F-4FAC-9AD9-B66107C87286}" type="sibTrans" cxnId="{2E40B753-6CF7-49E4-9A4C-63995BCBEDD4}">
      <dgm:prSet/>
      <dgm:spPr/>
      <dgm:t>
        <a:bodyPr/>
        <a:lstStyle/>
        <a:p>
          <a:endParaRPr lang="it-IT"/>
        </a:p>
      </dgm:t>
    </dgm:pt>
    <dgm:pt modelId="{768E4E94-B578-4C16-905C-4F7B9A6F0E5D}">
      <dgm:prSet phldrT="[Testo]"/>
      <dgm:spPr/>
      <dgm:t>
        <a:bodyPr/>
        <a:lstStyle/>
        <a:p>
          <a:pPr algn="just"/>
          <a:r>
            <a:rPr lang="it-IT" dirty="0" smtClean="0">
              <a:latin typeface="Times New Roman" pitchFamily="18" charset="0"/>
              <a:cs typeface="Times New Roman" pitchFamily="18" charset="0"/>
            </a:rPr>
            <a:t>C) Adeguamento diritto europeo (art. 106 TFUE) </a:t>
          </a:r>
        </a:p>
        <a:p>
          <a:pPr algn="just"/>
          <a:endParaRPr lang="it-IT" dirty="0"/>
        </a:p>
      </dgm:t>
    </dgm:pt>
    <dgm:pt modelId="{DA4F6F09-6BAD-48C1-B77E-ABCE0B9F9BFD}" type="parTrans" cxnId="{44214291-1FB1-4196-B070-92997EEE37F9}">
      <dgm:prSet/>
      <dgm:spPr/>
      <dgm:t>
        <a:bodyPr/>
        <a:lstStyle/>
        <a:p>
          <a:endParaRPr lang="it-IT"/>
        </a:p>
      </dgm:t>
    </dgm:pt>
    <dgm:pt modelId="{516AB4C6-41DC-45CB-B3A5-A498F5B65557}" type="sibTrans" cxnId="{44214291-1FB1-4196-B070-92997EEE37F9}">
      <dgm:prSet/>
      <dgm:spPr/>
      <dgm:t>
        <a:bodyPr/>
        <a:lstStyle/>
        <a:p>
          <a:endParaRPr lang="it-IT"/>
        </a:p>
      </dgm:t>
    </dgm:pt>
    <dgm:pt modelId="{3015E5AD-933A-4BC5-91FF-48109CCD40CD}">
      <dgm:prSet/>
      <dgm:spPr/>
      <dgm:t>
        <a:bodyPr/>
        <a:lstStyle/>
        <a:p>
          <a:pPr algn="just"/>
          <a:r>
            <a:rPr lang="it-IT" dirty="0" smtClean="0">
              <a:latin typeface="Times New Roman" pitchFamily="18" charset="0"/>
              <a:cs typeface="Times New Roman" pitchFamily="18" charset="0"/>
            </a:rPr>
            <a:t>B) Contenimento pratiche elusive</a:t>
          </a:r>
          <a:endParaRPr lang="it-IT" dirty="0">
            <a:latin typeface="Times New Roman" pitchFamily="18" charset="0"/>
            <a:cs typeface="Times New Roman" pitchFamily="18" charset="0"/>
          </a:endParaRPr>
        </a:p>
      </dgm:t>
    </dgm:pt>
    <dgm:pt modelId="{56AE20D1-50A6-4635-94AF-2A0E4D330E75}" type="parTrans" cxnId="{60037C96-E8D3-47BD-A007-DA5FFA30E265}">
      <dgm:prSet/>
      <dgm:spPr/>
      <dgm:t>
        <a:bodyPr/>
        <a:lstStyle/>
        <a:p>
          <a:endParaRPr lang="it-IT"/>
        </a:p>
      </dgm:t>
    </dgm:pt>
    <dgm:pt modelId="{6943A312-B275-43B3-96B7-451520D8B4E4}" type="sibTrans" cxnId="{60037C96-E8D3-47BD-A007-DA5FFA30E265}">
      <dgm:prSet/>
      <dgm:spPr/>
      <dgm:t>
        <a:bodyPr/>
        <a:lstStyle/>
        <a:p>
          <a:endParaRPr lang="it-IT"/>
        </a:p>
      </dgm:t>
    </dgm:pt>
    <dgm:pt modelId="{A0BFA3CA-45E1-4654-90FF-50879E13C9C0}" type="pres">
      <dgm:prSet presAssocID="{84C2B202-7FDB-46EC-A257-1616534AD190}" presName="outerComposite" presStyleCnt="0">
        <dgm:presLayoutVars>
          <dgm:chMax val="5"/>
          <dgm:dir/>
          <dgm:resizeHandles val="exact"/>
        </dgm:presLayoutVars>
      </dgm:prSet>
      <dgm:spPr/>
      <dgm:t>
        <a:bodyPr/>
        <a:lstStyle/>
        <a:p>
          <a:endParaRPr lang="it-IT"/>
        </a:p>
      </dgm:t>
    </dgm:pt>
    <dgm:pt modelId="{B6C5B6F2-2A3D-476B-B4F8-36759DA0513F}" type="pres">
      <dgm:prSet presAssocID="{84C2B202-7FDB-46EC-A257-1616534AD190}" presName="dummyMaxCanvas" presStyleCnt="0">
        <dgm:presLayoutVars/>
      </dgm:prSet>
      <dgm:spPr/>
    </dgm:pt>
    <dgm:pt modelId="{2A0DA51E-C688-4A73-8532-E4762748A771}" type="pres">
      <dgm:prSet presAssocID="{84C2B202-7FDB-46EC-A257-1616534AD190}" presName="ThreeNodes_1" presStyleLbl="node1" presStyleIdx="0" presStyleCnt="3" custLinFactNeighborY="21173">
        <dgm:presLayoutVars>
          <dgm:bulletEnabled val="1"/>
        </dgm:presLayoutVars>
      </dgm:prSet>
      <dgm:spPr/>
      <dgm:t>
        <a:bodyPr/>
        <a:lstStyle/>
        <a:p>
          <a:endParaRPr lang="it-IT"/>
        </a:p>
      </dgm:t>
    </dgm:pt>
    <dgm:pt modelId="{2566E9F1-1255-4799-9C9F-A67B4155B00D}" type="pres">
      <dgm:prSet presAssocID="{84C2B202-7FDB-46EC-A257-1616534AD190}" presName="ThreeNodes_2" presStyleLbl="node1" presStyleIdx="1" presStyleCnt="3" custLinFactNeighborX="823" custLinFactNeighborY="11896">
        <dgm:presLayoutVars>
          <dgm:bulletEnabled val="1"/>
        </dgm:presLayoutVars>
      </dgm:prSet>
      <dgm:spPr/>
      <dgm:t>
        <a:bodyPr/>
        <a:lstStyle/>
        <a:p>
          <a:endParaRPr lang="it-IT"/>
        </a:p>
      </dgm:t>
    </dgm:pt>
    <dgm:pt modelId="{351C4314-86AC-43DF-8111-702A2D7B25DA}" type="pres">
      <dgm:prSet presAssocID="{84C2B202-7FDB-46EC-A257-1616534AD190}" presName="ThreeNodes_3" presStyleLbl="node1" presStyleIdx="2" presStyleCnt="3" custLinFactNeighborX="0" custLinFactNeighborY="17539">
        <dgm:presLayoutVars>
          <dgm:bulletEnabled val="1"/>
        </dgm:presLayoutVars>
      </dgm:prSet>
      <dgm:spPr/>
      <dgm:t>
        <a:bodyPr/>
        <a:lstStyle/>
        <a:p>
          <a:endParaRPr lang="it-IT"/>
        </a:p>
      </dgm:t>
    </dgm:pt>
    <dgm:pt modelId="{603C229A-DEE6-4354-BCEE-39B6592E44D1}" type="pres">
      <dgm:prSet presAssocID="{84C2B202-7FDB-46EC-A257-1616534AD190}" presName="ThreeConn_1-2" presStyleLbl="fgAccFollowNode1" presStyleIdx="0" presStyleCnt="2">
        <dgm:presLayoutVars>
          <dgm:bulletEnabled val="1"/>
        </dgm:presLayoutVars>
      </dgm:prSet>
      <dgm:spPr/>
      <dgm:t>
        <a:bodyPr/>
        <a:lstStyle/>
        <a:p>
          <a:endParaRPr lang="it-IT"/>
        </a:p>
      </dgm:t>
    </dgm:pt>
    <dgm:pt modelId="{5729D354-AB8C-4047-ABBB-6B98F2C28B51}" type="pres">
      <dgm:prSet presAssocID="{84C2B202-7FDB-46EC-A257-1616534AD190}" presName="ThreeConn_2-3" presStyleLbl="fgAccFollowNode1" presStyleIdx="1" presStyleCnt="2">
        <dgm:presLayoutVars>
          <dgm:bulletEnabled val="1"/>
        </dgm:presLayoutVars>
      </dgm:prSet>
      <dgm:spPr/>
      <dgm:t>
        <a:bodyPr/>
        <a:lstStyle/>
        <a:p>
          <a:endParaRPr lang="it-IT"/>
        </a:p>
      </dgm:t>
    </dgm:pt>
    <dgm:pt modelId="{15D809AB-9174-4D33-B270-BF2AC24B123E}" type="pres">
      <dgm:prSet presAssocID="{84C2B202-7FDB-46EC-A257-1616534AD190}" presName="ThreeNodes_1_text" presStyleLbl="node1" presStyleIdx="2" presStyleCnt="3">
        <dgm:presLayoutVars>
          <dgm:bulletEnabled val="1"/>
        </dgm:presLayoutVars>
      </dgm:prSet>
      <dgm:spPr/>
      <dgm:t>
        <a:bodyPr/>
        <a:lstStyle/>
        <a:p>
          <a:endParaRPr lang="it-IT"/>
        </a:p>
      </dgm:t>
    </dgm:pt>
    <dgm:pt modelId="{E5A51685-BD5F-4401-B642-666066808FEE}" type="pres">
      <dgm:prSet presAssocID="{84C2B202-7FDB-46EC-A257-1616534AD190}" presName="ThreeNodes_2_text" presStyleLbl="node1" presStyleIdx="2" presStyleCnt="3">
        <dgm:presLayoutVars>
          <dgm:bulletEnabled val="1"/>
        </dgm:presLayoutVars>
      </dgm:prSet>
      <dgm:spPr/>
      <dgm:t>
        <a:bodyPr/>
        <a:lstStyle/>
        <a:p>
          <a:endParaRPr lang="it-IT"/>
        </a:p>
      </dgm:t>
    </dgm:pt>
    <dgm:pt modelId="{802A6709-2C72-41F1-A559-52FABB99A661}" type="pres">
      <dgm:prSet presAssocID="{84C2B202-7FDB-46EC-A257-1616534AD190}" presName="ThreeNodes_3_text" presStyleLbl="node1" presStyleIdx="2" presStyleCnt="3">
        <dgm:presLayoutVars>
          <dgm:bulletEnabled val="1"/>
        </dgm:presLayoutVars>
      </dgm:prSet>
      <dgm:spPr/>
      <dgm:t>
        <a:bodyPr/>
        <a:lstStyle/>
        <a:p>
          <a:endParaRPr lang="it-IT"/>
        </a:p>
      </dgm:t>
    </dgm:pt>
  </dgm:ptLst>
  <dgm:cxnLst>
    <dgm:cxn modelId="{01C642CB-2536-4077-BAEC-A476052F3ADD}" type="presOf" srcId="{55F31FBF-48F2-4D09-934E-B0167BED7245}" destId="{15D809AB-9174-4D33-B270-BF2AC24B123E}" srcOrd="1" destOrd="0" presId="urn:microsoft.com/office/officeart/2005/8/layout/vProcess5"/>
    <dgm:cxn modelId="{51E22653-D8D6-4F6F-B56E-5B3CD8F901F4}" type="presOf" srcId="{3015E5AD-933A-4BC5-91FF-48109CCD40CD}" destId="{2566E9F1-1255-4799-9C9F-A67B4155B00D}" srcOrd="0" destOrd="0" presId="urn:microsoft.com/office/officeart/2005/8/layout/vProcess5"/>
    <dgm:cxn modelId="{51AD616E-0FE2-4FFD-ABC4-19313645D200}" type="presOf" srcId="{768E4E94-B578-4C16-905C-4F7B9A6F0E5D}" destId="{802A6709-2C72-41F1-A559-52FABB99A661}" srcOrd="1" destOrd="0" presId="urn:microsoft.com/office/officeart/2005/8/layout/vProcess5"/>
    <dgm:cxn modelId="{877A20CB-F985-4658-8B6F-90A3645CA0FB}" type="presOf" srcId="{55F31FBF-48F2-4D09-934E-B0167BED7245}" destId="{2A0DA51E-C688-4A73-8532-E4762748A771}" srcOrd="0" destOrd="0" presId="urn:microsoft.com/office/officeart/2005/8/layout/vProcess5"/>
    <dgm:cxn modelId="{2EB51A07-9713-46BA-B7AD-E9D6AAE5A2A9}" type="presOf" srcId="{3015E5AD-933A-4BC5-91FF-48109CCD40CD}" destId="{E5A51685-BD5F-4401-B642-666066808FEE}" srcOrd="1" destOrd="0" presId="urn:microsoft.com/office/officeart/2005/8/layout/vProcess5"/>
    <dgm:cxn modelId="{2E40B753-6CF7-49E4-9A4C-63995BCBEDD4}" srcId="{84C2B202-7FDB-46EC-A257-1616534AD190}" destId="{55F31FBF-48F2-4D09-934E-B0167BED7245}" srcOrd="0" destOrd="0" parTransId="{D61336C0-1461-4283-B269-EB440D506A26}" sibTransId="{0541FC91-458F-4FAC-9AD9-B66107C87286}"/>
    <dgm:cxn modelId="{60037C96-E8D3-47BD-A007-DA5FFA30E265}" srcId="{84C2B202-7FDB-46EC-A257-1616534AD190}" destId="{3015E5AD-933A-4BC5-91FF-48109CCD40CD}" srcOrd="1" destOrd="0" parTransId="{56AE20D1-50A6-4635-94AF-2A0E4D330E75}" sibTransId="{6943A312-B275-43B3-96B7-451520D8B4E4}"/>
    <dgm:cxn modelId="{EAAC07E0-67AC-4CF7-A0A5-F5C14673F4BC}" type="presOf" srcId="{6943A312-B275-43B3-96B7-451520D8B4E4}" destId="{5729D354-AB8C-4047-ABBB-6B98F2C28B51}" srcOrd="0" destOrd="0" presId="urn:microsoft.com/office/officeart/2005/8/layout/vProcess5"/>
    <dgm:cxn modelId="{44214291-1FB1-4196-B070-92997EEE37F9}" srcId="{84C2B202-7FDB-46EC-A257-1616534AD190}" destId="{768E4E94-B578-4C16-905C-4F7B9A6F0E5D}" srcOrd="2" destOrd="0" parTransId="{DA4F6F09-6BAD-48C1-B77E-ABCE0B9F9BFD}" sibTransId="{516AB4C6-41DC-45CB-B3A5-A498F5B65557}"/>
    <dgm:cxn modelId="{47BB776B-6FEE-444C-B193-EC9FFA032024}" type="presOf" srcId="{84C2B202-7FDB-46EC-A257-1616534AD190}" destId="{A0BFA3CA-45E1-4654-90FF-50879E13C9C0}" srcOrd="0" destOrd="0" presId="urn:microsoft.com/office/officeart/2005/8/layout/vProcess5"/>
    <dgm:cxn modelId="{90E92A2F-3F2F-4E33-B8A0-7BAD6D3F465E}" type="presOf" srcId="{768E4E94-B578-4C16-905C-4F7B9A6F0E5D}" destId="{351C4314-86AC-43DF-8111-702A2D7B25DA}" srcOrd="0" destOrd="0" presId="urn:microsoft.com/office/officeart/2005/8/layout/vProcess5"/>
    <dgm:cxn modelId="{DB713B13-1E93-4C4D-9D0F-2BF22C0F584C}" type="presOf" srcId="{0541FC91-458F-4FAC-9AD9-B66107C87286}" destId="{603C229A-DEE6-4354-BCEE-39B6592E44D1}" srcOrd="0" destOrd="0" presId="urn:microsoft.com/office/officeart/2005/8/layout/vProcess5"/>
    <dgm:cxn modelId="{02E076B8-9CD9-427C-887E-43EE3E9E99D6}" type="presParOf" srcId="{A0BFA3CA-45E1-4654-90FF-50879E13C9C0}" destId="{B6C5B6F2-2A3D-476B-B4F8-36759DA0513F}" srcOrd="0" destOrd="0" presId="urn:microsoft.com/office/officeart/2005/8/layout/vProcess5"/>
    <dgm:cxn modelId="{94C08FFE-DE53-474D-8332-0011A76B1B04}" type="presParOf" srcId="{A0BFA3CA-45E1-4654-90FF-50879E13C9C0}" destId="{2A0DA51E-C688-4A73-8532-E4762748A771}" srcOrd="1" destOrd="0" presId="urn:microsoft.com/office/officeart/2005/8/layout/vProcess5"/>
    <dgm:cxn modelId="{8B3BA8C4-8FD5-450E-B10E-08BC65E3B11F}" type="presParOf" srcId="{A0BFA3CA-45E1-4654-90FF-50879E13C9C0}" destId="{2566E9F1-1255-4799-9C9F-A67B4155B00D}" srcOrd="2" destOrd="0" presId="urn:microsoft.com/office/officeart/2005/8/layout/vProcess5"/>
    <dgm:cxn modelId="{C672647D-4742-4B72-AD5A-1EAC86F9069E}" type="presParOf" srcId="{A0BFA3CA-45E1-4654-90FF-50879E13C9C0}" destId="{351C4314-86AC-43DF-8111-702A2D7B25DA}" srcOrd="3" destOrd="0" presId="urn:microsoft.com/office/officeart/2005/8/layout/vProcess5"/>
    <dgm:cxn modelId="{AD8EA55C-E500-450A-AD17-6805F0EEA1F9}" type="presParOf" srcId="{A0BFA3CA-45E1-4654-90FF-50879E13C9C0}" destId="{603C229A-DEE6-4354-BCEE-39B6592E44D1}" srcOrd="4" destOrd="0" presId="urn:microsoft.com/office/officeart/2005/8/layout/vProcess5"/>
    <dgm:cxn modelId="{52A35450-DBC9-407F-9E4D-F49F0EFAD828}" type="presParOf" srcId="{A0BFA3CA-45E1-4654-90FF-50879E13C9C0}" destId="{5729D354-AB8C-4047-ABBB-6B98F2C28B51}" srcOrd="5" destOrd="0" presId="urn:microsoft.com/office/officeart/2005/8/layout/vProcess5"/>
    <dgm:cxn modelId="{BA5850EA-6369-40C4-96D8-551FC07A6F76}" type="presParOf" srcId="{A0BFA3CA-45E1-4654-90FF-50879E13C9C0}" destId="{15D809AB-9174-4D33-B270-BF2AC24B123E}" srcOrd="6" destOrd="0" presId="urn:microsoft.com/office/officeart/2005/8/layout/vProcess5"/>
    <dgm:cxn modelId="{9153B533-914D-482C-9119-40E8C21B575B}" type="presParOf" srcId="{A0BFA3CA-45E1-4654-90FF-50879E13C9C0}" destId="{E5A51685-BD5F-4401-B642-666066808FEE}" srcOrd="7" destOrd="0" presId="urn:microsoft.com/office/officeart/2005/8/layout/vProcess5"/>
    <dgm:cxn modelId="{94F829B6-DFB4-472A-B9BE-6B3AABF95169}" type="presParOf" srcId="{A0BFA3CA-45E1-4654-90FF-50879E13C9C0}" destId="{802A6709-2C72-41F1-A559-52FABB99A661}"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9C79DF-F70A-4D73-BDB7-338B1592FD7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16D74130-F8A1-4E00-BBD9-2103E6EFAC97}">
      <dgm:prSet phldrT="[Testo]" custT="1"/>
      <dgm:spPr/>
      <dgm:t>
        <a:bodyPr lIns="0" rIns="0" anchor="ctr" anchorCtr="0"/>
        <a:lstStyle/>
        <a:p>
          <a:pPr algn="just"/>
          <a:r>
            <a:rPr lang="it-IT" sz="1200" baseline="0" dirty="0" smtClean="0">
              <a:latin typeface="Times New Roman" pitchFamily="18" charset="0"/>
              <a:cs typeface="Times New Roman" pitchFamily="18" charset="0"/>
            </a:rPr>
            <a:t>a)Il rapporto tra fonte </a:t>
          </a:r>
          <a:r>
            <a:rPr lang="it-IT" sz="1200" baseline="0" dirty="0" err="1" smtClean="0">
              <a:latin typeface="Times New Roman" pitchFamily="18" charset="0"/>
              <a:cs typeface="Times New Roman" pitchFamily="18" charset="0"/>
            </a:rPr>
            <a:t>eteronoma</a:t>
          </a:r>
          <a:r>
            <a:rPr lang="it-IT" sz="1200" baseline="0" dirty="0" smtClean="0">
              <a:latin typeface="Times New Roman" pitchFamily="18" charset="0"/>
              <a:cs typeface="Times New Roman" pitchFamily="18" charset="0"/>
            </a:rPr>
            <a:t> e contratto collettivo </a:t>
          </a:r>
        </a:p>
        <a:p>
          <a:pPr algn="just"/>
          <a:r>
            <a:rPr lang="it-IT" sz="1200" baseline="0" dirty="0" smtClean="0">
              <a:latin typeface="Times New Roman" pitchFamily="18" charset="0"/>
              <a:cs typeface="Times New Roman" pitchFamily="18" charset="0"/>
            </a:rPr>
            <a:t>(deroghe in </a:t>
          </a:r>
          <a:r>
            <a:rPr lang="it-IT" sz="1200" baseline="0" dirty="0" err="1" smtClean="0">
              <a:latin typeface="Times New Roman" pitchFamily="18" charset="0"/>
              <a:cs typeface="Times New Roman" pitchFamily="18" charset="0"/>
            </a:rPr>
            <a:t>peius</a:t>
          </a:r>
          <a:r>
            <a:rPr lang="it-IT" sz="1200" baseline="0" dirty="0" smtClean="0">
              <a:latin typeface="Times New Roman" pitchFamily="18" charset="0"/>
              <a:cs typeface="Times New Roman" pitchFamily="18" charset="0"/>
            </a:rPr>
            <a:t> e in </a:t>
          </a:r>
          <a:r>
            <a:rPr lang="it-IT" sz="1200" baseline="0" dirty="0" err="1" smtClean="0">
              <a:latin typeface="Times New Roman" pitchFamily="18" charset="0"/>
              <a:cs typeface="Times New Roman" pitchFamily="18" charset="0"/>
            </a:rPr>
            <a:t>melius</a:t>
          </a:r>
          <a:r>
            <a:rPr lang="it-IT" sz="1200" baseline="0" dirty="0" smtClean="0">
              <a:latin typeface="Times New Roman" pitchFamily="18" charset="0"/>
              <a:cs typeface="Times New Roman" pitchFamily="18" charset="0"/>
            </a:rPr>
            <a:t> al CCNL) </a:t>
          </a:r>
          <a:endParaRPr lang="it-IT" sz="1200" baseline="0" dirty="0">
            <a:latin typeface="Times New Roman" pitchFamily="18" charset="0"/>
            <a:cs typeface="Times New Roman" pitchFamily="18" charset="0"/>
          </a:endParaRPr>
        </a:p>
      </dgm:t>
    </dgm:pt>
    <dgm:pt modelId="{43F4BC6D-7F79-4743-ADEF-6A10E517B02B}" type="parTrans" cxnId="{ACD061EA-D85C-4554-AFE8-56E2D4D6DCE2}">
      <dgm:prSet/>
      <dgm:spPr/>
      <dgm:t>
        <a:bodyPr/>
        <a:lstStyle/>
        <a:p>
          <a:endParaRPr lang="it-IT"/>
        </a:p>
      </dgm:t>
    </dgm:pt>
    <dgm:pt modelId="{A93BAB4E-3423-42FE-9FEF-1717FC572B1E}" type="sibTrans" cxnId="{ACD061EA-D85C-4554-AFE8-56E2D4D6DCE2}">
      <dgm:prSet/>
      <dgm:spPr/>
      <dgm:t>
        <a:bodyPr/>
        <a:lstStyle/>
        <a:p>
          <a:endParaRPr lang="it-IT"/>
        </a:p>
      </dgm:t>
    </dgm:pt>
    <dgm:pt modelId="{F4732F73-6FA3-46BA-A411-9107B8F76A01}">
      <dgm:prSet phldrT="[Testo]" custT="1"/>
      <dgm:spPr/>
      <dgm:t>
        <a:bodyPr/>
        <a:lstStyle/>
        <a:p>
          <a:pPr algn="just"/>
          <a:r>
            <a:rPr lang="it-IT" sz="1200" dirty="0" smtClean="0">
              <a:latin typeface="Times New Roman" pitchFamily="18" charset="0"/>
              <a:cs typeface="Times New Roman" pitchFamily="18" charset="0"/>
            </a:rPr>
            <a:t>b) Legittimità costituzionale delle disposizioni che prevedono un tetto massimo nel trattamento economico di amministrati e dipendenti anche ove si cumulino con le pensioni perché “il carattere limitato delle risorse pubbliche giustifica la necessità di una predeterminazione complessiva delle risorse che l’amministrazione può corrispondere a titolo di retribuzioni e pensioni” (Corte Costituzionale n. 124 del 26 maggio 2017; Corte Costituzionale n. 153 del 14 luglio 2015) </a:t>
          </a:r>
          <a:endParaRPr lang="it-IT" sz="1200" dirty="0">
            <a:latin typeface="Times New Roman" pitchFamily="18" charset="0"/>
            <a:cs typeface="Times New Roman" pitchFamily="18" charset="0"/>
          </a:endParaRPr>
        </a:p>
      </dgm:t>
    </dgm:pt>
    <dgm:pt modelId="{D5987F69-A0BC-4948-9DB4-29B0EDCF45D6}" type="parTrans" cxnId="{9B7E16BB-1413-46A6-BAB5-EDBA3521EB63}">
      <dgm:prSet/>
      <dgm:spPr/>
      <dgm:t>
        <a:bodyPr/>
        <a:lstStyle/>
        <a:p>
          <a:endParaRPr lang="it-IT"/>
        </a:p>
      </dgm:t>
    </dgm:pt>
    <dgm:pt modelId="{08B3C630-353F-4B28-8575-B297F200C9AE}" type="sibTrans" cxnId="{9B7E16BB-1413-46A6-BAB5-EDBA3521EB63}">
      <dgm:prSet/>
      <dgm:spPr/>
      <dgm:t>
        <a:bodyPr/>
        <a:lstStyle/>
        <a:p>
          <a:endParaRPr lang="it-IT"/>
        </a:p>
      </dgm:t>
    </dgm:pt>
    <dgm:pt modelId="{C1430831-C4E6-4B3F-945E-2044A869EDF3}">
      <dgm:prSet phldrT="[Testo]" custT="1"/>
      <dgm:spPr/>
      <dgm:t>
        <a:bodyPr/>
        <a:lstStyle/>
        <a:p>
          <a:pPr algn="just"/>
          <a:r>
            <a:rPr lang="it-IT" sz="1200" dirty="0" smtClean="0">
              <a:latin typeface="Times New Roman" pitchFamily="18" charset="0"/>
              <a:cs typeface="Times New Roman" pitchFamily="18" charset="0"/>
            </a:rPr>
            <a:t>c) Cosa deve intendersi per “trattamento economico annuo”: include il TFR?  </a:t>
          </a:r>
          <a:endParaRPr lang="it-IT" sz="1200" dirty="0">
            <a:latin typeface="Times New Roman" pitchFamily="18" charset="0"/>
            <a:cs typeface="Times New Roman" pitchFamily="18" charset="0"/>
          </a:endParaRPr>
        </a:p>
      </dgm:t>
    </dgm:pt>
    <dgm:pt modelId="{A8D03EF7-E445-48A5-B209-1338DBF1270D}" type="parTrans" cxnId="{DCA20867-A198-4362-9D67-22F9E5AAFDEB}">
      <dgm:prSet/>
      <dgm:spPr/>
      <dgm:t>
        <a:bodyPr/>
        <a:lstStyle/>
        <a:p>
          <a:endParaRPr lang="it-IT"/>
        </a:p>
      </dgm:t>
    </dgm:pt>
    <dgm:pt modelId="{404349E1-2B97-42A7-AF40-734D0B282B08}" type="sibTrans" cxnId="{DCA20867-A198-4362-9D67-22F9E5AAFDEB}">
      <dgm:prSet/>
      <dgm:spPr/>
      <dgm:t>
        <a:bodyPr/>
        <a:lstStyle/>
        <a:p>
          <a:endParaRPr lang="it-IT"/>
        </a:p>
      </dgm:t>
    </dgm:pt>
    <dgm:pt modelId="{FB19AF8D-0540-49BC-A329-27A69684CDF6}">
      <dgm:prSet phldrT="[Testo]" custT="1"/>
      <dgm:spPr/>
      <dgm:t>
        <a:bodyPr lIns="0" rIns="0" anchor="ctr" anchorCtr="0"/>
        <a:lstStyle/>
        <a:p>
          <a:pPr algn="just"/>
          <a:r>
            <a:rPr lang="it-IT" sz="1200" baseline="0" dirty="0" smtClean="0">
              <a:latin typeface="Times New Roman" pitchFamily="18" charset="0"/>
              <a:cs typeface="Times New Roman" pitchFamily="18" charset="0"/>
            </a:rPr>
            <a:t>d) Retribuzione variabile: </a:t>
          </a:r>
        </a:p>
        <a:p>
          <a:pPr algn="just"/>
          <a:r>
            <a:rPr lang="it-IT" sz="1200" baseline="0" dirty="0" smtClean="0">
              <a:latin typeface="Times New Roman" pitchFamily="18" charset="0"/>
              <a:cs typeface="Times New Roman" pitchFamily="18" charset="0"/>
            </a:rPr>
            <a:t>- se i  risultati negativi non dipendono dalla responsabilità dell’amministratore?</a:t>
          </a:r>
        </a:p>
        <a:p>
          <a:pPr algn="just"/>
          <a:r>
            <a:rPr lang="it-IT" sz="1200" baseline="0" dirty="0" smtClean="0">
              <a:latin typeface="Times New Roman" pitchFamily="18" charset="0"/>
              <a:cs typeface="Times New Roman" pitchFamily="18" charset="0"/>
            </a:rPr>
            <a:t>- come e con quali tempi si accerta la responsabilità dell’amministratore?   </a:t>
          </a:r>
          <a:endParaRPr lang="it-IT" sz="1200" baseline="0" dirty="0">
            <a:latin typeface="Times New Roman" pitchFamily="18" charset="0"/>
            <a:cs typeface="Times New Roman" pitchFamily="18" charset="0"/>
          </a:endParaRPr>
        </a:p>
      </dgm:t>
    </dgm:pt>
    <dgm:pt modelId="{EED5E231-464E-4B9B-930D-BF9BF39A6305}" type="sibTrans" cxnId="{8AA41601-0183-4E4F-8D6A-2B7FBDF4AD96}">
      <dgm:prSet/>
      <dgm:spPr/>
      <dgm:t>
        <a:bodyPr/>
        <a:lstStyle/>
        <a:p>
          <a:endParaRPr lang="it-IT"/>
        </a:p>
      </dgm:t>
    </dgm:pt>
    <dgm:pt modelId="{4621748E-CDD7-4E28-B314-8B18A1449182}" type="parTrans" cxnId="{8AA41601-0183-4E4F-8D6A-2B7FBDF4AD96}">
      <dgm:prSet/>
      <dgm:spPr/>
      <dgm:t>
        <a:bodyPr/>
        <a:lstStyle/>
        <a:p>
          <a:endParaRPr lang="it-IT"/>
        </a:p>
      </dgm:t>
    </dgm:pt>
    <dgm:pt modelId="{077771D1-B2B7-4B22-BED6-9A4DFB901141}" type="pres">
      <dgm:prSet presAssocID="{6E9C79DF-F70A-4D73-BDB7-338B1592FD72}" presName="Name0" presStyleCnt="0">
        <dgm:presLayoutVars>
          <dgm:dir/>
          <dgm:animLvl val="lvl"/>
          <dgm:resizeHandles val="exact"/>
        </dgm:presLayoutVars>
      </dgm:prSet>
      <dgm:spPr/>
      <dgm:t>
        <a:bodyPr/>
        <a:lstStyle/>
        <a:p>
          <a:endParaRPr lang="it-IT"/>
        </a:p>
      </dgm:t>
    </dgm:pt>
    <dgm:pt modelId="{41E2BCAC-2972-4E97-A7D5-F3EDDDF34A4B}" type="pres">
      <dgm:prSet presAssocID="{FB19AF8D-0540-49BC-A329-27A69684CDF6}" presName="boxAndChildren" presStyleCnt="0"/>
      <dgm:spPr/>
    </dgm:pt>
    <dgm:pt modelId="{57A5645B-2570-4BEF-8D66-631637E4AB89}" type="pres">
      <dgm:prSet presAssocID="{FB19AF8D-0540-49BC-A329-27A69684CDF6}" presName="parentTextBox" presStyleLbl="node1" presStyleIdx="0" presStyleCnt="4"/>
      <dgm:spPr/>
      <dgm:t>
        <a:bodyPr/>
        <a:lstStyle/>
        <a:p>
          <a:endParaRPr lang="it-IT"/>
        </a:p>
      </dgm:t>
    </dgm:pt>
    <dgm:pt modelId="{BDC0410F-DD8F-461A-BEAF-9F73676AB2D2}" type="pres">
      <dgm:prSet presAssocID="{404349E1-2B97-42A7-AF40-734D0B282B08}" presName="sp" presStyleCnt="0"/>
      <dgm:spPr/>
    </dgm:pt>
    <dgm:pt modelId="{B6A3F0E7-7EC8-43ED-B18A-267924965207}" type="pres">
      <dgm:prSet presAssocID="{C1430831-C4E6-4B3F-945E-2044A869EDF3}" presName="arrowAndChildren" presStyleCnt="0"/>
      <dgm:spPr/>
    </dgm:pt>
    <dgm:pt modelId="{0536927D-85A9-4673-9047-E6041354CF91}" type="pres">
      <dgm:prSet presAssocID="{C1430831-C4E6-4B3F-945E-2044A869EDF3}" presName="parentTextArrow" presStyleLbl="node1" presStyleIdx="1" presStyleCnt="4"/>
      <dgm:spPr/>
      <dgm:t>
        <a:bodyPr/>
        <a:lstStyle/>
        <a:p>
          <a:endParaRPr lang="it-IT"/>
        </a:p>
      </dgm:t>
    </dgm:pt>
    <dgm:pt modelId="{BA28A93B-B93D-4D84-91DC-5D957B7F5722}" type="pres">
      <dgm:prSet presAssocID="{08B3C630-353F-4B28-8575-B297F200C9AE}" presName="sp" presStyleCnt="0"/>
      <dgm:spPr/>
    </dgm:pt>
    <dgm:pt modelId="{83AA39FE-38B8-465E-A454-239913A5094F}" type="pres">
      <dgm:prSet presAssocID="{F4732F73-6FA3-46BA-A411-9107B8F76A01}" presName="arrowAndChildren" presStyleCnt="0"/>
      <dgm:spPr/>
    </dgm:pt>
    <dgm:pt modelId="{D58BAA0B-A626-4F77-AAF8-037072BCF4A1}" type="pres">
      <dgm:prSet presAssocID="{F4732F73-6FA3-46BA-A411-9107B8F76A01}" presName="parentTextArrow" presStyleLbl="node1" presStyleIdx="2" presStyleCnt="4" custLinFactNeighborY="-1681"/>
      <dgm:spPr/>
      <dgm:t>
        <a:bodyPr/>
        <a:lstStyle/>
        <a:p>
          <a:endParaRPr lang="it-IT"/>
        </a:p>
      </dgm:t>
    </dgm:pt>
    <dgm:pt modelId="{5F8B0A62-EB01-4CDC-8FF4-10B4079B64C1}" type="pres">
      <dgm:prSet presAssocID="{A93BAB4E-3423-42FE-9FEF-1717FC572B1E}" presName="sp" presStyleCnt="0"/>
      <dgm:spPr/>
    </dgm:pt>
    <dgm:pt modelId="{C2F45156-CF5A-4F6F-AEB0-97AFC01800B2}" type="pres">
      <dgm:prSet presAssocID="{16D74130-F8A1-4E00-BBD9-2103E6EFAC97}" presName="arrowAndChildren" presStyleCnt="0"/>
      <dgm:spPr/>
    </dgm:pt>
    <dgm:pt modelId="{9449A789-DBC9-4AAE-B74F-8B8EEC828993}" type="pres">
      <dgm:prSet presAssocID="{16D74130-F8A1-4E00-BBD9-2103E6EFAC97}" presName="parentTextArrow" presStyleLbl="node1" presStyleIdx="3" presStyleCnt="4"/>
      <dgm:spPr/>
      <dgm:t>
        <a:bodyPr/>
        <a:lstStyle/>
        <a:p>
          <a:endParaRPr lang="it-IT"/>
        </a:p>
      </dgm:t>
    </dgm:pt>
  </dgm:ptLst>
  <dgm:cxnLst>
    <dgm:cxn modelId="{BCAA2898-32B1-47A6-BBC5-69088295C901}" type="presOf" srcId="{C1430831-C4E6-4B3F-945E-2044A869EDF3}" destId="{0536927D-85A9-4673-9047-E6041354CF91}" srcOrd="0" destOrd="0" presId="urn:microsoft.com/office/officeart/2005/8/layout/process4"/>
    <dgm:cxn modelId="{035D4B4E-8535-4714-929A-B491767F153A}" type="presOf" srcId="{16D74130-F8A1-4E00-BBD9-2103E6EFAC97}" destId="{9449A789-DBC9-4AAE-B74F-8B8EEC828993}" srcOrd="0" destOrd="0" presId="urn:microsoft.com/office/officeart/2005/8/layout/process4"/>
    <dgm:cxn modelId="{8AA41601-0183-4E4F-8D6A-2B7FBDF4AD96}" srcId="{6E9C79DF-F70A-4D73-BDB7-338B1592FD72}" destId="{FB19AF8D-0540-49BC-A329-27A69684CDF6}" srcOrd="3" destOrd="0" parTransId="{4621748E-CDD7-4E28-B314-8B18A1449182}" sibTransId="{EED5E231-464E-4B9B-930D-BF9BF39A6305}"/>
    <dgm:cxn modelId="{ACD061EA-D85C-4554-AFE8-56E2D4D6DCE2}" srcId="{6E9C79DF-F70A-4D73-BDB7-338B1592FD72}" destId="{16D74130-F8A1-4E00-BBD9-2103E6EFAC97}" srcOrd="0" destOrd="0" parTransId="{43F4BC6D-7F79-4743-ADEF-6A10E517B02B}" sibTransId="{A93BAB4E-3423-42FE-9FEF-1717FC572B1E}"/>
    <dgm:cxn modelId="{DCA20867-A198-4362-9D67-22F9E5AAFDEB}" srcId="{6E9C79DF-F70A-4D73-BDB7-338B1592FD72}" destId="{C1430831-C4E6-4B3F-945E-2044A869EDF3}" srcOrd="2" destOrd="0" parTransId="{A8D03EF7-E445-48A5-B209-1338DBF1270D}" sibTransId="{404349E1-2B97-42A7-AF40-734D0B282B08}"/>
    <dgm:cxn modelId="{9B7E16BB-1413-46A6-BAB5-EDBA3521EB63}" srcId="{6E9C79DF-F70A-4D73-BDB7-338B1592FD72}" destId="{F4732F73-6FA3-46BA-A411-9107B8F76A01}" srcOrd="1" destOrd="0" parTransId="{D5987F69-A0BC-4948-9DB4-29B0EDCF45D6}" sibTransId="{08B3C630-353F-4B28-8575-B297F200C9AE}"/>
    <dgm:cxn modelId="{1E27BCA7-86D9-415D-960B-F0101375B7EC}" type="presOf" srcId="{6E9C79DF-F70A-4D73-BDB7-338B1592FD72}" destId="{077771D1-B2B7-4B22-BED6-9A4DFB901141}" srcOrd="0" destOrd="0" presId="urn:microsoft.com/office/officeart/2005/8/layout/process4"/>
    <dgm:cxn modelId="{5418DC69-0012-438C-B22B-D92E462328B4}" type="presOf" srcId="{F4732F73-6FA3-46BA-A411-9107B8F76A01}" destId="{D58BAA0B-A626-4F77-AAF8-037072BCF4A1}" srcOrd="0" destOrd="0" presId="urn:microsoft.com/office/officeart/2005/8/layout/process4"/>
    <dgm:cxn modelId="{FD647323-81AD-47AA-96EA-EA18400CA9B5}" type="presOf" srcId="{FB19AF8D-0540-49BC-A329-27A69684CDF6}" destId="{57A5645B-2570-4BEF-8D66-631637E4AB89}" srcOrd="0" destOrd="0" presId="urn:microsoft.com/office/officeart/2005/8/layout/process4"/>
    <dgm:cxn modelId="{CD6E7452-03D7-4137-84EF-2EF22C28A284}" type="presParOf" srcId="{077771D1-B2B7-4B22-BED6-9A4DFB901141}" destId="{41E2BCAC-2972-4E97-A7D5-F3EDDDF34A4B}" srcOrd="0" destOrd="0" presId="urn:microsoft.com/office/officeart/2005/8/layout/process4"/>
    <dgm:cxn modelId="{0D65A7EF-3E89-4455-B3D7-6555C7A117E2}" type="presParOf" srcId="{41E2BCAC-2972-4E97-A7D5-F3EDDDF34A4B}" destId="{57A5645B-2570-4BEF-8D66-631637E4AB89}" srcOrd="0" destOrd="0" presId="urn:microsoft.com/office/officeart/2005/8/layout/process4"/>
    <dgm:cxn modelId="{51416049-D134-4752-9E05-C6BF8FA5CD4B}" type="presParOf" srcId="{077771D1-B2B7-4B22-BED6-9A4DFB901141}" destId="{BDC0410F-DD8F-461A-BEAF-9F73676AB2D2}" srcOrd="1" destOrd="0" presId="urn:microsoft.com/office/officeart/2005/8/layout/process4"/>
    <dgm:cxn modelId="{C58D220B-D405-4037-9CEF-73D8287F9E41}" type="presParOf" srcId="{077771D1-B2B7-4B22-BED6-9A4DFB901141}" destId="{B6A3F0E7-7EC8-43ED-B18A-267924965207}" srcOrd="2" destOrd="0" presId="urn:microsoft.com/office/officeart/2005/8/layout/process4"/>
    <dgm:cxn modelId="{21B1A878-680B-4BA9-9452-A6DCCFC8E1B7}" type="presParOf" srcId="{B6A3F0E7-7EC8-43ED-B18A-267924965207}" destId="{0536927D-85A9-4673-9047-E6041354CF91}" srcOrd="0" destOrd="0" presId="urn:microsoft.com/office/officeart/2005/8/layout/process4"/>
    <dgm:cxn modelId="{0E83612B-150D-49F2-8133-19C3C3D3844B}" type="presParOf" srcId="{077771D1-B2B7-4B22-BED6-9A4DFB901141}" destId="{BA28A93B-B93D-4D84-91DC-5D957B7F5722}" srcOrd="3" destOrd="0" presId="urn:microsoft.com/office/officeart/2005/8/layout/process4"/>
    <dgm:cxn modelId="{13AF1F67-D7D8-435C-A9DB-17FB6163562E}" type="presParOf" srcId="{077771D1-B2B7-4B22-BED6-9A4DFB901141}" destId="{83AA39FE-38B8-465E-A454-239913A5094F}" srcOrd="4" destOrd="0" presId="urn:microsoft.com/office/officeart/2005/8/layout/process4"/>
    <dgm:cxn modelId="{090970E6-4B63-46D3-92E0-3F9AC7F98810}" type="presParOf" srcId="{83AA39FE-38B8-465E-A454-239913A5094F}" destId="{D58BAA0B-A626-4F77-AAF8-037072BCF4A1}" srcOrd="0" destOrd="0" presId="urn:microsoft.com/office/officeart/2005/8/layout/process4"/>
    <dgm:cxn modelId="{C0B2088B-6665-4B92-BB4B-071D66F0CDCB}" type="presParOf" srcId="{077771D1-B2B7-4B22-BED6-9A4DFB901141}" destId="{5F8B0A62-EB01-4CDC-8FF4-10B4079B64C1}" srcOrd="5" destOrd="0" presId="urn:microsoft.com/office/officeart/2005/8/layout/process4"/>
    <dgm:cxn modelId="{51FC6D31-A928-46D1-BFD3-CF6181E74A31}" type="presParOf" srcId="{077771D1-B2B7-4B22-BED6-9A4DFB901141}" destId="{C2F45156-CF5A-4F6F-AEB0-97AFC01800B2}" srcOrd="6" destOrd="0" presId="urn:microsoft.com/office/officeart/2005/8/layout/process4"/>
    <dgm:cxn modelId="{DCC5A72E-78D1-4445-8B38-BB01489AC197}" type="presParOf" srcId="{C2F45156-CF5A-4F6F-AEB0-97AFC01800B2}" destId="{9449A789-DBC9-4AAE-B74F-8B8EEC828993}"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462E227-FD54-4267-BFE2-146070A7259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it-IT"/>
        </a:p>
      </dgm:t>
    </dgm:pt>
    <dgm:pt modelId="{6DFF44D2-A17D-4D01-820F-A50E48660491}">
      <dgm:prSet phldrT="[Testo]" custT="1"/>
      <dgm:spPr/>
      <dgm:t>
        <a:bodyPr/>
        <a:lstStyle/>
        <a:p>
          <a:r>
            <a:rPr lang="it-IT" sz="1200" dirty="0" smtClean="0">
              <a:latin typeface="Times New Roman" pitchFamily="18" charset="0"/>
              <a:cs typeface="Times New Roman" pitchFamily="18" charset="0"/>
            </a:rPr>
            <a:t>A TEMPO DETERMINATO</a:t>
          </a:r>
          <a:endParaRPr lang="it-IT" sz="1200" dirty="0">
            <a:latin typeface="Times New Roman" pitchFamily="18" charset="0"/>
            <a:cs typeface="Times New Roman" pitchFamily="18" charset="0"/>
          </a:endParaRPr>
        </a:p>
      </dgm:t>
    </dgm:pt>
    <dgm:pt modelId="{36E2C19E-7223-42B8-AC31-0B9429FAFE65}" type="parTrans" cxnId="{B2751C0E-EE6B-4648-A873-D5D6DBD2BAAD}">
      <dgm:prSet/>
      <dgm:spPr/>
      <dgm:t>
        <a:bodyPr/>
        <a:lstStyle/>
        <a:p>
          <a:endParaRPr lang="it-IT"/>
        </a:p>
      </dgm:t>
    </dgm:pt>
    <dgm:pt modelId="{483477F9-0170-45EC-B289-8BB4AB82B0B8}" type="sibTrans" cxnId="{B2751C0E-EE6B-4648-A873-D5D6DBD2BAAD}">
      <dgm:prSet/>
      <dgm:spPr/>
      <dgm:t>
        <a:bodyPr/>
        <a:lstStyle/>
        <a:p>
          <a:endParaRPr lang="it-IT"/>
        </a:p>
      </dgm:t>
    </dgm:pt>
    <dgm:pt modelId="{BF262EF1-34A7-4D85-BB84-D4058DEC8A26}">
      <dgm:prSet phldrT="[Testo]" custT="1"/>
      <dgm:spPr/>
      <dgm:t>
        <a:bodyPr/>
        <a:lstStyle/>
        <a:p>
          <a:r>
            <a:rPr lang="it-IT" sz="1200" dirty="0" smtClean="0">
              <a:latin typeface="Times New Roman" pitchFamily="18" charset="0"/>
              <a:cs typeface="Times New Roman" pitchFamily="18" charset="0"/>
            </a:rPr>
            <a:t>A TEMPO INDETERMINATO </a:t>
          </a:r>
          <a:r>
            <a:rPr lang="it-IT" sz="1000" dirty="0" smtClean="0">
              <a:latin typeface="Times New Roman" pitchFamily="18" charset="0"/>
              <a:cs typeface="Times New Roman" pitchFamily="18" charset="0"/>
            </a:rPr>
            <a:t>limite  del 20% </a:t>
          </a:r>
          <a:r>
            <a:rPr lang="it-IT" sz="1000" dirty="0" err="1" smtClean="0">
              <a:latin typeface="Times New Roman" pitchFamily="18" charset="0"/>
              <a:cs typeface="Times New Roman" pitchFamily="18" charset="0"/>
            </a:rPr>
            <a:t>lav</a:t>
          </a:r>
          <a:r>
            <a:rPr lang="it-IT" sz="1000" dirty="0" smtClean="0">
              <a:latin typeface="Times New Roman" pitchFamily="18" charset="0"/>
              <a:cs typeface="Times New Roman" pitchFamily="18" charset="0"/>
            </a:rPr>
            <a:t>. tempo </a:t>
          </a:r>
          <a:r>
            <a:rPr lang="it-IT" sz="1000" dirty="0" err="1" smtClean="0">
              <a:latin typeface="Times New Roman" pitchFamily="18" charset="0"/>
              <a:cs typeface="Times New Roman" pitchFamily="18" charset="0"/>
            </a:rPr>
            <a:t>ind</a:t>
          </a:r>
          <a:endParaRPr lang="it-IT" sz="1000" dirty="0">
            <a:latin typeface="Times New Roman" pitchFamily="18" charset="0"/>
            <a:cs typeface="Times New Roman" pitchFamily="18" charset="0"/>
          </a:endParaRPr>
        </a:p>
      </dgm:t>
    </dgm:pt>
    <dgm:pt modelId="{F17EE1DC-2A32-4E14-BD1A-8A48C72AD188}" type="sibTrans" cxnId="{E9C6634D-F1C0-4888-8D2C-93A0C88FAF6D}">
      <dgm:prSet/>
      <dgm:spPr/>
      <dgm:t>
        <a:bodyPr/>
        <a:lstStyle/>
        <a:p>
          <a:endParaRPr lang="it-IT"/>
        </a:p>
      </dgm:t>
    </dgm:pt>
    <dgm:pt modelId="{6666CFA7-5BBE-4B4E-82C3-0D1FD790B304}" type="parTrans" cxnId="{E9C6634D-F1C0-4888-8D2C-93A0C88FAF6D}">
      <dgm:prSet/>
      <dgm:spPr/>
      <dgm:t>
        <a:bodyPr/>
        <a:lstStyle/>
        <a:p>
          <a:endParaRPr lang="it-IT"/>
        </a:p>
      </dgm:t>
    </dgm:pt>
    <dgm:pt modelId="{E4511160-8827-48E9-9777-CCAF0A62C543}" type="pres">
      <dgm:prSet presAssocID="{C462E227-FD54-4267-BFE2-146070A72594}" presName="composite" presStyleCnt="0">
        <dgm:presLayoutVars>
          <dgm:chMax val="5"/>
          <dgm:dir/>
          <dgm:animLvl val="ctr"/>
          <dgm:resizeHandles val="exact"/>
        </dgm:presLayoutVars>
      </dgm:prSet>
      <dgm:spPr/>
      <dgm:t>
        <a:bodyPr/>
        <a:lstStyle/>
        <a:p>
          <a:endParaRPr lang="it-IT"/>
        </a:p>
      </dgm:t>
    </dgm:pt>
    <dgm:pt modelId="{648E4923-CCCE-40A8-870C-9EB7ED358D1A}" type="pres">
      <dgm:prSet presAssocID="{C462E227-FD54-4267-BFE2-146070A72594}" presName="cycle" presStyleCnt="0"/>
      <dgm:spPr/>
    </dgm:pt>
    <dgm:pt modelId="{AEB49604-2692-4BAB-BA68-9866C6D25B86}" type="pres">
      <dgm:prSet presAssocID="{C462E227-FD54-4267-BFE2-146070A72594}" presName="centerShape" presStyleCnt="0"/>
      <dgm:spPr/>
    </dgm:pt>
    <dgm:pt modelId="{BE9B3DF2-EAFB-4C60-A509-C5DC620EADA4}" type="pres">
      <dgm:prSet presAssocID="{C462E227-FD54-4267-BFE2-146070A72594}" presName="connSite" presStyleLbl="node1" presStyleIdx="0" presStyleCnt="3"/>
      <dgm:spPr/>
    </dgm:pt>
    <dgm:pt modelId="{999AE42B-2C22-482D-813D-7F6CBF9C7B17}" type="pres">
      <dgm:prSet presAssocID="{C462E227-FD54-4267-BFE2-146070A72594}" presName="visible" presStyleLbl="node1" presStyleIdx="0" presStyleCnt="3" custLinFactNeighborX="3991" custLinFactNeighborY="-20"/>
      <dgm:spPr/>
    </dgm:pt>
    <dgm:pt modelId="{E248646D-4295-43D5-8378-EDF98CF1BE93}" type="pres">
      <dgm:prSet presAssocID="{36E2C19E-7223-42B8-AC31-0B9429FAFE65}" presName="Name25" presStyleLbl="parChTrans1D1" presStyleIdx="0" presStyleCnt="2"/>
      <dgm:spPr/>
      <dgm:t>
        <a:bodyPr/>
        <a:lstStyle/>
        <a:p>
          <a:endParaRPr lang="it-IT"/>
        </a:p>
      </dgm:t>
    </dgm:pt>
    <dgm:pt modelId="{03AF8151-AF0F-4F78-8D82-4816BF2E1BD0}" type="pres">
      <dgm:prSet presAssocID="{6DFF44D2-A17D-4D01-820F-A50E48660491}" presName="node" presStyleCnt="0"/>
      <dgm:spPr/>
    </dgm:pt>
    <dgm:pt modelId="{FA34B9FB-9564-4A80-99D6-1D6DF0C0CF4C}" type="pres">
      <dgm:prSet presAssocID="{6DFF44D2-A17D-4D01-820F-A50E48660491}" presName="parentNode" presStyleLbl="node1" presStyleIdx="1" presStyleCnt="3" custScaleX="122812" custLinFactNeighborX="42266" custLinFactNeighborY="4015">
        <dgm:presLayoutVars>
          <dgm:chMax val="1"/>
          <dgm:bulletEnabled val="1"/>
        </dgm:presLayoutVars>
      </dgm:prSet>
      <dgm:spPr/>
      <dgm:t>
        <a:bodyPr/>
        <a:lstStyle/>
        <a:p>
          <a:endParaRPr lang="it-IT"/>
        </a:p>
      </dgm:t>
    </dgm:pt>
    <dgm:pt modelId="{C742D045-AE3B-48B2-A083-05AC379E222A}" type="pres">
      <dgm:prSet presAssocID="{6DFF44D2-A17D-4D01-820F-A50E48660491}" presName="childNode" presStyleLbl="revTx" presStyleIdx="0" presStyleCnt="0">
        <dgm:presLayoutVars>
          <dgm:bulletEnabled val="1"/>
        </dgm:presLayoutVars>
      </dgm:prSet>
      <dgm:spPr/>
      <dgm:t>
        <a:bodyPr/>
        <a:lstStyle/>
        <a:p>
          <a:endParaRPr lang="it-IT"/>
        </a:p>
      </dgm:t>
    </dgm:pt>
    <dgm:pt modelId="{36F4A844-9A1A-450D-A313-F6024CAEA10C}" type="pres">
      <dgm:prSet presAssocID="{6666CFA7-5BBE-4B4E-82C3-0D1FD790B304}" presName="Name25" presStyleLbl="parChTrans1D1" presStyleIdx="1" presStyleCnt="2"/>
      <dgm:spPr/>
      <dgm:t>
        <a:bodyPr/>
        <a:lstStyle/>
        <a:p>
          <a:endParaRPr lang="it-IT"/>
        </a:p>
      </dgm:t>
    </dgm:pt>
    <dgm:pt modelId="{7356D8C2-9DA8-4FEC-866D-55DCAA7A0ECE}" type="pres">
      <dgm:prSet presAssocID="{BF262EF1-34A7-4D85-BB84-D4058DEC8A26}" presName="node" presStyleCnt="0"/>
      <dgm:spPr/>
    </dgm:pt>
    <dgm:pt modelId="{D42D6447-41C1-43B8-B60E-2D60A2F4DBCC}" type="pres">
      <dgm:prSet presAssocID="{BF262EF1-34A7-4D85-BB84-D4058DEC8A26}" presName="parentNode" presStyleLbl="node1" presStyleIdx="2" presStyleCnt="3" custScaleX="131933" custScaleY="98044" custLinFactNeighborX="52293" custLinFactNeighborY="-4">
        <dgm:presLayoutVars>
          <dgm:chMax val="1"/>
          <dgm:bulletEnabled val="1"/>
        </dgm:presLayoutVars>
      </dgm:prSet>
      <dgm:spPr/>
      <dgm:t>
        <a:bodyPr/>
        <a:lstStyle/>
        <a:p>
          <a:endParaRPr lang="it-IT"/>
        </a:p>
      </dgm:t>
    </dgm:pt>
    <dgm:pt modelId="{5B1B8830-CCA8-428E-89AF-CC6EB9D0C25E}" type="pres">
      <dgm:prSet presAssocID="{BF262EF1-34A7-4D85-BB84-D4058DEC8A26}" presName="childNode" presStyleLbl="revTx" presStyleIdx="0" presStyleCnt="0">
        <dgm:presLayoutVars>
          <dgm:bulletEnabled val="1"/>
        </dgm:presLayoutVars>
      </dgm:prSet>
      <dgm:spPr/>
      <dgm:t>
        <a:bodyPr/>
        <a:lstStyle/>
        <a:p>
          <a:endParaRPr lang="it-IT"/>
        </a:p>
      </dgm:t>
    </dgm:pt>
  </dgm:ptLst>
  <dgm:cxnLst>
    <dgm:cxn modelId="{32F6ED1A-13A6-400C-B174-73EBE20876D2}" type="presOf" srcId="{C462E227-FD54-4267-BFE2-146070A72594}" destId="{E4511160-8827-48E9-9777-CCAF0A62C543}" srcOrd="0" destOrd="0" presId="urn:microsoft.com/office/officeart/2005/8/layout/radial2"/>
    <dgm:cxn modelId="{B2751C0E-EE6B-4648-A873-D5D6DBD2BAAD}" srcId="{C462E227-FD54-4267-BFE2-146070A72594}" destId="{6DFF44D2-A17D-4D01-820F-A50E48660491}" srcOrd="0" destOrd="0" parTransId="{36E2C19E-7223-42B8-AC31-0B9429FAFE65}" sibTransId="{483477F9-0170-45EC-B289-8BB4AB82B0B8}"/>
    <dgm:cxn modelId="{E9C6634D-F1C0-4888-8D2C-93A0C88FAF6D}" srcId="{C462E227-FD54-4267-BFE2-146070A72594}" destId="{BF262EF1-34A7-4D85-BB84-D4058DEC8A26}" srcOrd="1" destOrd="0" parTransId="{6666CFA7-5BBE-4B4E-82C3-0D1FD790B304}" sibTransId="{F17EE1DC-2A32-4E14-BD1A-8A48C72AD188}"/>
    <dgm:cxn modelId="{85B3D371-5C6C-47EC-9A15-1D515541632B}" type="presOf" srcId="{6666CFA7-5BBE-4B4E-82C3-0D1FD790B304}" destId="{36F4A844-9A1A-450D-A313-F6024CAEA10C}" srcOrd="0" destOrd="0" presId="urn:microsoft.com/office/officeart/2005/8/layout/radial2"/>
    <dgm:cxn modelId="{7B812DCF-16A1-466C-BC1B-AE0CD4FDD95F}" type="presOf" srcId="{BF262EF1-34A7-4D85-BB84-D4058DEC8A26}" destId="{D42D6447-41C1-43B8-B60E-2D60A2F4DBCC}" srcOrd="0" destOrd="0" presId="urn:microsoft.com/office/officeart/2005/8/layout/radial2"/>
    <dgm:cxn modelId="{346EC729-4936-403F-839F-82BFC78A0A08}" type="presOf" srcId="{36E2C19E-7223-42B8-AC31-0B9429FAFE65}" destId="{E248646D-4295-43D5-8378-EDF98CF1BE93}" srcOrd="0" destOrd="0" presId="urn:microsoft.com/office/officeart/2005/8/layout/radial2"/>
    <dgm:cxn modelId="{A162DBE7-B6F5-42C5-9A78-EAA3D26A6BDF}" type="presOf" srcId="{6DFF44D2-A17D-4D01-820F-A50E48660491}" destId="{FA34B9FB-9564-4A80-99D6-1D6DF0C0CF4C}" srcOrd="0" destOrd="0" presId="urn:microsoft.com/office/officeart/2005/8/layout/radial2"/>
    <dgm:cxn modelId="{093BDAC9-767D-42E9-BB6A-D101D7C62A4A}" type="presParOf" srcId="{E4511160-8827-48E9-9777-CCAF0A62C543}" destId="{648E4923-CCCE-40A8-870C-9EB7ED358D1A}" srcOrd="0" destOrd="0" presId="urn:microsoft.com/office/officeart/2005/8/layout/radial2"/>
    <dgm:cxn modelId="{08D71CE3-7831-41B2-8531-6D1AD0C7B0A2}" type="presParOf" srcId="{648E4923-CCCE-40A8-870C-9EB7ED358D1A}" destId="{AEB49604-2692-4BAB-BA68-9866C6D25B86}" srcOrd="0" destOrd="0" presId="urn:microsoft.com/office/officeart/2005/8/layout/radial2"/>
    <dgm:cxn modelId="{0B24AFBF-D042-477C-B717-ABC88788F092}" type="presParOf" srcId="{AEB49604-2692-4BAB-BA68-9866C6D25B86}" destId="{BE9B3DF2-EAFB-4C60-A509-C5DC620EADA4}" srcOrd="0" destOrd="0" presId="urn:microsoft.com/office/officeart/2005/8/layout/radial2"/>
    <dgm:cxn modelId="{D524B251-C7D9-4D48-8672-55E41C8A72CA}" type="presParOf" srcId="{AEB49604-2692-4BAB-BA68-9866C6D25B86}" destId="{999AE42B-2C22-482D-813D-7F6CBF9C7B17}" srcOrd="1" destOrd="0" presId="urn:microsoft.com/office/officeart/2005/8/layout/radial2"/>
    <dgm:cxn modelId="{6A2D114A-A357-487D-A8AA-6DFACDCB7695}" type="presParOf" srcId="{648E4923-CCCE-40A8-870C-9EB7ED358D1A}" destId="{E248646D-4295-43D5-8378-EDF98CF1BE93}" srcOrd="1" destOrd="0" presId="urn:microsoft.com/office/officeart/2005/8/layout/radial2"/>
    <dgm:cxn modelId="{38CB3B39-60E7-4632-93B9-F2AC0A392C1C}" type="presParOf" srcId="{648E4923-CCCE-40A8-870C-9EB7ED358D1A}" destId="{03AF8151-AF0F-4F78-8D82-4816BF2E1BD0}" srcOrd="2" destOrd="0" presId="urn:microsoft.com/office/officeart/2005/8/layout/radial2"/>
    <dgm:cxn modelId="{E2574E78-AFE6-47C9-8572-3B178170B0E3}" type="presParOf" srcId="{03AF8151-AF0F-4F78-8D82-4816BF2E1BD0}" destId="{FA34B9FB-9564-4A80-99D6-1D6DF0C0CF4C}" srcOrd="0" destOrd="0" presId="urn:microsoft.com/office/officeart/2005/8/layout/radial2"/>
    <dgm:cxn modelId="{F25CDC1B-1558-4604-9EB6-016D3C7FDFBF}" type="presParOf" srcId="{03AF8151-AF0F-4F78-8D82-4816BF2E1BD0}" destId="{C742D045-AE3B-48B2-A083-05AC379E222A}" srcOrd="1" destOrd="0" presId="urn:microsoft.com/office/officeart/2005/8/layout/radial2"/>
    <dgm:cxn modelId="{6B562CF9-3AFF-4C62-8846-53771450491F}" type="presParOf" srcId="{648E4923-CCCE-40A8-870C-9EB7ED358D1A}" destId="{36F4A844-9A1A-450D-A313-F6024CAEA10C}" srcOrd="3" destOrd="0" presId="urn:microsoft.com/office/officeart/2005/8/layout/radial2"/>
    <dgm:cxn modelId="{3995D8A9-1325-441C-BF77-462D312A81DF}" type="presParOf" srcId="{648E4923-CCCE-40A8-870C-9EB7ED358D1A}" destId="{7356D8C2-9DA8-4FEC-866D-55DCAA7A0ECE}" srcOrd="4" destOrd="0" presId="urn:microsoft.com/office/officeart/2005/8/layout/radial2"/>
    <dgm:cxn modelId="{E2E165BF-5E31-4AA0-BF69-EC380715CFE6}" type="presParOf" srcId="{7356D8C2-9DA8-4FEC-866D-55DCAA7A0ECE}" destId="{D42D6447-41C1-43B8-B60E-2D60A2F4DBCC}" srcOrd="0" destOrd="0" presId="urn:microsoft.com/office/officeart/2005/8/layout/radial2"/>
    <dgm:cxn modelId="{11B5D19A-A161-4A7E-B647-20B22B7619DD}" type="presParOf" srcId="{7356D8C2-9DA8-4FEC-866D-55DCAA7A0ECE}" destId="{5B1B8830-CCA8-428E-89AF-CC6EB9D0C25E}" srcOrd="1" destOrd="0" presId="urn:microsoft.com/office/officeart/2005/8/layout/radial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462E227-FD54-4267-BFE2-146070A7259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it-IT"/>
        </a:p>
      </dgm:t>
    </dgm:pt>
    <dgm:pt modelId="{6DFF44D2-A17D-4D01-820F-A50E48660491}">
      <dgm:prSet phldrT="[Testo]" custT="1"/>
      <dgm:spPr/>
      <dgm:t>
        <a:bodyPr/>
        <a:lstStyle/>
        <a:p>
          <a:pPr algn="just"/>
          <a:r>
            <a:rPr lang="it-IT" sz="1200" dirty="0" smtClean="0">
              <a:latin typeface="Times New Roman" pitchFamily="18" charset="0"/>
              <a:cs typeface="Times New Roman" pitchFamily="18" charset="0"/>
            </a:rPr>
            <a:t>In mancanza di forma scritta il contratto di somministrazione è nullo ed i lavoratori sono considerati a tutti gli effetti alle dipendenze dell’utilizzatore (co</a:t>
          </a:r>
          <a:r>
            <a:rPr lang="it-IT" sz="1200" dirty="0" err="1" smtClean="0">
              <a:latin typeface="Times New Roman" pitchFamily="18" charset="0"/>
              <a:cs typeface="Times New Roman" pitchFamily="18" charset="0"/>
            </a:rPr>
            <a:t>.1</a:t>
          </a:r>
          <a:r>
            <a:rPr lang="it-IT" sz="1200" dirty="0" smtClean="0">
              <a:latin typeface="Times New Roman" pitchFamily="18" charset="0"/>
              <a:cs typeface="Times New Roman" pitchFamily="18" charset="0"/>
            </a:rPr>
            <a:t>)</a:t>
          </a:r>
          <a:endParaRPr lang="it-IT" sz="1200" dirty="0">
            <a:latin typeface="Times New Roman" pitchFamily="18" charset="0"/>
            <a:cs typeface="Times New Roman" pitchFamily="18" charset="0"/>
          </a:endParaRPr>
        </a:p>
      </dgm:t>
    </dgm:pt>
    <dgm:pt modelId="{36E2C19E-7223-42B8-AC31-0B9429FAFE65}" type="parTrans" cxnId="{B2751C0E-EE6B-4648-A873-D5D6DBD2BAAD}">
      <dgm:prSet/>
      <dgm:spPr/>
      <dgm:t>
        <a:bodyPr/>
        <a:lstStyle/>
        <a:p>
          <a:endParaRPr lang="it-IT"/>
        </a:p>
      </dgm:t>
    </dgm:pt>
    <dgm:pt modelId="{483477F9-0170-45EC-B289-8BB4AB82B0B8}" type="sibTrans" cxnId="{B2751C0E-EE6B-4648-A873-D5D6DBD2BAAD}">
      <dgm:prSet/>
      <dgm:spPr/>
      <dgm:t>
        <a:bodyPr/>
        <a:lstStyle/>
        <a:p>
          <a:endParaRPr lang="it-IT"/>
        </a:p>
      </dgm:t>
    </dgm:pt>
    <dgm:pt modelId="{BF262EF1-34A7-4D85-BB84-D4058DEC8A26}">
      <dgm:prSet phldrT="[Testo]" custT="1"/>
      <dgm:spPr/>
      <dgm:t>
        <a:bodyPr/>
        <a:lstStyle/>
        <a:p>
          <a:pPr algn="just"/>
          <a:r>
            <a:rPr lang="it-IT" sz="1200" dirty="0" smtClean="0">
              <a:latin typeface="Times New Roman" pitchFamily="18" charset="0"/>
              <a:cs typeface="Times New Roman" pitchFamily="18" charset="0"/>
            </a:rPr>
            <a:t>Se la somministrazione avviene al di fuori dei limiti e delle condizioni  previste dalla legge il lavoratore può chiedere la costituzione di un rapporto di lavoro alle dipendenze di quest’ultimo, con effetto dall’inizio della somministrazione (</a:t>
          </a:r>
          <a:r>
            <a:rPr lang="it-IT" sz="1200" dirty="0" err="1" smtClean="0">
              <a:latin typeface="Times New Roman" pitchFamily="18" charset="0"/>
              <a:cs typeface="Times New Roman" pitchFamily="18" charset="0"/>
            </a:rPr>
            <a:t>co</a:t>
          </a:r>
          <a:r>
            <a:rPr lang="it-IT" sz="1200" dirty="0" smtClean="0">
              <a:latin typeface="Times New Roman" pitchFamily="18" charset="0"/>
              <a:cs typeface="Times New Roman" pitchFamily="18" charset="0"/>
            </a:rPr>
            <a:t>. 2)</a:t>
          </a:r>
          <a:endParaRPr lang="it-IT" sz="1200" dirty="0">
            <a:latin typeface="Times New Roman" pitchFamily="18" charset="0"/>
            <a:cs typeface="Times New Roman" pitchFamily="18" charset="0"/>
          </a:endParaRPr>
        </a:p>
      </dgm:t>
    </dgm:pt>
    <dgm:pt modelId="{F17EE1DC-2A32-4E14-BD1A-8A48C72AD188}" type="sibTrans" cxnId="{E9C6634D-F1C0-4888-8D2C-93A0C88FAF6D}">
      <dgm:prSet/>
      <dgm:spPr/>
      <dgm:t>
        <a:bodyPr/>
        <a:lstStyle/>
        <a:p>
          <a:endParaRPr lang="it-IT"/>
        </a:p>
      </dgm:t>
    </dgm:pt>
    <dgm:pt modelId="{6666CFA7-5BBE-4B4E-82C3-0D1FD790B304}" type="parTrans" cxnId="{E9C6634D-F1C0-4888-8D2C-93A0C88FAF6D}">
      <dgm:prSet/>
      <dgm:spPr/>
      <dgm:t>
        <a:bodyPr/>
        <a:lstStyle/>
        <a:p>
          <a:endParaRPr lang="it-IT"/>
        </a:p>
      </dgm:t>
    </dgm:pt>
    <dgm:pt modelId="{E4511160-8827-48E9-9777-CCAF0A62C543}" type="pres">
      <dgm:prSet presAssocID="{C462E227-FD54-4267-BFE2-146070A72594}" presName="composite" presStyleCnt="0">
        <dgm:presLayoutVars>
          <dgm:chMax val="5"/>
          <dgm:dir/>
          <dgm:animLvl val="ctr"/>
          <dgm:resizeHandles val="exact"/>
        </dgm:presLayoutVars>
      </dgm:prSet>
      <dgm:spPr/>
      <dgm:t>
        <a:bodyPr/>
        <a:lstStyle/>
        <a:p>
          <a:endParaRPr lang="it-IT"/>
        </a:p>
      </dgm:t>
    </dgm:pt>
    <dgm:pt modelId="{648E4923-CCCE-40A8-870C-9EB7ED358D1A}" type="pres">
      <dgm:prSet presAssocID="{C462E227-FD54-4267-BFE2-146070A72594}" presName="cycle" presStyleCnt="0"/>
      <dgm:spPr/>
    </dgm:pt>
    <dgm:pt modelId="{AEB49604-2692-4BAB-BA68-9866C6D25B86}" type="pres">
      <dgm:prSet presAssocID="{C462E227-FD54-4267-BFE2-146070A72594}" presName="centerShape" presStyleCnt="0"/>
      <dgm:spPr/>
    </dgm:pt>
    <dgm:pt modelId="{BE9B3DF2-EAFB-4C60-A509-C5DC620EADA4}" type="pres">
      <dgm:prSet presAssocID="{C462E227-FD54-4267-BFE2-146070A72594}" presName="connSite" presStyleLbl="node1" presStyleIdx="0" presStyleCnt="3"/>
      <dgm:spPr/>
    </dgm:pt>
    <dgm:pt modelId="{999AE42B-2C22-482D-813D-7F6CBF9C7B17}" type="pres">
      <dgm:prSet presAssocID="{C462E227-FD54-4267-BFE2-146070A72594}" presName="visible" presStyleLbl="node1" presStyleIdx="0" presStyleCnt="3" custScaleX="141010" custScaleY="100968" custLinFactNeighborX="28721" custLinFactNeighborY="-12353"/>
      <dgm:spPr/>
    </dgm:pt>
    <dgm:pt modelId="{E248646D-4295-43D5-8378-EDF98CF1BE93}" type="pres">
      <dgm:prSet presAssocID="{36E2C19E-7223-42B8-AC31-0B9429FAFE65}" presName="Name25" presStyleLbl="parChTrans1D1" presStyleIdx="0" presStyleCnt="2"/>
      <dgm:spPr/>
      <dgm:t>
        <a:bodyPr/>
        <a:lstStyle/>
        <a:p>
          <a:endParaRPr lang="it-IT"/>
        </a:p>
      </dgm:t>
    </dgm:pt>
    <dgm:pt modelId="{03AF8151-AF0F-4F78-8D82-4816BF2E1BD0}" type="pres">
      <dgm:prSet presAssocID="{6DFF44D2-A17D-4D01-820F-A50E48660491}" presName="node" presStyleCnt="0"/>
      <dgm:spPr/>
    </dgm:pt>
    <dgm:pt modelId="{FA34B9FB-9564-4A80-99D6-1D6DF0C0CF4C}" type="pres">
      <dgm:prSet presAssocID="{6DFF44D2-A17D-4D01-820F-A50E48660491}" presName="parentNode" presStyleLbl="node1" presStyleIdx="1" presStyleCnt="3" custScaleX="554146" custScaleY="73511" custLinFactX="100000" custLinFactNeighborX="100413" custLinFactNeighborY="-11901">
        <dgm:presLayoutVars>
          <dgm:chMax val="1"/>
          <dgm:bulletEnabled val="1"/>
        </dgm:presLayoutVars>
      </dgm:prSet>
      <dgm:spPr>
        <a:prstGeom prst="flowChartAlternateProcess">
          <a:avLst/>
        </a:prstGeom>
      </dgm:spPr>
      <dgm:t>
        <a:bodyPr/>
        <a:lstStyle/>
        <a:p>
          <a:endParaRPr lang="it-IT"/>
        </a:p>
      </dgm:t>
    </dgm:pt>
    <dgm:pt modelId="{C742D045-AE3B-48B2-A083-05AC379E222A}" type="pres">
      <dgm:prSet presAssocID="{6DFF44D2-A17D-4D01-820F-A50E48660491}" presName="childNode" presStyleLbl="revTx" presStyleIdx="0" presStyleCnt="0">
        <dgm:presLayoutVars>
          <dgm:bulletEnabled val="1"/>
        </dgm:presLayoutVars>
      </dgm:prSet>
      <dgm:spPr/>
      <dgm:t>
        <a:bodyPr/>
        <a:lstStyle/>
        <a:p>
          <a:endParaRPr lang="it-IT"/>
        </a:p>
      </dgm:t>
    </dgm:pt>
    <dgm:pt modelId="{36F4A844-9A1A-450D-A313-F6024CAEA10C}" type="pres">
      <dgm:prSet presAssocID="{6666CFA7-5BBE-4B4E-82C3-0D1FD790B304}" presName="Name25" presStyleLbl="parChTrans1D1" presStyleIdx="1" presStyleCnt="2"/>
      <dgm:spPr/>
      <dgm:t>
        <a:bodyPr/>
        <a:lstStyle/>
        <a:p>
          <a:endParaRPr lang="it-IT"/>
        </a:p>
      </dgm:t>
    </dgm:pt>
    <dgm:pt modelId="{7356D8C2-9DA8-4FEC-866D-55DCAA7A0ECE}" type="pres">
      <dgm:prSet presAssocID="{BF262EF1-34A7-4D85-BB84-D4058DEC8A26}" presName="node" presStyleCnt="0"/>
      <dgm:spPr/>
    </dgm:pt>
    <dgm:pt modelId="{D42D6447-41C1-43B8-B60E-2D60A2F4DBCC}" type="pres">
      <dgm:prSet presAssocID="{BF262EF1-34A7-4D85-BB84-D4058DEC8A26}" presName="parentNode" presStyleLbl="node1" presStyleIdx="2" presStyleCnt="3" custScaleX="397146" custScaleY="86192" custLinFactX="100551" custLinFactY="-85339" custLinFactNeighborX="200000" custLinFactNeighborY="-100000">
        <dgm:presLayoutVars>
          <dgm:chMax val="1"/>
          <dgm:bulletEnabled val="1"/>
        </dgm:presLayoutVars>
      </dgm:prSet>
      <dgm:spPr>
        <a:prstGeom prst="flowChartAlternateProcess">
          <a:avLst/>
        </a:prstGeom>
      </dgm:spPr>
      <dgm:t>
        <a:bodyPr/>
        <a:lstStyle/>
        <a:p>
          <a:endParaRPr lang="it-IT"/>
        </a:p>
      </dgm:t>
    </dgm:pt>
    <dgm:pt modelId="{5B1B8830-CCA8-428E-89AF-CC6EB9D0C25E}" type="pres">
      <dgm:prSet presAssocID="{BF262EF1-34A7-4D85-BB84-D4058DEC8A26}" presName="childNode" presStyleLbl="revTx" presStyleIdx="0" presStyleCnt="0">
        <dgm:presLayoutVars>
          <dgm:bulletEnabled val="1"/>
        </dgm:presLayoutVars>
      </dgm:prSet>
      <dgm:spPr/>
      <dgm:t>
        <a:bodyPr/>
        <a:lstStyle/>
        <a:p>
          <a:endParaRPr lang="it-IT"/>
        </a:p>
      </dgm:t>
    </dgm:pt>
  </dgm:ptLst>
  <dgm:cxnLst>
    <dgm:cxn modelId="{B2751C0E-EE6B-4648-A873-D5D6DBD2BAAD}" srcId="{C462E227-FD54-4267-BFE2-146070A72594}" destId="{6DFF44D2-A17D-4D01-820F-A50E48660491}" srcOrd="0" destOrd="0" parTransId="{36E2C19E-7223-42B8-AC31-0B9429FAFE65}" sibTransId="{483477F9-0170-45EC-B289-8BB4AB82B0B8}"/>
    <dgm:cxn modelId="{AE58F4F3-E9F8-4CD6-BB60-2ACF96DE5FD9}" type="presOf" srcId="{36E2C19E-7223-42B8-AC31-0B9429FAFE65}" destId="{E248646D-4295-43D5-8378-EDF98CF1BE93}" srcOrd="0" destOrd="0" presId="urn:microsoft.com/office/officeart/2005/8/layout/radial2"/>
    <dgm:cxn modelId="{560481F7-5D94-4EA9-95E5-E9CB38BA73D9}" type="presOf" srcId="{C462E227-FD54-4267-BFE2-146070A72594}" destId="{E4511160-8827-48E9-9777-CCAF0A62C543}" srcOrd="0" destOrd="0" presId="urn:microsoft.com/office/officeart/2005/8/layout/radial2"/>
    <dgm:cxn modelId="{03220CCC-CFE0-40BF-9D70-9F902EC95164}" type="presOf" srcId="{6DFF44D2-A17D-4D01-820F-A50E48660491}" destId="{FA34B9FB-9564-4A80-99D6-1D6DF0C0CF4C}" srcOrd="0" destOrd="0" presId="urn:microsoft.com/office/officeart/2005/8/layout/radial2"/>
    <dgm:cxn modelId="{E9C6634D-F1C0-4888-8D2C-93A0C88FAF6D}" srcId="{C462E227-FD54-4267-BFE2-146070A72594}" destId="{BF262EF1-34A7-4D85-BB84-D4058DEC8A26}" srcOrd="1" destOrd="0" parTransId="{6666CFA7-5BBE-4B4E-82C3-0D1FD790B304}" sibTransId="{F17EE1DC-2A32-4E14-BD1A-8A48C72AD188}"/>
    <dgm:cxn modelId="{83B46701-6554-4826-8433-884254F68AF4}" type="presOf" srcId="{BF262EF1-34A7-4D85-BB84-D4058DEC8A26}" destId="{D42D6447-41C1-43B8-B60E-2D60A2F4DBCC}" srcOrd="0" destOrd="0" presId="urn:microsoft.com/office/officeart/2005/8/layout/radial2"/>
    <dgm:cxn modelId="{FFAA1D35-F99B-44E1-A6BB-8ACBA0DC12B5}" type="presOf" srcId="{6666CFA7-5BBE-4B4E-82C3-0D1FD790B304}" destId="{36F4A844-9A1A-450D-A313-F6024CAEA10C}" srcOrd="0" destOrd="0" presId="urn:microsoft.com/office/officeart/2005/8/layout/radial2"/>
    <dgm:cxn modelId="{1105096B-7810-41BD-9085-CEF8A491533C}" type="presParOf" srcId="{E4511160-8827-48E9-9777-CCAF0A62C543}" destId="{648E4923-CCCE-40A8-870C-9EB7ED358D1A}" srcOrd="0" destOrd="0" presId="urn:microsoft.com/office/officeart/2005/8/layout/radial2"/>
    <dgm:cxn modelId="{A3A6A9F0-526C-4476-86B3-0EF46A971184}" type="presParOf" srcId="{648E4923-CCCE-40A8-870C-9EB7ED358D1A}" destId="{AEB49604-2692-4BAB-BA68-9866C6D25B86}" srcOrd="0" destOrd="0" presId="urn:microsoft.com/office/officeart/2005/8/layout/radial2"/>
    <dgm:cxn modelId="{A44DE57C-6353-46B3-B0BC-70F278C6BF6A}" type="presParOf" srcId="{AEB49604-2692-4BAB-BA68-9866C6D25B86}" destId="{BE9B3DF2-EAFB-4C60-A509-C5DC620EADA4}" srcOrd="0" destOrd="0" presId="urn:microsoft.com/office/officeart/2005/8/layout/radial2"/>
    <dgm:cxn modelId="{F66C5869-CC0C-471D-A803-39B48335DD09}" type="presParOf" srcId="{AEB49604-2692-4BAB-BA68-9866C6D25B86}" destId="{999AE42B-2C22-482D-813D-7F6CBF9C7B17}" srcOrd="1" destOrd="0" presId="urn:microsoft.com/office/officeart/2005/8/layout/radial2"/>
    <dgm:cxn modelId="{2D4342B2-43DE-43A4-B0FB-FCE3B03ECEAC}" type="presParOf" srcId="{648E4923-CCCE-40A8-870C-9EB7ED358D1A}" destId="{E248646D-4295-43D5-8378-EDF98CF1BE93}" srcOrd="1" destOrd="0" presId="urn:microsoft.com/office/officeart/2005/8/layout/radial2"/>
    <dgm:cxn modelId="{FB1CF3FB-CC01-4F02-BD0C-964E039C71EF}" type="presParOf" srcId="{648E4923-CCCE-40A8-870C-9EB7ED358D1A}" destId="{03AF8151-AF0F-4F78-8D82-4816BF2E1BD0}" srcOrd="2" destOrd="0" presId="urn:microsoft.com/office/officeart/2005/8/layout/radial2"/>
    <dgm:cxn modelId="{DD0ABEB6-2BBC-4A04-AFDC-1BFB90F1AC31}" type="presParOf" srcId="{03AF8151-AF0F-4F78-8D82-4816BF2E1BD0}" destId="{FA34B9FB-9564-4A80-99D6-1D6DF0C0CF4C}" srcOrd="0" destOrd="0" presId="urn:microsoft.com/office/officeart/2005/8/layout/radial2"/>
    <dgm:cxn modelId="{E1456964-12B9-4335-A8A4-E7FB5ADA9752}" type="presParOf" srcId="{03AF8151-AF0F-4F78-8D82-4816BF2E1BD0}" destId="{C742D045-AE3B-48B2-A083-05AC379E222A}" srcOrd="1" destOrd="0" presId="urn:microsoft.com/office/officeart/2005/8/layout/radial2"/>
    <dgm:cxn modelId="{BC86EE55-26A1-4F53-97EA-14919C50485C}" type="presParOf" srcId="{648E4923-CCCE-40A8-870C-9EB7ED358D1A}" destId="{36F4A844-9A1A-450D-A313-F6024CAEA10C}" srcOrd="3" destOrd="0" presId="urn:microsoft.com/office/officeart/2005/8/layout/radial2"/>
    <dgm:cxn modelId="{FFC6591E-D267-40B9-938E-1B191EDAB4E2}" type="presParOf" srcId="{648E4923-CCCE-40A8-870C-9EB7ED358D1A}" destId="{7356D8C2-9DA8-4FEC-866D-55DCAA7A0ECE}" srcOrd="4" destOrd="0" presId="urn:microsoft.com/office/officeart/2005/8/layout/radial2"/>
    <dgm:cxn modelId="{36CC236A-C0F5-4548-A977-406ECFE0203F}" type="presParOf" srcId="{7356D8C2-9DA8-4FEC-866D-55DCAA7A0ECE}" destId="{D42D6447-41C1-43B8-B60E-2D60A2F4DBCC}" srcOrd="0" destOrd="0" presId="urn:microsoft.com/office/officeart/2005/8/layout/radial2"/>
    <dgm:cxn modelId="{5E9EED27-37C7-494F-B88D-C9786D77306D}" type="presParOf" srcId="{7356D8C2-9DA8-4FEC-866D-55DCAA7A0ECE}" destId="{5B1B8830-CCA8-428E-89AF-CC6EB9D0C25E}" srcOrd="1" destOrd="0" presId="urn:microsoft.com/office/officeart/2005/8/layout/radial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5E4E568-9EDA-436A-8715-9EA15730A0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392F43C-B66E-432A-82EF-F7C65D4849EF}">
      <dgm:prSet phldrT="[Testo]" custT="1"/>
      <dgm:spPr/>
      <dgm:t>
        <a:bodyPr/>
        <a:lstStyle/>
        <a:p>
          <a:pPr algn="ctr"/>
          <a:r>
            <a:rPr lang="it-IT" sz="1800" dirty="0" smtClean="0">
              <a:latin typeface="Times New Roman" pitchFamily="18" charset="0"/>
              <a:cs typeface="Times New Roman" pitchFamily="18" charset="0"/>
            </a:rPr>
            <a:t>No limiti, fatta salva l’applicazione dell’art. 19 del </a:t>
          </a:r>
          <a:r>
            <a:rPr lang="it-IT" sz="1800" dirty="0" err="1" smtClean="0">
              <a:latin typeface="Times New Roman" pitchFamily="18" charset="0"/>
              <a:cs typeface="Times New Roman" pitchFamily="18" charset="0"/>
            </a:rPr>
            <a:t>d.lgvo</a:t>
          </a:r>
          <a:r>
            <a:rPr lang="it-IT" sz="1800" dirty="0" smtClean="0">
              <a:latin typeface="Times New Roman" pitchFamily="18" charset="0"/>
              <a:cs typeface="Times New Roman" pitchFamily="18" charset="0"/>
            </a:rPr>
            <a:t> 175/2016 in materia di reclutamento</a:t>
          </a:r>
          <a:endParaRPr lang="it-IT" sz="1800" dirty="0">
            <a:latin typeface="Times New Roman" pitchFamily="18" charset="0"/>
            <a:cs typeface="Times New Roman" pitchFamily="18" charset="0"/>
          </a:endParaRPr>
        </a:p>
      </dgm:t>
    </dgm:pt>
    <dgm:pt modelId="{948D54E2-FF1C-42A4-B209-6E929F679CC3}" type="parTrans" cxnId="{0269868F-548D-4E3D-9749-3E944A9305E6}">
      <dgm:prSet/>
      <dgm:spPr/>
      <dgm:t>
        <a:bodyPr/>
        <a:lstStyle/>
        <a:p>
          <a:endParaRPr lang="it-IT"/>
        </a:p>
      </dgm:t>
    </dgm:pt>
    <dgm:pt modelId="{2FD25DDC-B366-4FF8-9363-3F6AF03CCC2D}" type="sibTrans" cxnId="{0269868F-548D-4E3D-9749-3E944A9305E6}">
      <dgm:prSet/>
      <dgm:spPr/>
      <dgm:t>
        <a:bodyPr/>
        <a:lstStyle/>
        <a:p>
          <a:endParaRPr lang="it-IT"/>
        </a:p>
      </dgm:t>
    </dgm:pt>
    <dgm:pt modelId="{A93779B8-A6DC-4F32-AC02-1E326C814E73}">
      <dgm:prSet phldrT="[Testo]" custT="1"/>
      <dgm:spPr/>
      <dgm:t>
        <a:bodyPr/>
        <a:lstStyle/>
        <a:p>
          <a:pPr algn="ctr"/>
          <a:endParaRPr lang="it-IT" sz="1600" dirty="0">
            <a:latin typeface="Times New Roman" pitchFamily="18" charset="0"/>
            <a:cs typeface="Times New Roman" pitchFamily="18" charset="0"/>
          </a:endParaRPr>
        </a:p>
      </dgm:t>
    </dgm:pt>
    <dgm:pt modelId="{4BE2DBBF-8D5A-4344-9903-6216722E9F72}" type="parTrans" cxnId="{7AF36992-CCC7-438B-B2F5-2901746B6C9A}">
      <dgm:prSet/>
      <dgm:spPr/>
      <dgm:t>
        <a:bodyPr/>
        <a:lstStyle/>
        <a:p>
          <a:endParaRPr lang="it-IT"/>
        </a:p>
      </dgm:t>
    </dgm:pt>
    <dgm:pt modelId="{E23A7C53-FD9C-453A-B8F1-4FA6046F9954}" type="sibTrans" cxnId="{7AF36992-CCC7-438B-B2F5-2901746B6C9A}">
      <dgm:prSet/>
      <dgm:spPr/>
      <dgm:t>
        <a:bodyPr/>
        <a:lstStyle/>
        <a:p>
          <a:endParaRPr lang="it-IT"/>
        </a:p>
      </dgm:t>
    </dgm:pt>
    <dgm:pt modelId="{536BEFA8-EF8B-44FF-9275-B15BD8E888E5}">
      <dgm:prSet custT="1"/>
      <dgm:spPr/>
      <dgm:t>
        <a:bodyPr/>
        <a:lstStyle/>
        <a:p>
          <a:pPr algn="l"/>
          <a:r>
            <a:rPr lang="it-IT" sz="1800" b="1" dirty="0" smtClean="0">
              <a:latin typeface="Times New Roman" pitchFamily="18" charset="0"/>
              <a:cs typeface="Times New Roman" pitchFamily="18" charset="0"/>
            </a:rPr>
            <a:t>QUALE SANZIONE PER I CONTRATTI  A TERMINE ILLEGITTIMI?</a:t>
          </a:r>
        </a:p>
      </dgm:t>
    </dgm:pt>
    <dgm:pt modelId="{438E8163-6EC5-440E-95D6-804C629C45ED}" type="parTrans" cxnId="{50B7C0C8-1F24-4DC5-ABE6-56DAD1E9696E}">
      <dgm:prSet/>
      <dgm:spPr/>
      <dgm:t>
        <a:bodyPr/>
        <a:lstStyle/>
        <a:p>
          <a:endParaRPr lang="it-IT"/>
        </a:p>
      </dgm:t>
    </dgm:pt>
    <dgm:pt modelId="{F1353856-7ADA-43E1-B107-22DB686265F0}" type="sibTrans" cxnId="{50B7C0C8-1F24-4DC5-ABE6-56DAD1E9696E}">
      <dgm:prSet/>
      <dgm:spPr/>
      <dgm:t>
        <a:bodyPr/>
        <a:lstStyle/>
        <a:p>
          <a:endParaRPr lang="it-IT"/>
        </a:p>
      </dgm:t>
    </dgm:pt>
    <dgm:pt modelId="{AE739905-EC16-472F-B764-4F01570E8B40}">
      <dgm:prSet phldrT="[Testo]"/>
      <dgm:spPr/>
      <dgm:t>
        <a:bodyPr/>
        <a:lstStyle/>
        <a:p>
          <a:pPr algn="ctr"/>
          <a:r>
            <a:rPr lang="it-IT" dirty="0" smtClean="0">
              <a:solidFill>
                <a:schemeClr val="bg1"/>
              </a:solidFill>
              <a:latin typeface="Times New Roman" pitchFamily="18" charset="0"/>
              <a:cs typeface="Times New Roman" pitchFamily="18" charset="0"/>
            </a:rPr>
            <a:t>NON TROVA APPLICAZIONE LA REGOLA DEL DIVIETO </a:t>
          </a:r>
          <a:r>
            <a:rPr lang="it-IT" dirty="0" err="1" smtClean="0">
              <a:solidFill>
                <a:schemeClr val="bg1"/>
              </a:solidFill>
              <a:latin typeface="Times New Roman" pitchFamily="18" charset="0"/>
              <a:cs typeface="Times New Roman" pitchFamily="18" charset="0"/>
            </a:rPr>
            <a:t>DI</a:t>
          </a:r>
          <a:r>
            <a:rPr lang="it-IT" dirty="0" smtClean="0">
              <a:solidFill>
                <a:schemeClr val="bg1"/>
              </a:solidFill>
              <a:latin typeface="Times New Roman" pitchFamily="18" charset="0"/>
              <a:cs typeface="Times New Roman" pitchFamily="18" charset="0"/>
            </a:rPr>
            <a:t> CONVERSIONE OPERANTE PER LE PUBBLICHE AMMINISTRAZIONI (art. 36 </a:t>
          </a:r>
          <a:r>
            <a:rPr lang="it-IT" dirty="0" err="1" smtClean="0">
              <a:solidFill>
                <a:schemeClr val="bg1"/>
              </a:solidFill>
              <a:latin typeface="Times New Roman" pitchFamily="18" charset="0"/>
              <a:cs typeface="Times New Roman" pitchFamily="18" charset="0"/>
            </a:rPr>
            <a:t>co</a:t>
          </a:r>
          <a:r>
            <a:rPr lang="it-IT" dirty="0" smtClean="0">
              <a:solidFill>
                <a:schemeClr val="bg1"/>
              </a:solidFill>
              <a:latin typeface="Times New Roman" pitchFamily="18" charset="0"/>
              <a:cs typeface="Times New Roman" pitchFamily="18" charset="0"/>
            </a:rPr>
            <a:t>. 5 d.lgs.165/2001)</a:t>
          </a:r>
        </a:p>
        <a:p>
          <a:pPr algn="ctr"/>
          <a:r>
            <a:rPr lang="it-IT" dirty="0" smtClean="0">
              <a:solidFill>
                <a:schemeClr val="bg1"/>
              </a:solidFill>
              <a:latin typeface="Times New Roman" pitchFamily="18" charset="0"/>
              <a:cs typeface="Times New Roman" pitchFamily="18" charset="0"/>
            </a:rPr>
            <a:t>MA LE NORME </a:t>
          </a:r>
          <a:r>
            <a:rPr lang="it-IT" dirty="0" err="1" smtClean="0">
              <a:solidFill>
                <a:schemeClr val="bg1"/>
              </a:solidFill>
              <a:latin typeface="Times New Roman" pitchFamily="18" charset="0"/>
              <a:cs typeface="Times New Roman" pitchFamily="18" charset="0"/>
            </a:rPr>
            <a:t>DI</a:t>
          </a:r>
          <a:r>
            <a:rPr lang="it-IT" dirty="0" smtClean="0">
              <a:solidFill>
                <a:schemeClr val="bg1"/>
              </a:solidFill>
              <a:latin typeface="Times New Roman" pitchFamily="18" charset="0"/>
              <a:cs typeface="Times New Roman" pitchFamily="18" charset="0"/>
            </a:rPr>
            <a:t> ACCESSO HANNO CARATTERE IMPERATIVO</a:t>
          </a:r>
          <a:endParaRPr lang="it-IT" dirty="0">
            <a:solidFill>
              <a:schemeClr val="bg1"/>
            </a:solidFill>
            <a:latin typeface="Times New Roman" pitchFamily="18" charset="0"/>
            <a:cs typeface="Times New Roman" pitchFamily="18" charset="0"/>
          </a:endParaRPr>
        </a:p>
      </dgm:t>
    </dgm:pt>
    <dgm:pt modelId="{42C361CA-BC59-4A77-B690-809B4C24BED2}" type="parTrans" cxnId="{85E30648-46D2-4043-A434-373C417098F2}">
      <dgm:prSet/>
      <dgm:spPr/>
      <dgm:t>
        <a:bodyPr/>
        <a:lstStyle/>
        <a:p>
          <a:endParaRPr lang="it-IT"/>
        </a:p>
      </dgm:t>
    </dgm:pt>
    <dgm:pt modelId="{97F62522-2736-4FCF-ABE8-EA87DCFEEF51}" type="sibTrans" cxnId="{85E30648-46D2-4043-A434-373C417098F2}">
      <dgm:prSet/>
      <dgm:spPr/>
      <dgm:t>
        <a:bodyPr/>
        <a:lstStyle/>
        <a:p>
          <a:endParaRPr lang="it-IT"/>
        </a:p>
      </dgm:t>
    </dgm:pt>
    <dgm:pt modelId="{9626323C-5DC2-4539-9AB8-AE603723627A}" type="pres">
      <dgm:prSet presAssocID="{45E4E568-9EDA-436A-8715-9EA15730A0F7}" presName="linear" presStyleCnt="0">
        <dgm:presLayoutVars>
          <dgm:animLvl val="lvl"/>
          <dgm:resizeHandles val="exact"/>
        </dgm:presLayoutVars>
      </dgm:prSet>
      <dgm:spPr/>
      <dgm:t>
        <a:bodyPr/>
        <a:lstStyle/>
        <a:p>
          <a:endParaRPr lang="it-IT"/>
        </a:p>
      </dgm:t>
    </dgm:pt>
    <dgm:pt modelId="{32AB2586-A4AA-4078-9617-D1B5BC4A169D}" type="pres">
      <dgm:prSet presAssocID="{5392F43C-B66E-432A-82EF-F7C65D4849EF}" presName="parentText" presStyleLbl="node1" presStyleIdx="0" presStyleCnt="3" custScaleY="85621" custLinFactNeighborY="-10546">
        <dgm:presLayoutVars>
          <dgm:chMax val="0"/>
          <dgm:bulletEnabled val="1"/>
        </dgm:presLayoutVars>
      </dgm:prSet>
      <dgm:spPr/>
      <dgm:t>
        <a:bodyPr/>
        <a:lstStyle/>
        <a:p>
          <a:endParaRPr lang="it-IT"/>
        </a:p>
      </dgm:t>
    </dgm:pt>
    <dgm:pt modelId="{164A1860-2D5F-4A0C-A4FA-24CDCAAB365A}" type="pres">
      <dgm:prSet presAssocID="{5392F43C-B66E-432A-82EF-F7C65D4849EF}" presName="childText" presStyleLbl="revTx" presStyleIdx="0" presStyleCnt="1" custLinFactNeighborY="9148">
        <dgm:presLayoutVars>
          <dgm:bulletEnabled val="1"/>
        </dgm:presLayoutVars>
      </dgm:prSet>
      <dgm:spPr/>
      <dgm:t>
        <a:bodyPr/>
        <a:lstStyle/>
        <a:p>
          <a:endParaRPr lang="it-IT"/>
        </a:p>
      </dgm:t>
    </dgm:pt>
    <dgm:pt modelId="{440578F1-E17C-4410-96C3-86F928181ABA}" type="pres">
      <dgm:prSet presAssocID="{536BEFA8-EF8B-44FF-9275-B15BD8E888E5}" presName="parentText" presStyleLbl="node1" presStyleIdx="1" presStyleCnt="3" custLinFactY="-17642" custLinFactNeighborY="-100000">
        <dgm:presLayoutVars>
          <dgm:chMax val="0"/>
          <dgm:bulletEnabled val="1"/>
        </dgm:presLayoutVars>
      </dgm:prSet>
      <dgm:spPr/>
      <dgm:t>
        <a:bodyPr/>
        <a:lstStyle/>
        <a:p>
          <a:endParaRPr lang="it-IT"/>
        </a:p>
      </dgm:t>
    </dgm:pt>
    <dgm:pt modelId="{12903D9D-B806-47FF-A8CD-0CE135E7745E}" type="pres">
      <dgm:prSet presAssocID="{F1353856-7ADA-43E1-B107-22DB686265F0}" presName="spacer" presStyleCnt="0"/>
      <dgm:spPr/>
    </dgm:pt>
    <dgm:pt modelId="{0ACB6ACA-90B4-41B8-9FB1-8FB3FE2C72B2}" type="pres">
      <dgm:prSet presAssocID="{AE739905-EC16-472F-B764-4F01570E8B40}" presName="parentText" presStyleLbl="node1" presStyleIdx="2" presStyleCnt="3" custScaleY="85621" custLinFactNeighborY="-10546">
        <dgm:presLayoutVars>
          <dgm:chMax val="0"/>
          <dgm:bulletEnabled val="1"/>
        </dgm:presLayoutVars>
      </dgm:prSet>
      <dgm:spPr>
        <a:prstGeom prst="roundRect">
          <a:avLst/>
        </a:prstGeom>
      </dgm:spPr>
      <dgm:t>
        <a:bodyPr/>
        <a:lstStyle/>
        <a:p>
          <a:endParaRPr lang="it-IT"/>
        </a:p>
      </dgm:t>
    </dgm:pt>
  </dgm:ptLst>
  <dgm:cxnLst>
    <dgm:cxn modelId="{BE2A22BA-59D9-453F-921C-ACDB24B2D0FF}" type="presOf" srcId="{45E4E568-9EDA-436A-8715-9EA15730A0F7}" destId="{9626323C-5DC2-4539-9AB8-AE603723627A}" srcOrd="0" destOrd="0" presId="urn:microsoft.com/office/officeart/2005/8/layout/vList2"/>
    <dgm:cxn modelId="{0269868F-548D-4E3D-9749-3E944A9305E6}" srcId="{45E4E568-9EDA-436A-8715-9EA15730A0F7}" destId="{5392F43C-B66E-432A-82EF-F7C65D4849EF}" srcOrd="0" destOrd="0" parTransId="{948D54E2-FF1C-42A4-B209-6E929F679CC3}" sibTransId="{2FD25DDC-B366-4FF8-9363-3F6AF03CCC2D}"/>
    <dgm:cxn modelId="{50B7C0C8-1F24-4DC5-ABE6-56DAD1E9696E}" srcId="{45E4E568-9EDA-436A-8715-9EA15730A0F7}" destId="{536BEFA8-EF8B-44FF-9275-B15BD8E888E5}" srcOrd="1" destOrd="0" parTransId="{438E8163-6EC5-440E-95D6-804C629C45ED}" sibTransId="{F1353856-7ADA-43E1-B107-22DB686265F0}"/>
    <dgm:cxn modelId="{32A63653-0709-45BA-A2E0-9E3850A1D52A}" type="presOf" srcId="{A93779B8-A6DC-4F32-AC02-1E326C814E73}" destId="{164A1860-2D5F-4A0C-A4FA-24CDCAAB365A}" srcOrd="0" destOrd="0" presId="urn:microsoft.com/office/officeart/2005/8/layout/vList2"/>
    <dgm:cxn modelId="{7AF36992-CCC7-438B-B2F5-2901746B6C9A}" srcId="{5392F43C-B66E-432A-82EF-F7C65D4849EF}" destId="{A93779B8-A6DC-4F32-AC02-1E326C814E73}" srcOrd="0" destOrd="0" parTransId="{4BE2DBBF-8D5A-4344-9903-6216722E9F72}" sibTransId="{E23A7C53-FD9C-453A-B8F1-4FA6046F9954}"/>
    <dgm:cxn modelId="{979684ED-237F-4E75-BB64-0C66E1F84C61}" type="presOf" srcId="{AE739905-EC16-472F-B764-4F01570E8B40}" destId="{0ACB6ACA-90B4-41B8-9FB1-8FB3FE2C72B2}" srcOrd="0" destOrd="0" presId="urn:microsoft.com/office/officeart/2005/8/layout/vList2"/>
    <dgm:cxn modelId="{0A94DBAE-D9B0-443F-A137-53DEC097C2FD}" type="presOf" srcId="{5392F43C-B66E-432A-82EF-F7C65D4849EF}" destId="{32AB2586-A4AA-4078-9617-D1B5BC4A169D}" srcOrd="0" destOrd="0" presId="urn:microsoft.com/office/officeart/2005/8/layout/vList2"/>
    <dgm:cxn modelId="{95CE8994-6C27-4014-9EC6-B85D34678A5B}" type="presOf" srcId="{536BEFA8-EF8B-44FF-9275-B15BD8E888E5}" destId="{440578F1-E17C-4410-96C3-86F928181ABA}" srcOrd="0" destOrd="0" presId="urn:microsoft.com/office/officeart/2005/8/layout/vList2"/>
    <dgm:cxn modelId="{85E30648-46D2-4043-A434-373C417098F2}" srcId="{45E4E568-9EDA-436A-8715-9EA15730A0F7}" destId="{AE739905-EC16-472F-B764-4F01570E8B40}" srcOrd="2" destOrd="0" parTransId="{42C361CA-BC59-4A77-B690-809B4C24BED2}" sibTransId="{97F62522-2736-4FCF-ABE8-EA87DCFEEF51}"/>
    <dgm:cxn modelId="{A9604E22-1B14-4578-97EA-B194796A2A3E}" type="presParOf" srcId="{9626323C-5DC2-4539-9AB8-AE603723627A}" destId="{32AB2586-A4AA-4078-9617-D1B5BC4A169D}" srcOrd="0" destOrd="0" presId="urn:microsoft.com/office/officeart/2005/8/layout/vList2"/>
    <dgm:cxn modelId="{D8B2FE83-D328-4E5B-99A8-9F92603F5798}" type="presParOf" srcId="{9626323C-5DC2-4539-9AB8-AE603723627A}" destId="{164A1860-2D5F-4A0C-A4FA-24CDCAAB365A}" srcOrd="1" destOrd="0" presId="urn:microsoft.com/office/officeart/2005/8/layout/vList2"/>
    <dgm:cxn modelId="{D85743D6-03FE-4B85-B563-A2321DE0B5A5}" type="presParOf" srcId="{9626323C-5DC2-4539-9AB8-AE603723627A}" destId="{440578F1-E17C-4410-96C3-86F928181ABA}" srcOrd="2" destOrd="0" presId="urn:microsoft.com/office/officeart/2005/8/layout/vList2"/>
    <dgm:cxn modelId="{2180532C-2C4A-4558-998C-26F61713C353}" type="presParOf" srcId="{9626323C-5DC2-4539-9AB8-AE603723627A}" destId="{12903D9D-B806-47FF-A8CD-0CE135E7745E}" srcOrd="3" destOrd="0" presId="urn:microsoft.com/office/officeart/2005/8/layout/vList2"/>
    <dgm:cxn modelId="{66D1CB0B-5064-4045-BC11-488CC8CC45CA}" type="presParOf" srcId="{9626323C-5DC2-4539-9AB8-AE603723627A}" destId="{0ACB6ACA-90B4-41B8-9FB1-8FB3FE2C72B2}"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C2B202-7FDB-46EC-A257-1616534AD19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55F31FBF-48F2-4D09-934E-B0167BED7245}">
      <dgm:prSet phldrT="[Testo]" custT="1"/>
      <dgm:spPr/>
      <dgm:t>
        <a:bodyPr/>
        <a:lstStyle/>
        <a:p>
          <a:pPr algn="just"/>
          <a:r>
            <a:rPr lang="it-IT" sz="1700" dirty="0" smtClean="0"/>
            <a:t>a) </a:t>
          </a:r>
          <a:r>
            <a:rPr lang="it-IT" sz="2000" dirty="0" smtClean="0">
              <a:latin typeface="Times New Roman" pitchFamily="18" charset="0"/>
              <a:cs typeface="Times New Roman" pitchFamily="18" charset="0"/>
            </a:rPr>
            <a:t>Assicurare la chiarezza della disciplina</a:t>
          </a:r>
          <a:endParaRPr lang="it-IT" sz="2000" dirty="0">
            <a:latin typeface="Times New Roman" pitchFamily="18" charset="0"/>
            <a:cs typeface="Times New Roman" pitchFamily="18" charset="0"/>
          </a:endParaRPr>
        </a:p>
      </dgm:t>
    </dgm:pt>
    <dgm:pt modelId="{D61336C0-1461-4283-B269-EB440D506A26}" type="parTrans" cxnId="{2E40B753-6CF7-49E4-9A4C-63995BCBEDD4}">
      <dgm:prSet/>
      <dgm:spPr/>
      <dgm:t>
        <a:bodyPr/>
        <a:lstStyle/>
        <a:p>
          <a:endParaRPr lang="it-IT"/>
        </a:p>
      </dgm:t>
    </dgm:pt>
    <dgm:pt modelId="{0541FC91-458F-4FAC-9AD9-B66107C87286}" type="sibTrans" cxnId="{2E40B753-6CF7-49E4-9A4C-63995BCBEDD4}">
      <dgm:prSet/>
      <dgm:spPr/>
      <dgm:t>
        <a:bodyPr/>
        <a:lstStyle/>
        <a:p>
          <a:endParaRPr lang="it-IT"/>
        </a:p>
      </dgm:t>
    </dgm:pt>
    <dgm:pt modelId="{425B6990-072F-42EA-800D-D05E1D9710A2}">
      <dgm:prSet phldrT="[Testo]" custT="1"/>
      <dgm:spPr/>
      <dgm:t>
        <a:bodyPr/>
        <a:lstStyle/>
        <a:p>
          <a:pPr algn="just"/>
          <a:r>
            <a:rPr lang="it-IT" sz="2000" dirty="0" smtClean="0">
              <a:latin typeface="Times New Roman" pitchFamily="18" charset="0"/>
              <a:cs typeface="Times New Roman" pitchFamily="18" charset="0"/>
            </a:rPr>
            <a:t>b) Assicurare la semplificazione normativa</a:t>
          </a:r>
          <a:endParaRPr lang="it-IT" sz="2000" dirty="0">
            <a:latin typeface="Times New Roman" pitchFamily="18" charset="0"/>
            <a:cs typeface="Times New Roman" pitchFamily="18" charset="0"/>
          </a:endParaRPr>
        </a:p>
      </dgm:t>
    </dgm:pt>
    <dgm:pt modelId="{910214D3-324C-439C-BA0F-39EC62A949A2}" type="parTrans" cxnId="{BCDD518B-6521-419D-8F9C-50BF1B79BF4D}">
      <dgm:prSet/>
      <dgm:spPr/>
      <dgm:t>
        <a:bodyPr/>
        <a:lstStyle/>
        <a:p>
          <a:endParaRPr lang="it-IT"/>
        </a:p>
      </dgm:t>
    </dgm:pt>
    <dgm:pt modelId="{56F1AC5F-5CA8-4A13-924A-30225C95F04E}" type="sibTrans" cxnId="{BCDD518B-6521-419D-8F9C-50BF1B79BF4D}">
      <dgm:prSet/>
      <dgm:spPr/>
      <dgm:t>
        <a:bodyPr/>
        <a:lstStyle/>
        <a:p>
          <a:endParaRPr lang="it-IT"/>
        </a:p>
      </dgm:t>
    </dgm:pt>
    <dgm:pt modelId="{768E4E94-B578-4C16-905C-4F7B9A6F0E5D}">
      <dgm:prSet phldrT="[Testo]" custT="1"/>
      <dgm:spPr/>
      <dgm:t>
        <a:bodyPr/>
        <a:lstStyle/>
        <a:p>
          <a:pPr algn="just"/>
          <a:r>
            <a:rPr lang="it-IT" sz="2000" dirty="0" smtClean="0">
              <a:latin typeface="Times New Roman" pitchFamily="18" charset="0"/>
              <a:cs typeface="Times New Roman" pitchFamily="18" charset="0"/>
            </a:rPr>
            <a:t>c) Assicurare la tutela e promozione della concorrenza, con particolare riferimento al superamento dei regimi transitori</a:t>
          </a:r>
          <a:endParaRPr lang="it-IT" sz="2000" dirty="0">
            <a:latin typeface="Times New Roman" pitchFamily="18" charset="0"/>
            <a:cs typeface="Times New Roman" pitchFamily="18" charset="0"/>
          </a:endParaRPr>
        </a:p>
      </dgm:t>
    </dgm:pt>
    <dgm:pt modelId="{DA4F6F09-6BAD-48C1-B77E-ABCE0B9F9BFD}" type="parTrans" cxnId="{44214291-1FB1-4196-B070-92997EEE37F9}">
      <dgm:prSet/>
      <dgm:spPr/>
      <dgm:t>
        <a:bodyPr/>
        <a:lstStyle/>
        <a:p>
          <a:endParaRPr lang="it-IT"/>
        </a:p>
      </dgm:t>
    </dgm:pt>
    <dgm:pt modelId="{516AB4C6-41DC-45CB-B3A5-A498F5B65557}" type="sibTrans" cxnId="{44214291-1FB1-4196-B070-92997EEE37F9}">
      <dgm:prSet/>
      <dgm:spPr/>
      <dgm:t>
        <a:bodyPr/>
        <a:lstStyle/>
        <a:p>
          <a:endParaRPr lang="it-IT"/>
        </a:p>
      </dgm:t>
    </dgm:pt>
    <dgm:pt modelId="{A0BFA3CA-45E1-4654-90FF-50879E13C9C0}" type="pres">
      <dgm:prSet presAssocID="{84C2B202-7FDB-46EC-A257-1616534AD190}" presName="outerComposite" presStyleCnt="0">
        <dgm:presLayoutVars>
          <dgm:chMax val="5"/>
          <dgm:dir/>
          <dgm:resizeHandles val="exact"/>
        </dgm:presLayoutVars>
      </dgm:prSet>
      <dgm:spPr/>
      <dgm:t>
        <a:bodyPr/>
        <a:lstStyle/>
        <a:p>
          <a:endParaRPr lang="it-IT"/>
        </a:p>
      </dgm:t>
    </dgm:pt>
    <dgm:pt modelId="{B6C5B6F2-2A3D-476B-B4F8-36759DA0513F}" type="pres">
      <dgm:prSet presAssocID="{84C2B202-7FDB-46EC-A257-1616534AD190}" presName="dummyMaxCanvas" presStyleCnt="0">
        <dgm:presLayoutVars/>
      </dgm:prSet>
      <dgm:spPr/>
    </dgm:pt>
    <dgm:pt modelId="{2A0DA51E-C688-4A73-8532-E4762748A771}" type="pres">
      <dgm:prSet presAssocID="{84C2B202-7FDB-46EC-A257-1616534AD190}" presName="ThreeNodes_1" presStyleLbl="node1" presStyleIdx="0" presStyleCnt="3" custLinFactNeighborX="2037" custLinFactNeighborY="12995">
        <dgm:presLayoutVars>
          <dgm:bulletEnabled val="1"/>
        </dgm:presLayoutVars>
      </dgm:prSet>
      <dgm:spPr/>
      <dgm:t>
        <a:bodyPr/>
        <a:lstStyle/>
        <a:p>
          <a:endParaRPr lang="it-IT"/>
        </a:p>
      </dgm:t>
    </dgm:pt>
    <dgm:pt modelId="{2566E9F1-1255-4799-9C9F-A67B4155B00D}" type="pres">
      <dgm:prSet presAssocID="{84C2B202-7FDB-46EC-A257-1616534AD190}" presName="ThreeNodes_2" presStyleLbl="node1" presStyleIdx="1" presStyleCnt="3" custLinFactNeighborX="103" custLinFactNeighborY="8178">
        <dgm:presLayoutVars>
          <dgm:bulletEnabled val="1"/>
        </dgm:presLayoutVars>
      </dgm:prSet>
      <dgm:spPr/>
      <dgm:t>
        <a:bodyPr/>
        <a:lstStyle/>
        <a:p>
          <a:endParaRPr lang="it-IT"/>
        </a:p>
      </dgm:t>
    </dgm:pt>
    <dgm:pt modelId="{351C4314-86AC-43DF-8111-702A2D7B25DA}" type="pres">
      <dgm:prSet presAssocID="{84C2B202-7FDB-46EC-A257-1616534AD190}" presName="ThreeNodes_3" presStyleLbl="node1" presStyleIdx="2" presStyleCnt="3">
        <dgm:presLayoutVars>
          <dgm:bulletEnabled val="1"/>
        </dgm:presLayoutVars>
      </dgm:prSet>
      <dgm:spPr/>
      <dgm:t>
        <a:bodyPr/>
        <a:lstStyle/>
        <a:p>
          <a:endParaRPr lang="it-IT"/>
        </a:p>
      </dgm:t>
    </dgm:pt>
    <dgm:pt modelId="{603C229A-DEE6-4354-BCEE-39B6592E44D1}" type="pres">
      <dgm:prSet presAssocID="{84C2B202-7FDB-46EC-A257-1616534AD190}" presName="ThreeConn_1-2" presStyleLbl="fgAccFollowNode1" presStyleIdx="0" presStyleCnt="2">
        <dgm:presLayoutVars>
          <dgm:bulletEnabled val="1"/>
        </dgm:presLayoutVars>
      </dgm:prSet>
      <dgm:spPr/>
      <dgm:t>
        <a:bodyPr/>
        <a:lstStyle/>
        <a:p>
          <a:endParaRPr lang="it-IT"/>
        </a:p>
      </dgm:t>
    </dgm:pt>
    <dgm:pt modelId="{5729D354-AB8C-4047-ABBB-6B98F2C28B51}" type="pres">
      <dgm:prSet presAssocID="{84C2B202-7FDB-46EC-A257-1616534AD190}" presName="ThreeConn_2-3" presStyleLbl="fgAccFollowNode1" presStyleIdx="1" presStyleCnt="2">
        <dgm:presLayoutVars>
          <dgm:bulletEnabled val="1"/>
        </dgm:presLayoutVars>
      </dgm:prSet>
      <dgm:spPr/>
      <dgm:t>
        <a:bodyPr/>
        <a:lstStyle/>
        <a:p>
          <a:endParaRPr lang="it-IT"/>
        </a:p>
      </dgm:t>
    </dgm:pt>
    <dgm:pt modelId="{15D809AB-9174-4D33-B270-BF2AC24B123E}" type="pres">
      <dgm:prSet presAssocID="{84C2B202-7FDB-46EC-A257-1616534AD190}" presName="ThreeNodes_1_text" presStyleLbl="node1" presStyleIdx="2" presStyleCnt="3">
        <dgm:presLayoutVars>
          <dgm:bulletEnabled val="1"/>
        </dgm:presLayoutVars>
      </dgm:prSet>
      <dgm:spPr/>
      <dgm:t>
        <a:bodyPr/>
        <a:lstStyle/>
        <a:p>
          <a:endParaRPr lang="it-IT"/>
        </a:p>
      </dgm:t>
    </dgm:pt>
    <dgm:pt modelId="{E5A51685-BD5F-4401-B642-666066808FEE}" type="pres">
      <dgm:prSet presAssocID="{84C2B202-7FDB-46EC-A257-1616534AD190}" presName="ThreeNodes_2_text" presStyleLbl="node1" presStyleIdx="2" presStyleCnt="3">
        <dgm:presLayoutVars>
          <dgm:bulletEnabled val="1"/>
        </dgm:presLayoutVars>
      </dgm:prSet>
      <dgm:spPr/>
      <dgm:t>
        <a:bodyPr/>
        <a:lstStyle/>
        <a:p>
          <a:endParaRPr lang="it-IT"/>
        </a:p>
      </dgm:t>
    </dgm:pt>
    <dgm:pt modelId="{802A6709-2C72-41F1-A559-52FABB99A661}" type="pres">
      <dgm:prSet presAssocID="{84C2B202-7FDB-46EC-A257-1616534AD190}" presName="ThreeNodes_3_text" presStyleLbl="node1" presStyleIdx="2" presStyleCnt="3">
        <dgm:presLayoutVars>
          <dgm:bulletEnabled val="1"/>
        </dgm:presLayoutVars>
      </dgm:prSet>
      <dgm:spPr/>
      <dgm:t>
        <a:bodyPr/>
        <a:lstStyle/>
        <a:p>
          <a:endParaRPr lang="it-IT"/>
        </a:p>
      </dgm:t>
    </dgm:pt>
  </dgm:ptLst>
  <dgm:cxnLst>
    <dgm:cxn modelId="{DADE506E-7933-492B-82B6-3E39E98E7670}" type="presOf" srcId="{55F31FBF-48F2-4D09-934E-B0167BED7245}" destId="{15D809AB-9174-4D33-B270-BF2AC24B123E}" srcOrd="1" destOrd="0" presId="urn:microsoft.com/office/officeart/2005/8/layout/vProcess5"/>
    <dgm:cxn modelId="{60A459C5-318B-4DA7-AF86-C1A3E83101B3}" type="presOf" srcId="{768E4E94-B578-4C16-905C-4F7B9A6F0E5D}" destId="{351C4314-86AC-43DF-8111-702A2D7B25DA}" srcOrd="0" destOrd="0" presId="urn:microsoft.com/office/officeart/2005/8/layout/vProcess5"/>
    <dgm:cxn modelId="{CF6E2A12-B98E-46E7-AE86-09EA0389D02F}" type="presOf" srcId="{768E4E94-B578-4C16-905C-4F7B9A6F0E5D}" destId="{802A6709-2C72-41F1-A559-52FABB99A661}" srcOrd="1" destOrd="0" presId="urn:microsoft.com/office/officeart/2005/8/layout/vProcess5"/>
    <dgm:cxn modelId="{2BC44B38-B4AB-4029-AFD0-E5B8F8836F50}" type="presOf" srcId="{0541FC91-458F-4FAC-9AD9-B66107C87286}" destId="{603C229A-DEE6-4354-BCEE-39B6592E44D1}" srcOrd="0" destOrd="0" presId="urn:microsoft.com/office/officeart/2005/8/layout/vProcess5"/>
    <dgm:cxn modelId="{DAF93645-C62F-423F-93CA-ABF5C29EE666}" type="presOf" srcId="{84C2B202-7FDB-46EC-A257-1616534AD190}" destId="{A0BFA3CA-45E1-4654-90FF-50879E13C9C0}" srcOrd="0" destOrd="0" presId="urn:microsoft.com/office/officeart/2005/8/layout/vProcess5"/>
    <dgm:cxn modelId="{6517E209-C0F4-4028-9A9E-0D2DC24F69B0}" type="presOf" srcId="{55F31FBF-48F2-4D09-934E-B0167BED7245}" destId="{2A0DA51E-C688-4A73-8532-E4762748A771}" srcOrd="0" destOrd="0" presId="urn:microsoft.com/office/officeart/2005/8/layout/vProcess5"/>
    <dgm:cxn modelId="{2E40B753-6CF7-49E4-9A4C-63995BCBEDD4}" srcId="{84C2B202-7FDB-46EC-A257-1616534AD190}" destId="{55F31FBF-48F2-4D09-934E-B0167BED7245}" srcOrd="0" destOrd="0" parTransId="{D61336C0-1461-4283-B269-EB440D506A26}" sibTransId="{0541FC91-458F-4FAC-9AD9-B66107C87286}"/>
    <dgm:cxn modelId="{859DE8DF-8AA2-4860-90B4-63DC137FCD04}" type="presOf" srcId="{425B6990-072F-42EA-800D-D05E1D9710A2}" destId="{2566E9F1-1255-4799-9C9F-A67B4155B00D}" srcOrd="0" destOrd="0" presId="urn:microsoft.com/office/officeart/2005/8/layout/vProcess5"/>
    <dgm:cxn modelId="{44214291-1FB1-4196-B070-92997EEE37F9}" srcId="{84C2B202-7FDB-46EC-A257-1616534AD190}" destId="{768E4E94-B578-4C16-905C-4F7B9A6F0E5D}" srcOrd="2" destOrd="0" parTransId="{DA4F6F09-6BAD-48C1-B77E-ABCE0B9F9BFD}" sibTransId="{516AB4C6-41DC-45CB-B3A5-A498F5B65557}"/>
    <dgm:cxn modelId="{BCDD518B-6521-419D-8F9C-50BF1B79BF4D}" srcId="{84C2B202-7FDB-46EC-A257-1616534AD190}" destId="{425B6990-072F-42EA-800D-D05E1D9710A2}" srcOrd="1" destOrd="0" parTransId="{910214D3-324C-439C-BA0F-39EC62A949A2}" sibTransId="{56F1AC5F-5CA8-4A13-924A-30225C95F04E}"/>
    <dgm:cxn modelId="{6BD7510C-CEBD-4F27-9B9A-43B462FD52B8}" type="presOf" srcId="{425B6990-072F-42EA-800D-D05E1D9710A2}" destId="{E5A51685-BD5F-4401-B642-666066808FEE}" srcOrd="1" destOrd="0" presId="urn:microsoft.com/office/officeart/2005/8/layout/vProcess5"/>
    <dgm:cxn modelId="{2FBE22FD-E9D1-4575-9FB4-FEB56B4463D5}" type="presOf" srcId="{56F1AC5F-5CA8-4A13-924A-30225C95F04E}" destId="{5729D354-AB8C-4047-ABBB-6B98F2C28B51}" srcOrd="0" destOrd="0" presId="urn:microsoft.com/office/officeart/2005/8/layout/vProcess5"/>
    <dgm:cxn modelId="{AC5C7614-D727-42C4-B80F-DCFC1F093297}" type="presParOf" srcId="{A0BFA3CA-45E1-4654-90FF-50879E13C9C0}" destId="{B6C5B6F2-2A3D-476B-B4F8-36759DA0513F}" srcOrd="0" destOrd="0" presId="urn:microsoft.com/office/officeart/2005/8/layout/vProcess5"/>
    <dgm:cxn modelId="{F3EADAA2-AA96-470F-B007-2C3E7884C56A}" type="presParOf" srcId="{A0BFA3CA-45E1-4654-90FF-50879E13C9C0}" destId="{2A0DA51E-C688-4A73-8532-E4762748A771}" srcOrd="1" destOrd="0" presId="urn:microsoft.com/office/officeart/2005/8/layout/vProcess5"/>
    <dgm:cxn modelId="{7EBEECA5-FA94-4A61-897B-9C3E0668FE91}" type="presParOf" srcId="{A0BFA3CA-45E1-4654-90FF-50879E13C9C0}" destId="{2566E9F1-1255-4799-9C9F-A67B4155B00D}" srcOrd="2" destOrd="0" presId="urn:microsoft.com/office/officeart/2005/8/layout/vProcess5"/>
    <dgm:cxn modelId="{96DA54C5-3C4E-4F44-A028-90C2CE1A50C8}" type="presParOf" srcId="{A0BFA3CA-45E1-4654-90FF-50879E13C9C0}" destId="{351C4314-86AC-43DF-8111-702A2D7B25DA}" srcOrd="3" destOrd="0" presId="urn:microsoft.com/office/officeart/2005/8/layout/vProcess5"/>
    <dgm:cxn modelId="{08D30260-9476-4F7D-BD1E-DCF66F787452}" type="presParOf" srcId="{A0BFA3CA-45E1-4654-90FF-50879E13C9C0}" destId="{603C229A-DEE6-4354-BCEE-39B6592E44D1}" srcOrd="4" destOrd="0" presId="urn:microsoft.com/office/officeart/2005/8/layout/vProcess5"/>
    <dgm:cxn modelId="{4F27BBD0-C39F-4B5A-BF52-4CCF9C702464}" type="presParOf" srcId="{A0BFA3CA-45E1-4654-90FF-50879E13C9C0}" destId="{5729D354-AB8C-4047-ABBB-6B98F2C28B51}" srcOrd="5" destOrd="0" presId="urn:microsoft.com/office/officeart/2005/8/layout/vProcess5"/>
    <dgm:cxn modelId="{0D431C6B-4C03-4B25-888D-F352720C9CB5}" type="presParOf" srcId="{A0BFA3CA-45E1-4654-90FF-50879E13C9C0}" destId="{15D809AB-9174-4D33-B270-BF2AC24B123E}" srcOrd="6" destOrd="0" presId="urn:microsoft.com/office/officeart/2005/8/layout/vProcess5"/>
    <dgm:cxn modelId="{30C5585F-5F1B-41A7-8870-65435F351292}" type="presParOf" srcId="{A0BFA3CA-45E1-4654-90FF-50879E13C9C0}" destId="{E5A51685-BD5F-4401-B642-666066808FEE}" srcOrd="7" destOrd="0" presId="urn:microsoft.com/office/officeart/2005/8/layout/vProcess5"/>
    <dgm:cxn modelId="{A8A79E52-FEDA-4B3C-BB11-3BE6A461F7A0}" type="presParOf" srcId="{A0BFA3CA-45E1-4654-90FF-50879E13C9C0}" destId="{802A6709-2C72-41F1-A559-52FABB99A661}"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E4E568-9EDA-436A-8715-9EA15730A0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5392F43C-B66E-432A-82EF-F7C65D4849EF}">
      <dgm:prSet phldrT="[Testo]" custT="1"/>
      <dgm:spPr/>
      <dgm:t>
        <a:bodyPr/>
        <a:lstStyle/>
        <a:p>
          <a:pPr algn="ctr"/>
          <a:r>
            <a:rPr lang="it-IT" sz="2000" dirty="0" smtClean="0">
              <a:latin typeface="Times New Roman" pitchFamily="18" charset="0"/>
              <a:cs typeface="Times New Roman" pitchFamily="18" charset="0"/>
            </a:rPr>
            <a:t>LA DISCIPLINA PREVIGENTE</a:t>
          </a:r>
          <a:endParaRPr lang="it-IT" sz="2000" dirty="0">
            <a:latin typeface="Times New Roman" pitchFamily="18" charset="0"/>
            <a:cs typeface="Times New Roman" pitchFamily="18" charset="0"/>
          </a:endParaRPr>
        </a:p>
      </dgm:t>
    </dgm:pt>
    <dgm:pt modelId="{948D54E2-FF1C-42A4-B209-6E929F679CC3}" type="parTrans" cxnId="{0269868F-548D-4E3D-9749-3E944A9305E6}">
      <dgm:prSet/>
      <dgm:spPr/>
      <dgm:t>
        <a:bodyPr/>
        <a:lstStyle/>
        <a:p>
          <a:endParaRPr lang="it-IT"/>
        </a:p>
      </dgm:t>
    </dgm:pt>
    <dgm:pt modelId="{2FD25DDC-B366-4FF8-9363-3F6AF03CCC2D}" type="sibTrans" cxnId="{0269868F-548D-4E3D-9749-3E944A9305E6}">
      <dgm:prSet/>
      <dgm:spPr/>
      <dgm:t>
        <a:bodyPr/>
        <a:lstStyle/>
        <a:p>
          <a:endParaRPr lang="it-IT"/>
        </a:p>
      </dgm:t>
    </dgm:pt>
    <dgm:pt modelId="{A93779B8-A6DC-4F32-AC02-1E326C814E73}">
      <dgm:prSet phldrT="[Testo]" custT="1"/>
      <dgm:spPr/>
      <dgm:t>
        <a:bodyPr/>
        <a:lstStyle/>
        <a:p>
          <a:pPr algn="ctr"/>
          <a:r>
            <a:rPr lang="it-IT" sz="1600" dirty="0" smtClean="0">
              <a:latin typeface="Times New Roman" pitchFamily="18" charset="0"/>
              <a:cs typeface="Times New Roman" pitchFamily="18" charset="0"/>
            </a:rPr>
            <a:t>(art. 18, commi 1 e 2, del d.l. n. 112/2008 </a:t>
          </a:r>
          <a:r>
            <a:rPr lang="it-IT" sz="1600" dirty="0" err="1" smtClean="0">
              <a:latin typeface="Times New Roman" pitchFamily="18" charset="0"/>
              <a:cs typeface="Times New Roman" pitchFamily="18" charset="0"/>
            </a:rPr>
            <a:t>conv</a:t>
          </a:r>
          <a:r>
            <a:rPr lang="it-IT" sz="1600" dirty="0" smtClean="0">
              <a:latin typeface="Times New Roman" pitchFamily="18" charset="0"/>
              <a:cs typeface="Times New Roman" pitchFamily="18" charset="0"/>
            </a:rPr>
            <a:t>. nella legge 133/2008 e s.m., oggi abrogato dall’art. 28 lett. g) del d. </a:t>
          </a:r>
          <a:r>
            <a:rPr lang="it-IT" sz="1600" dirty="0" err="1" smtClean="0">
              <a:latin typeface="Times New Roman" pitchFamily="18" charset="0"/>
              <a:cs typeface="Times New Roman" pitchFamily="18" charset="0"/>
            </a:rPr>
            <a:t>lgs</a:t>
          </a:r>
          <a:r>
            <a:rPr lang="it-IT" sz="1600" dirty="0" smtClean="0">
              <a:latin typeface="Times New Roman" pitchFamily="18" charset="0"/>
              <a:cs typeface="Times New Roman" pitchFamily="18" charset="0"/>
            </a:rPr>
            <a:t>. 175/2016)</a:t>
          </a:r>
          <a:endParaRPr lang="it-IT" sz="1600" dirty="0">
            <a:latin typeface="Times New Roman" pitchFamily="18" charset="0"/>
            <a:cs typeface="Times New Roman" pitchFamily="18" charset="0"/>
          </a:endParaRPr>
        </a:p>
      </dgm:t>
    </dgm:pt>
    <dgm:pt modelId="{4BE2DBBF-8D5A-4344-9903-6216722E9F72}" type="parTrans" cxnId="{7AF36992-CCC7-438B-B2F5-2901746B6C9A}">
      <dgm:prSet/>
      <dgm:spPr/>
      <dgm:t>
        <a:bodyPr/>
        <a:lstStyle/>
        <a:p>
          <a:endParaRPr lang="it-IT"/>
        </a:p>
      </dgm:t>
    </dgm:pt>
    <dgm:pt modelId="{E23A7C53-FD9C-453A-B8F1-4FA6046F9954}" type="sibTrans" cxnId="{7AF36992-CCC7-438B-B2F5-2901746B6C9A}">
      <dgm:prSet/>
      <dgm:spPr/>
      <dgm:t>
        <a:bodyPr/>
        <a:lstStyle/>
        <a:p>
          <a:endParaRPr lang="it-IT"/>
        </a:p>
      </dgm:t>
    </dgm:pt>
    <dgm:pt modelId="{536BEFA8-EF8B-44FF-9275-B15BD8E888E5}">
      <dgm:prSet custT="1"/>
      <dgm:spPr/>
      <dgm:t>
        <a:bodyPr/>
        <a:lstStyle/>
        <a:p>
          <a:pPr algn="ctr"/>
          <a:r>
            <a:rPr lang="it-IT" sz="2000" b="1" dirty="0" smtClean="0">
              <a:latin typeface="Times New Roman" pitchFamily="18" charset="0"/>
              <a:cs typeface="Times New Roman" pitchFamily="18" charset="0"/>
            </a:rPr>
            <a:t>GLI OBBLIGHI ASSUNZIONALI ERANO DIVERSI IN RELAZIONE AL SERVIZIO SVOLTO DALLE SOCIET</a:t>
          </a:r>
          <a:r>
            <a:rPr lang="it-IT" sz="2000" b="1" dirty="0" smtClean="0">
              <a:latin typeface="Times New Roman"/>
              <a:cs typeface="Times New Roman"/>
            </a:rPr>
            <a:t>À</a:t>
          </a:r>
          <a:endParaRPr lang="it-IT" sz="2000" b="1" dirty="0" smtClean="0">
            <a:latin typeface="Times New Roman" pitchFamily="18" charset="0"/>
            <a:cs typeface="Times New Roman" pitchFamily="18" charset="0"/>
          </a:endParaRPr>
        </a:p>
      </dgm:t>
    </dgm:pt>
    <dgm:pt modelId="{438E8163-6EC5-440E-95D6-804C629C45ED}" type="parTrans" cxnId="{50B7C0C8-1F24-4DC5-ABE6-56DAD1E9696E}">
      <dgm:prSet/>
      <dgm:spPr/>
      <dgm:t>
        <a:bodyPr/>
        <a:lstStyle/>
        <a:p>
          <a:endParaRPr lang="it-IT"/>
        </a:p>
      </dgm:t>
    </dgm:pt>
    <dgm:pt modelId="{F1353856-7ADA-43E1-B107-22DB686265F0}" type="sibTrans" cxnId="{50B7C0C8-1F24-4DC5-ABE6-56DAD1E9696E}">
      <dgm:prSet/>
      <dgm:spPr/>
      <dgm:t>
        <a:bodyPr/>
        <a:lstStyle/>
        <a:p>
          <a:endParaRPr lang="it-IT"/>
        </a:p>
      </dgm:t>
    </dgm:pt>
    <dgm:pt modelId="{9626323C-5DC2-4539-9AB8-AE603723627A}" type="pres">
      <dgm:prSet presAssocID="{45E4E568-9EDA-436A-8715-9EA15730A0F7}" presName="linear" presStyleCnt="0">
        <dgm:presLayoutVars>
          <dgm:animLvl val="lvl"/>
          <dgm:resizeHandles val="exact"/>
        </dgm:presLayoutVars>
      </dgm:prSet>
      <dgm:spPr/>
      <dgm:t>
        <a:bodyPr/>
        <a:lstStyle/>
        <a:p>
          <a:endParaRPr lang="it-IT"/>
        </a:p>
      </dgm:t>
    </dgm:pt>
    <dgm:pt modelId="{32AB2586-A4AA-4078-9617-D1B5BC4A169D}" type="pres">
      <dgm:prSet presAssocID="{5392F43C-B66E-432A-82EF-F7C65D4849EF}" presName="parentText" presStyleLbl="node1" presStyleIdx="0" presStyleCnt="2" custScaleY="70995">
        <dgm:presLayoutVars>
          <dgm:chMax val="0"/>
          <dgm:bulletEnabled val="1"/>
        </dgm:presLayoutVars>
      </dgm:prSet>
      <dgm:spPr/>
      <dgm:t>
        <a:bodyPr/>
        <a:lstStyle/>
        <a:p>
          <a:endParaRPr lang="it-IT"/>
        </a:p>
      </dgm:t>
    </dgm:pt>
    <dgm:pt modelId="{164A1860-2D5F-4A0C-A4FA-24CDCAAB365A}" type="pres">
      <dgm:prSet presAssocID="{5392F43C-B66E-432A-82EF-F7C65D4849EF}" presName="childText" presStyleLbl="revTx" presStyleIdx="0" presStyleCnt="1" custLinFactNeighborY="9148">
        <dgm:presLayoutVars>
          <dgm:bulletEnabled val="1"/>
        </dgm:presLayoutVars>
      </dgm:prSet>
      <dgm:spPr/>
      <dgm:t>
        <a:bodyPr/>
        <a:lstStyle/>
        <a:p>
          <a:endParaRPr lang="it-IT"/>
        </a:p>
      </dgm:t>
    </dgm:pt>
    <dgm:pt modelId="{440578F1-E17C-4410-96C3-86F928181ABA}" type="pres">
      <dgm:prSet presAssocID="{536BEFA8-EF8B-44FF-9275-B15BD8E888E5}" presName="parentText" presStyleLbl="node1" presStyleIdx="1" presStyleCnt="2">
        <dgm:presLayoutVars>
          <dgm:chMax val="0"/>
          <dgm:bulletEnabled val="1"/>
        </dgm:presLayoutVars>
      </dgm:prSet>
      <dgm:spPr/>
      <dgm:t>
        <a:bodyPr/>
        <a:lstStyle/>
        <a:p>
          <a:endParaRPr lang="it-IT"/>
        </a:p>
      </dgm:t>
    </dgm:pt>
  </dgm:ptLst>
  <dgm:cxnLst>
    <dgm:cxn modelId="{50B7C0C8-1F24-4DC5-ABE6-56DAD1E9696E}" srcId="{45E4E568-9EDA-436A-8715-9EA15730A0F7}" destId="{536BEFA8-EF8B-44FF-9275-B15BD8E888E5}" srcOrd="1" destOrd="0" parTransId="{438E8163-6EC5-440E-95D6-804C629C45ED}" sibTransId="{F1353856-7ADA-43E1-B107-22DB686265F0}"/>
    <dgm:cxn modelId="{DA3C5461-7749-4647-BB96-7B1592362F05}" type="presOf" srcId="{A93779B8-A6DC-4F32-AC02-1E326C814E73}" destId="{164A1860-2D5F-4A0C-A4FA-24CDCAAB365A}" srcOrd="0" destOrd="0" presId="urn:microsoft.com/office/officeart/2005/8/layout/vList2"/>
    <dgm:cxn modelId="{0269868F-548D-4E3D-9749-3E944A9305E6}" srcId="{45E4E568-9EDA-436A-8715-9EA15730A0F7}" destId="{5392F43C-B66E-432A-82EF-F7C65D4849EF}" srcOrd="0" destOrd="0" parTransId="{948D54E2-FF1C-42A4-B209-6E929F679CC3}" sibTransId="{2FD25DDC-B366-4FF8-9363-3F6AF03CCC2D}"/>
    <dgm:cxn modelId="{C9D12598-3DA3-4122-A847-C1A80C2AFE27}" type="presOf" srcId="{45E4E568-9EDA-436A-8715-9EA15730A0F7}" destId="{9626323C-5DC2-4539-9AB8-AE603723627A}" srcOrd="0" destOrd="0" presId="urn:microsoft.com/office/officeart/2005/8/layout/vList2"/>
    <dgm:cxn modelId="{60B03578-99F5-49EA-9C6F-4A524D77CA4F}" type="presOf" srcId="{536BEFA8-EF8B-44FF-9275-B15BD8E888E5}" destId="{440578F1-E17C-4410-96C3-86F928181ABA}" srcOrd="0" destOrd="0" presId="urn:microsoft.com/office/officeart/2005/8/layout/vList2"/>
    <dgm:cxn modelId="{7AF36992-CCC7-438B-B2F5-2901746B6C9A}" srcId="{5392F43C-B66E-432A-82EF-F7C65D4849EF}" destId="{A93779B8-A6DC-4F32-AC02-1E326C814E73}" srcOrd="0" destOrd="0" parTransId="{4BE2DBBF-8D5A-4344-9903-6216722E9F72}" sibTransId="{E23A7C53-FD9C-453A-B8F1-4FA6046F9954}"/>
    <dgm:cxn modelId="{CC5B0F23-B025-45DA-B6AA-8783BC91E1C4}" type="presOf" srcId="{5392F43C-B66E-432A-82EF-F7C65D4849EF}" destId="{32AB2586-A4AA-4078-9617-D1B5BC4A169D}" srcOrd="0" destOrd="0" presId="urn:microsoft.com/office/officeart/2005/8/layout/vList2"/>
    <dgm:cxn modelId="{F6720595-A613-4CD9-93F7-9949ACEEE449}" type="presParOf" srcId="{9626323C-5DC2-4539-9AB8-AE603723627A}" destId="{32AB2586-A4AA-4078-9617-D1B5BC4A169D}" srcOrd="0" destOrd="0" presId="urn:microsoft.com/office/officeart/2005/8/layout/vList2"/>
    <dgm:cxn modelId="{82C1FD64-2155-4530-8B93-8B29298C11FC}" type="presParOf" srcId="{9626323C-5DC2-4539-9AB8-AE603723627A}" destId="{164A1860-2D5F-4A0C-A4FA-24CDCAAB365A}" srcOrd="1" destOrd="0" presId="urn:microsoft.com/office/officeart/2005/8/layout/vList2"/>
    <dgm:cxn modelId="{20EE781C-3DB5-4764-A801-2C1F5195BA2D}" type="presParOf" srcId="{9626323C-5DC2-4539-9AB8-AE603723627A}" destId="{440578F1-E17C-4410-96C3-86F928181ABA}"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B03B3D-B6A5-4C61-9CEF-7B30CCE97B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E844801E-69EB-4CBE-957A-1592121EC26E}">
      <dgm:prSet/>
      <dgm:spPr/>
      <dgm:t>
        <a:bodyPr/>
        <a:lstStyle/>
        <a:p>
          <a:pPr algn="just"/>
          <a:r>
            <a:rPr lang="it-IT" dirty="0" smtClean="0">
              <a:latin typeface="Times New Roman" pitchFamily="18" charset="0"/>
              <a:cs typeface="Times New Roman" pitchFamily="18" charset="0"/>
            </a:rPr>
            <a:t>A) Le società che gestivano servizi pubblici locali a totale partecipazione pubblica dovevano adottare, con i propri provvedimenti, criteri e modalità per il reclutamento del </a:t>
          </a:r>
          <a:r>
            <a:rPr lang="it-IT" dirty="0" smtClean="0"/>
            <a:t>personale</a:t>
          </a:r>
          <a:r>
            <a:rPr lang="it-IT" dirty="0" smtClean="0">
              <a:latin typeface="Times New Roman" pitchFamily="18" charset="0"/>
              <a:cs typeface="Times New Roman" pitchFamily="18" charset="0"/>
            </a:rPr>
            <a:t> e per il conferimento degli incarichi nel rispetto dei principi di cui al comma 3 dell’art. 35 del decreto legislativo 30 marzo 2001 n. 165;</a:t>
          </a:r>
        </a:p>
      </dgm:t>
    </dgm:pt>
    <dgm:pt modelId="{D2A5C451-F151-4999-93E8-E85368CD8A60}" type="parTrans" cxnId="{B3EDA2B1-4CD7-4193-BFD8-A8BA7764AE43}">
      <dgm:prSet/>
      <dgm:spPr/>
      <dgm:t>
        <a:bodyPr/>
        <a:lstStyle/>
        <a:p>
          <a:endParaRPr lang="it-IT"/>
        </a:p>
      </dgm:t>
    </dgm:pt>
    <dgm:pt modelId="{D08926D6-7834-4B86-9293-A0E48F12CBAC}" type="sibTrans" cxnId="{B3EDA2B1-4CD7-4193-BFD8-A8BA7764AE43}">
      <dgm:prSet/>
      <dgm:spPr/>
      <dgm:t>
        <a:bodyPr/>
        <a:lstStyle/>
        <a:p>
          <a:endParaRPr lang="it-IT"/>
        </a:p>
      </dgm:t>
    </dgm:pt>
    <dgm:pt modelId="{0959B11A-22CD-4203-B19C-84D1D90FB7F6}">
      <dgm:prSet/>
      <dgm:spPr/>
      <dgm:t>
        <a:bodyPr/>
        <a:lstStyle/>
        <a:p>
          <a:pPr algn="just"/>
          <a:r>
            <a:rPr lang="it-IT" dirty="0" smtClean="0">
              <a:latin typeface="Times New Roman" pitchFamily="18" charset="0"/>
              <a:cs typeface="Times New Roman" pitchFamily="18" charset="0"/>
            </a:rPr>
            <a:t>B) Le </a:t>
          </a:r>
          <a:r>
            <a:rPr lang="it-IT" b="1" u="sng" dirty="0" smtClean="0">
              <a:latin typeface="Times New Roman" pitchFamily="18" charset="0"/>
              <a:cs typeface="Times New Roman" pitchFamily="18" charset="0"/>
            </a:rPr>
            <a:t>altre</a:t>
          </a:r>
          <a:r>
            <a:rPr lang="it-IT" dirty="0" smtClean="0">
              <a:latin typeface="Times New Roman" pitchFamily="18" charset="0"/>
              <a:cs typeface="Times New Roman" pitchFamily="18" charset="0"/>
            </a:rPr>
            <a:t> società a </a:t>
          </a:r>
          <a:r>
            <a:rPr lang="it-IT" dirty="0" smtClean="0"/>
            <a:t>partecipazione</a:t>
          </a:r>
          <a:r>
            <a:rPr lang="it-IT" dirty="0" smtClean="0">
              <a:latin typeface="Times New Roman" pitchFamily="18" charset="0"/>
              <a:cs typeface="Times New Roman" pitchFamily="18" charset="0"/>
            </a:rPr>
            <a:t> pubblica totale o di controllo dovevano adottare, con propri provvedimenti, criteri e modalità per il reclutamento del personale e per il conferimento degli incarichi nel rispetto dei principi, anche di derivazione comunitaria, di trasparenza, pubblicità ed imparzialità. </a:t>
          </a:r>
          <a:endParaRPr lang="it-IT" b="1" u="sng" dirty="0">
            <a:latin typeface="Times New Roman" pitchFamily="18" charset="0"/>
            <a:cs typeface="Times New Roman" pitchFamily="18" charset="0"/>
          </a:endParaRPr>
        </a:p>
      </dgm:t>
    </dgm:pt>
    <dgm:pt modelId="{E064DC89-4FCE-4E9D-9FA5-E96219B2471F}" type="parTrans" cxnId="{FD00413D-F444-4543-94C7-DCD4EFE732D6}">
      <dgm:prSet/>
      <dgm:spPr/>
      <dgm:t>
        <a:bodyPr/>
        <a:lstStyle/>
        <a:p>
          <a:endParaRPr lang="it-IT"/>
        </a:p>
      </dgm:t>
    </dgm:pt>
    <dgm:pt modelId="{086AD926-8760-4CF0-80B0-87C6D30CC055}" type="sibTrans" cxnId="{FD00413D-F444-4543-94C7-DCD4EFE732D6}">
      <dgm:prSet/>
      <dgm:spPr/>
      <dgm:t>
        <a:bodyPr/>
        <a:lstStyle/>
        <a:p>
          <a:endParaRPr lang="it-IT"/>
        </a:p>
      </dgm:t>
    </dgm:pt>
    <dgm:pt modelId="{1A3D509A-F768-48D2-9066-4D02F6735608}" type="pres">
      <dgm:prSet presAssocID="{6AB03B3D-B6A5-4C61-9CEF-7B30CCE97BC7}" presName="linear" presStyleCnt="0">
        <dgm:presLayoutVars>
          <dgm:animLvl val="lvl"/>
          <dgm:resizeHandles val="exact"/>
        </dgm:presLayoutVars>
      </dgm:prSet>
      <dgm:spPr/>
      <dgm:t>
        <a:bodyPr/>
        <a:lstStyle/>
        <a:p>
          <a:endParaRPr lang="it-IT"/>
        </a:p>
      </dgm:t>
    </dgm:pt>
    <dgm:pt modelId="{033AB347-6CE6-4E65-B39B-0512B855E3ED}" type="pres">
      <dgm:prSet presAssocID="{E844801E-69EB-4CBE-957A-1592121EC26E}" presName="parentText" presStyleLbl="node1" presStyleIdx="0" presStyleCnt="2" custLinFactY="-5857" custLinFactNeighborY="-100000">
        <dgm:presLayoutVars>
          <dgm:chMax val="0"/>
          <dgm:bulletEnabled val="1"/>
        </dgm:presLayoutVars>
      </dgm:prSet>
      <dgm:spPr>
        <a:prstGeom prst="ellipse">
          <a:avLst/>
        </a:prstGeom>
      </dgm:spPr>
      <dgm:t>
        <a:bodyPr/>
        <a:lstStyle/>
        <a:p>
          <a:endParaRPr lang="it-IT"/>
        </a:p>
      </dgm:t>
    </dgm:pt>
    <dgm:pt modelId="{0325BED7-8AE2-4C58-BC06-1FA0DD5D8CDF}" type="pres">
      <dgm:prSet presAssocID="{D08926D6-7834-4B86-9293-A0E48F12CBAC}" presName="spacer" presStyleCnt="0"/>
      <dgm:spPr/>
    </dgm:pt>
    <dgm:pt modelId="{F0A687FB-3FD5-4434-9B62-5A801E68F58D}" type="pres">
      <dgm:prSet presAssocID="{0959B11A-22CD-4203-B19C-84D1D90FB7F6}" presName="parentText" presStyleLbl="node1" presStyleIdx="1" presStyleCnt="2">
        <dgm:presLayoutVars>
          <dgm:chMax val="0"/>
          <dgm:bulletEnabled val="1"/>
        </dgm:presLayoutVars>
      </dgm:prSet>
      <dgm:spPr>
        <a:prstGeom prst="ellipse">
          <a:avLst/>
        </a:prstGeom>
      </dgm:spPr>
      <dgm:t>
        <a:bodyPr/>
        <a:lstStyle/>
        <a:p>
          <a:endParaRPr lang="it-IT"/>
        </a:p>
      </dgm:t>
    </dgm:pt>
  </dgm:ptLst>
  <dgm:cxnLst>
    <dgm:cxn modelId="{FD00413D-F444-4543-94C7-DCD4EFE732D6}" srcId="{6AB03B3D-B6A5-4C61-9CEF-7B30CCE97BC7}" destId="{0959B11A-22CD-4203-B19C-84D1D90FB7F6}" srcOrd="1" destOrd="0" parTransId="{E064DC89-4FCE-4E9D-9FA5-E96219B2471F}" sibTransId="{086AD926-8760-4CF0-80B0-87C6D30CC055}"/>
    <dgm:cxn modelId="{B3EDA2B1-4CD7-4193-BFD8-A8BA7764AE43}" srcId="{6AB03B3D-B6A5-4C61-9CEF-7B30CCE97BC7}" destId="{E844801E-69EB-4CBE-957A-1592121EC26E}" srcOrd="0" destOrd="0" parTransId="{D2A5C451-F151-4999-93E8-E85368CD8A60}" sibTransId="{D08926D6-7834-4B86-9293-A0E48F12CBAC}"/>
    <dgm:cxn modelId="{D9A83C0E-1E57-4769-BEF4-121D4CFEF898}" type="presOf" srcId="{6AB03B3D-B6A5-4C61-9CEF-7B30CCE97BC7}" destId="{1A3D509A-F768-48D2-9066-4D02F6735608}" srcOrd="0" destOrd="0" presId="urn:microsoft.com/office/officeart/2005/8/layout/vList2"/>
    <dgm:cxn modelId="{C0468C54-E903-4CEF-9709-21BBBC9E1830}" type="presOf" srcId="{E844801E-69EB-4CBE-957A-1592121EC26E}" destId="{033AB347-6CE6-4E65-B39B-0512B855E3ED}" srcOrd="0" destOrd="0" presId="urn:microsoft.com/office/officeart/2005/8/layout/vList2"/>
    <dgm:cxn modelId="{037D1D31-9ADC-4E24-BD31-ED701B401DF6}" type="presOf" srcId="{0959B11A-22CD-4203-B19C-84D1D90FB7F6}" destId="{F0A687FB-3FD5-4434-9B62-5A801E68F58D}" srcOrd="0" destOrd="0" presId="urn:microsoft.com/office/officeart/2005/8/layout/vList2"/>
    <dgm:cxn modelId="{7A548C48-1329-4A02-BA51-C7825958550F}" type="presParOf" srcId="{1A3D509A-F768-48D2-9066-4D02F6735608}" destId="{033AB347-6CE6-4E65-B39B-0512B855E3ED}" srcOrd="0" destOrd="0" presId="urn:microsoft.com/office/officeart/2005/8/layout/vList2"/>
    <dgm:cxn modelId="{7720710B-9C89-467A-85E5-1ED4E51FC72C}" type="presParOf" srcId="{1A3D509A-F768-48D2-9066-4D02F6735608}" destId="{0325BED7-8AE2-4C58-BC06-1FA0DD5D8CDF}" srcOrd="1" destOrd="0" presId="urn:microsoft.com/office/officeart/2005/8/layout/vList2"/>
    <dgm:cxn modelId="{81CF7B09-A25E-42FE-8C3A-B365FB0A2B9C}" type="presParOf" srcId="{1A3D509A-F768-48D2-9066-4D02F6735608}" destId="{F0A687FB-3FD5-4434-9B62-5A801E68F58D}"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5F479A-E9BE-4396-B27B-FE45D74FAE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it-IT"/>
        </a:p>
      </dgm:t>
    </dgm:pt>
    <dgm:pt modelId="{CF054EC0-6948-41CA-8F76-F2699B202494}">
      <dgm:prSet phldrT="[Testo]"/>
      <dgm:spPr/>
      <dgm:t>
        <a:bodyPr/>
        <a:lstStyle/>
        <a:p>
          <a:pPr algn="just"/>
          <a:r>
            <a:rPr lang="it-IT" dirty="0" smtClean="0"/>
            <a:t> Le società a controllo pubblico stabiliscono, con propri provvedimenti, criteri e modalità per il reclutamento del personale nel rispetto dei principi, anche di derivazione europea, di trasparenza, pubblicità ed imparzialità e dei principi di cui all’art. 35, comma 3, del decreto legislativo 30 marzo 2001 n. 165.</a:t>
          </a:r>
        </a:p>
        <a:p>
          <a:pPr algn="just"/>
          <a:r>
            <a:rPr lang="it-IT" dirty="0" smtClean="0"/>
            <a:t>In caso di mancata adozione dei suddetti provvedimenti, trova diretta applicazione l’art. 35, comma 3, del decreto legislativo n. 165 del 2001.</a:t>
          </a:r>
          <a:endParaRPr lang="it-IT" dirty="0"/>
        </a:p>
      </dgm:t>
    </dgm:pt>
    <dgm:pt modelId="{526B6E84-35CD-48B3-8E82-57AAB5ECECCC}" type="parTrans" cxnId="{958F1A90-1408-4A55-AA63-1174E6053375}">
      <dgm:prSet/>
      <dgm:spPr/>
      <dgm:t>
        <a:bodyPr/>
        <a:lstStyle/>
        <a:p>
          <a:endParaRPr lang="it-IT"/>
        </a:p>
      </dgm:t>
    </dgm:pt>
    <dgm:pt modelId="{D9C96157-4605-4E28-B3D0-111CC267A91B}" type="sibTrans" cxnId="{958F1A90-1408-4A55-AA63-1174E6053375}">
      <dgm:prSet/>
      <dgm:spPr/>
      <dgm:t>
        <a:bodyPr/>
        <a:lstStyle/>
        <a:p>
          <a:endParaRPr lang="it-IT"/>
        </a:p>
      </dgm:t>
    </dgm:pt>
    <dgm:pt modelId="{2F9168C3-CC1F-48EE-B18E-870304772DED}">
      <dgm:prSet phldrT="[Testo]"/>
      <dgm:spPr/>
      <dgm:t>
        <a:bodyPr/>
        <a:lstStyle/>
        <a:p>
          <a:endParaRPr lang="it-IT" dirty="0"/>
        </a:p>
      </dgm:t>
    </dgm:pt>
    <dgm:pt modelId="{9450172B-2227-4F43-B748-5BD9CC49E633}" type="parTrans" cxnId="{1844E1F7-E4A5-468B-809F-63EC75BE2C61}">
      <dgm:prSet/>
      <dgm:spPr/>
      <dgm:t>
        <a:bodyPr/>
        <a:lstStyle/>
        <a:p>
          <a:endParaRPr lang="it-IT"/>
        </a:p>
      </dgm:t>
    </dgm:pt>
    <dgm:pt modelId="{D3CE7705-EDC9-4030-B144-DC9E084B560E}" type="sibTrans" cxnId="{1844E1F7-E4A5-468B-809F-63EC75BE2C61}">
      <dgm:prSet/>
      <dgm:spPr/>
      <dgm:t>
        <a:bodyPr/>
        <a:lstStyle/>
        <a:p>
          <a:endParaRPr lang="it-IT"/>
        </a:p>
      </dgm:t>
    </dgm:pt>
    <dgm:pt modelId="{35D5594D-F23C-40A8-A6AD-C7D2DA64ABEE}" type="pres">
      <dgm:prSet presAssocID="{025F479A-E9BE-4396-B27B-FE45D74FAE14}" presName="linear" presStyleCnt="0">
        <dgm:presLayoutVars>
          <dgm:animLvl val="lvl"/>
          <dgm:resizeHandles val="exact"/>
        </dgm:presLayoutVars>
      </dgm:prSet>
      <dgm:spPr/>
      <dgm:t>
        <a:bodyPr/>
        <a:lstStyle/>
        <a:p>
          <a:endParaRPr lang="it-IT"/>
        </a:p>
      </dgm:t>
    </dgm:pt>
    <dgm:pt modelId="{A2260073-7AF6-4095-95D6-92AA07E80D22}" type="pres">
      <dgm:prSet presAssocID="{CF054EC0-6948-41CA-8F76-F2699B202494}" presName="parentText" presStyleLbl="node1" presStyleIdx="0" presStyleCnt="1">
        <dgm:presLayoutVars>
          <dgm:chMax val="0"/>
          <dgm:bulletEnabled val="1"/>
        </dgm:presLayoutVars>
      </dgm:prSet>
      <dgm:spPr>
        <a:prstGeom prst="ellipse">
          <a:avLst/>
        </a:prstGeom>
      </dgm:spPr>
      <dgm:t>
        <a:bodyPr/>
        <a:lstStyle/>
        <a:p>
          <a:endParaRPr lang="it-IT"/>
        </a:p>
      </dgm:t>
    </dgm:pt>
    <dgm:pt modelId="{4437C8BC-2836-4131-894E-A188C19A7C53}" type="pres">
      <dgm:prSet presAssocID="{CF054EC0-6948-41CA-8F76-F2699B202494}" presName="childText" presStyleLbl="revTx" presStyleIdx="0" presStyleCnt="1" custFlipVert="1" custScaleY="84565">
        <dgm:presLayoutVars>
          <dgm:bulletEnabled val="1"/>
        </dgm:presLayoutVars>
      </dgm:prSet>
      <dgm:spPr/>
      <dgm:t>
        <a:bodyPr/>
        <a:lstStyle/>
        <a:p>
          <a:endParaRPr lang="it-IT"/>
        </a:p>
      </dgm:t>
    </dgm:pt>
  </dgm:ptLst>
  <dgm:cxnLst>
    <dgm:cxn modelId="{CD2978AC-E8EE-450A-A558-819135CA262B}" type="presOf" srcId="{025F479A-E9BE-4396-B27B-FE45D74FAE14}" destId="{35D5594D-F23C-40A8-A6AD-C7D2DA64ABEE}" srcOrd="0" destOrd="0" presId="urn:microsoft.com/office/officeart/2005/8/layout/vList2"/>
    <dgm:cxn modelId="{3489123C-1C3F-40AE-AB3A-E850DFF9AF7F}" type="presOf" srcId="{CF054EC0-6948-41CA-8F76-F2699B202494}" destId="{A2260073-7AF6-4095-95D6-92AA07E80D22}" srcOrd="0" destOrd="0" presId="urn:microsoft.com/office/officeart/2005/8/layout/vList2"/>
    <dgm:cxn modelId="{958F1A90-1408-4A55-AA63-1174E6053375}" srcId="{025F479A-E9BE-4396-B27B-FE45D74FAE14}" destId="{CF054EC0-6948-41CA-8F76-F2699B202494}" srcOrd="0" destOrd="0" parTransId="{526B6E84-35CD-48B3-8E82-57AAB5ECECCC}" sibTransId="{D9C96157-4605-4E28-B3D0-111CC267A91B}"/>
    <dgm:cxn modelId="{39E518BF-6C66-454C-B6AB-F50E49F81596}" type="presOf" srcId="{2F9168C3-CC1F-48EE-B18E-870304772DED}" destId="{4437C8BC-2836-4131-894E-A188C19A7C53}" srcOrd="0" destOrd="0" presId="urn:microsoft.com/office/officeart/2005/8/layout/vList2"/>
    <dgm:cxn modelId="{1844E1F7-E4A5-468B-809F-63EC75BE2C61}" srcId="{CF054EC0-6948-41CA-8F76-F2699B202494}" destId="{2F9168C3-CC1F-48EE-B18E-870304772DED}" srcOrd="0" destOrd="0" parTransId="{9450172B-2227-4F43-B748-5BD9CC49E633}" sibTransId="{D3CE7705-EDC9-4030-B144-DC9E084B560E}"/>
    <dgm:cxn modelId="{4C1090DB-EAF3-4D04-80E0-B79B2F1A5E5D}" type="presParOf" srcId="{35D5594D-F23C-40A8-A6AD-C7D2DA64ABEE}" destId="{A2260073-7AF6-4095-95D6-92AA07E80D22}" srcOrd="0" destOrd="0" presId="urn:microsoft.com/office/officeart/2005/8/layout/vList2"/>
    <dgm:cxn modelId="{FD4853D1-E599-4029-A5DF-010F0B0BC688}" type="presParOf" srcId="{35D5594D-F23C-40A8-A6AD-C7D2DA64ABEE}" destId="{4437C8BC-2836-4131-894E-A188C19A7C53}"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9C79DF-F70A-4D73-BDB7-338B1592FD7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16D74130-F8A1-4E00-BBD9-2103E6EFAC97}">
      <dgm:prSet phldrT="[Testo]" custT="1"/>
      <dgm:spPr/>
      <dgm:t>
        <a:bodyPr lIns="0" rIns="0" anchor="ctr" anchorCtr="0"/>
        <a:lstStyle/>
        <a:p>
          <a:pPr algn="just"/>
          <a:r>
            <a:rPr lang="it-IT" sz="1300" baseline="0" dirty="0" smtClean="0"/>
            <a:t>a</a:t>
          </a:r>
          <a:r>
            <a:rPr lang="it-IT" sz="1400" baseline="0" dirty="0" smtClean="0">
              <a:latin typeface="Times New Roman" pitchFamily="18" charset="0"/>
              <a:cs typeface="Times New Roman" pitchFamily="18" charset="0"/>
            </a:rPr>
            <a:t>) Disciplina unica per tutte le società a controllo pubblico </a:t>
          </a:r>
          <a:endParaRPr lang="it-IT" sz="1400" baseline="0" dirty="0">
            <a:latin typeface="Times New Roman" pitchFamily="18" charset="0"/>
            <a:cs typeface="Times New Roman" pitchFamily="18" charset="0"/>
          </a:endParaRPr>
        </a:p>
      </dgm:t>
    </dgm:pt>
    <dgm:pt modelId="{43F4BC6D-7F79-4743-ADEF-6A10E517B02B}" type="parTrans" cxnId="{ACD061EA-D85C-4554-AFE8-56E2D4D6DCE2}">
      <dgm:prSet/>
      <dgm:spPr/>
      <dgm:t>
        <a:bodyPr/>
        <a:lstStyle/>
        <a:p>
          <a:endParaRPr lang="it-IT"/>
        </a:p>
      </dgm:t>
    </dgm:pt>
    <dgm:pt modelId="{A93BAB4E-3423-42FE-9FEF-1717FC572B1E}" type="sibTrans" cxnId="{ACD061EA-D85C-4554-AFE8-56E2D4D6DCE2}">
      <dgm:prSet/>
      <dgm:spPr/>
      <dgm:t>
        <a:bodyPr/>
        <a:lstStyle/>
        <a:p>
          <a:endParaRPr lang="it-IT"/>
        </a:p>
      </dgm:t>
    </dgm:pt>
    <dgm:pt modelId="{F4732F73-6FA3-46BA-A411-9107B8F76A01}">
      <dgm:prSet phldrT="[Testo]" custT="1"/>
      <dgm:spPr/>
      <dgm:t>
        <a:bodyPr/>
        <a:lstStyle/>
        <a:p>
          <a:pPr algn="just"/>
          <a:r>
            <a:rPr lang="it-IT" sz="1400" dirty="0" smtClean="0">
              <a:latin typeface="Times New Roman" pitchFamily="18" charset="0"/>
              <a:cs typeface="Times New Roman" pitchFamily="18" charset="0"/>
            </a:rPr>
            <a:t>b) Ambito soggettivo di applicazione </a:t>
          </a:r>
        </a:p>
        <a:p>
          <a:pPr algn="just"/>
          <a:r>
            <a:rPr lang="it-IT" sz="1400" dirty="0" smtClean="0">
              <a:latin typeface="Times New Roman" pitchFamily="18" charset="0"/>
              <a:cs typeface="Times New Roman" pitchFamily="18" charset="0"/>
            </a:rPr>
            <a:t>(</a:t>
          </a:r>
          <a:r>
            <a:rPr lang="it-IT" sz="1400" dirty="0" err="1" smtClean="0">
              <a:latin typeface="Times New Roman" pitchFamily="18" charset="0"/>
              <a:cs typeface="Times New Roman" pitchFamily="18" charset="0"/>
            </a:rPr>
            <a:t>ass</a:t>
          </a:r>
          <a:r>
            <a:rPr lang="it-IT" sz="1400" dirty="0" smtClean="0">
              <a:latin typeface="Times New Roman" pitchFamily="18" charset="0"/>
              <a:cs typeface="Times New Roman" pitchFamily="18" charset="0"/>
            </a:rPr>
            <a:t>. ex art. 16 L. 56/87, </a:t>
          </a:r>
          <a:r>
            <a:rPr lang="it-IT" sz="1400" dirty="0" err="1" smtClean="0">
              <a:latin typeface="Times New Roman" pitchFamily="18" charset="0"/>
              <a:cs typeface="Times New Roman" pitchFamily="18" charset="0"/>
            </a:rPr>
            <a:t>ass</a:t>
          </a:r>
          <a:r>
            <a:rPr lang="it-IT" sz="1400" dirty="0" smtClean="0">
              <a:latin typeface="Times New Roman" pitchFamily="18" charset="0"/>
              <a:cs typeface="Times New Roman" pitchFamily="18" charset="0"/>
            </a:rPr>
            <a:t>. obbligatorie, dirigenti, contratti a termine)</a:t>
          </a:r>
          <a:endParaRPr lang="it-IT" sz="1400" dirty="0">
            <a:latin typeface="Times New Roman" pitchFamily="18" charset="0"/>
            <a:cs typeface="Times New Roman" pitchFamily="18" charset="0"/>
          </a:endParaRPr>
        </a:p>
      </dgm:t>
    </dgm:pt>
    <dgm:pt modelId="{D5987F69-A0BC-4948-9DB4-29B0EDCF45D6}" type="parTrans" cxnId="{9B7E16BB-1413-46A6-BAB5-EDBA3521EB63}">
      <dgm:prSet/>
      <dgm:spPr/>
      <dgm:t>
        <a:bodyPr/>
        <a:lstStyle/>
        <a:p>
          <a:endParaRPr lang="it-IT"/>
        </a:p>
      </dgm:t>
    </dgm:pt>
    <dgm:pt modelId="{08B3C630-353F-4B28-8575-B297F200C9AE}" type="sibTrans" cxnId="{9B7E16BB-1413-46A6-BAB5-EDBA3521EB63}">
      <dgm:prSet/>
      <dgm:spPr/>
      <dgm:t>
        <a:bodyPr/>
        <a:lstStyle/>
        <a:p>
          <a:endParaRPr lang="it-IT"/>
        </a:p>
      </dgm:t>
    </dgm:pt>
    <dgm:pt modelId="{C1430831-C4E6-4B3F-945E-2044A869EDF3}">
      <dgm:prSet phldrT="[Testo]" custT="1"/>
      <dgm:spPr/>
      <dgm:t>
        <a:bodyPr/>
        <a:lstStyle/>
        <a:p>
          <a:pPr algn="just"/>
          <a:r>
            <a:rPr lang="it-IT" sz="1400" dirty="0" smtClean="0"/>
            <a:t>c</a:t>
          </a:r>
          <a:r>
            <a:rPr lang="it-IT" sz="1400" dirty="0" smtClean="0">
              <a:latin typeface="Times New Roman" pitchFamily="18" charset="0"/>
              <a:cs typeface="Times New Roman" pitchFamily="18" charset="0"/>
            </a:rPr>
            <a:t>) Applicazione diretta dell’art. 35 </a:t>
          </a:r>
          <a:r>
            <a:rPr lang="it-IT" sz="1400" dirty="0" err="1" smtClean="0">
              <a:latin typeface="Times New Roman" pitchFamily="18" charset="0"/>
              <a:cs typeface="Times New Roman" pitchFamily="18" charset="0"/>
            </a:rPr>
            <a:t>co</a:t>
          </a:r>
          <a:r>
            <a:rPr lang="it-IT" sz="1400" dirty="0" smtClean="0">
              <a:latin typeface="Times New Roman" pitchFamily="18" charset="0"/>
              <a:cs typeface="Times New Roman" pitchFamily="18" charset="0"/>
            </a:rPr>
            <a:t>. 3 del decreto legislativo 165/2001 in caso di mancata adozione dei provvedimenti per il reclutamento del personale </a:t>
          </a:r>
          <a:endParaRPr lang="it-IT" sz="1400" dirty="0">
            <a:latin typeface="Times New Roman" pitchFamily="18" charset="0"/>
            <a:cs typeface="Times New Roman" pitchFamily="18" charset="0"/>
          </a:endParaRPr>
        </a:p>
      </dgm:t>
    </dgm:pt>
    <dgm:pt modelId="{A8D03EF7-E445-48A5-B209-1338DBF1270D}" type="parTrans" cxnId="{DCA20867-A198-4362-9D67-22F9E5AAFDEB}">
      <dgm:prSet/>
      <dgm:spPr/>
      <dgm:t>
        <a:bodyPr/>
        <a:lstStyle/>
        <a:p>
          <a:endParaRPr lang="it-IT"/>
        </a:p>
      </dgm:t>
    </dgm:pt>
    <dgm:pt modelId="{404349E1-2B97-42A7-AF40-734D0B282B08}" type="sibTrans" cxnId="{DCA20867-A198-4362-9D67-22F9E5AAFDEB}">
      <dgm:prSet/>
      <dgm:spPr/>
      <dgm:t>
        <a:bodyPr/>
        <a:lstStyle/>
        <a:p>
          <a:endParaRPr lang="it-IT"/>
        </a:p>
      </dgm:t>
    </dgm:pt>
    <dgm:pt modelId="{2E0226F5-B84D-452E-9120-6D8FAFB9C2EF}">
      <dgm:prSet custT="1"/>
      <dgm:spPr/>
      <dgm:t>
        <a:bodyPr/>
        <a:lstStyle/>
        <a:p>
          <a:pPr algn="just"/>
          <a:r>
            <a:rPr lang="it-IT" sz="1400" dirty="0" smtClean="0">
              <a:latin typeface="Times New Roman" pitchFamily="18" charset="0"/>
              <a:cs typeface="Times New Roman" pitchFamily="18" charset="0"/>
            </a:rPr>
            <a:t>e) Obbligo di pubblicazione dei provvedimenti sul sito istituzionale</a:t>
          </a:r>
        </a:p>
      </dgm:t>
    </dgm:pt>
    <dgm:pt modelId="{2FC205F3-DF6C-41F2-9BDD-C0389DBFB42E}" type="parTrans" cxnId="{093761E0-5A3A-4D36-9D9A-298918EFEDA4}">
      <dgm:prSet/>
      <dgm:spPr/>
      <dgm:t>
        <a:bodyPr/>
        <a:lstStyle/>
        <a:p>
          <a:endParaRPr lang="it-IT"/>
        </a:p>
      </dgm:t>
    </dgm:pt>
    <dgm:pt modelId="{886E298D-3DFB-498C-8BB2-9E1A46DCD1ED}" type="sibTrans" cxnId="{093761E0-5A3A-4D36-9D9A-298918EFEDA4}">
      <dgm:prSet/>
      <dgm:spPr/>
      <dgm:t>
        <a:bodyPr/>
        <a:lstStyle/>
        <a:p>
          <a:endParaRPr lang="it-IT"/>
        </a:p>
      </dgm:t>
    </dgm:pt>
    <dgm:pt modelId="{FB19AF8D-0540-49BC-A329-27A69684CDF6}">
      <dgm:prSet phldrT="[Testo]" custT="1"/>
      <dgm:spPr/>
      <dgm:t>
        <a:bodyPr lIns="0" rIns="0" anchor="ctr" anchorCtr="0"/>
        <a:lstStyle/>
        <a:p>
          <a:pPr algn="just"/>
          <a:r>
            <a:rPr lang="it-IT" sz="1500" baseline="0" dirty="0" smtClean="0"/>
            <a:t>d</a:t>
          </a:r>
          <a:r>
            <a:rPr lang="it-IT" sz="1400" baseline="0" dirty="0" smtClean="0">
              <a:latin typeface="Times New Roman" pitchFamily="18" charset="0"/>
              <a:cs typeface="Times New Roman" pitchFamily="18" charset="0"/>
            </a:rPr>
            <a:t>) Nullità espressa dei contratti di lavoro stipulati in assenza dei provvedimenti  o delle procedure, salva l’applicazione dell’art. 2126 c.c. ai fini retributivi </a:t>
          </a:r>
          <a:endParaRPr lang="it-IT" sz="1400" baseline="0" dirty="0">
            <a:latin typeface="Times New Roman" pitchFamily="18" charset="0"/>
            <a:cs typeface="Times New Roman" pitchFamily="18" charset="0"/>
          </a:endParaRPr>
        </a:p>
      </dgm:t>
    </dgm:pt>
    <dgm:pt modelId="{EED5E231-464E-4B9B-930D-BF9BF39A6305}" type="sibTrans" cxnId="{8AA41601-0183-4E4F-8D6A-2B7FBDF4AD96}">
      <dgm:prSet/>
      <dgm:spPr/>
      <dgm:t>
        <a:bodyPr/>
        <a:lstStyle/>
        <a:p>
          <a:endParaRPr lang="it-IT"/>
        </a:p>
      </dgm:t>
    </dgm:pt>
    <dgm:pt modelId="{4621748E-CDD7-4E28-B314-8B18A1449182}" type="parTrans" cxnId="{8AA41601-0183-4E4F-8D6A-2B7FBDF4AD96}">
      <dgm:prSet/>
      <dgm:spPr/>
      <dgm:t>
        <a:bodyPr/>
        <a:lstStyle/>
        <a:p>
          <a:endParaRPr lang="it-IT"/>
        </a:p>
      </dgm:t>
    </dgm:pt>
    <dgm:pt modelId="{077771D1-B2B7-4B22-BED6-9A4DFB901141}" type="pres">
      <dgm:prSet presAssocID="{6E9C79DF-F70A-4D73-BDB7-338B1592FD72}" presName="Name0" presStyleCnt="0">
        <dgm:presLayoutVars>
          <dgm:dir/>
          <dgm:animLvl val="lvl"/>
          <dgm:resizeHandles val="exact"/>
        </dgm:presLayoutVars>
      </dgm:prSet>
      <dgm:spPr/>
      <dgm:t>
        <a:bodyPr/>
        <a:lstStyle/>
        <a:p>
          <a:endParaRPr lang="it-IT"/>
        </a:p>
      </dgm:t>
    </dgm:pt>
    <dgm:pt modelId="{129CC50F-D603-4007-9E97-6E2CD141048B}" type="pres">
      <dgm:prSet presAssocID="{2E0226F5-B84D-452E-9120-6D8FAFB9C2EF}" presName="boxAndChildren" presStyleCnt="0"/>
      <dgm:spPr/>
    </dgm:pt>
    <dgm:pt modelId="{41F12B5B-579A-4747-B9FD-A5E89F4CACFC}" type="pres">
      <dgm:prSet presAssocID="{2E0226F5-B84D-452E-9120-6D8FAFB9C2EF}" presName="parentTextBox" presStyleLbl="node1" presStyleIdx="0" presStyleCnt="5" custLinFactNeighborX="-5003" custLinFactNeighborY="340"/>
      <dgm:spPr/>
      <dgm:t>
        <a:bodyPr/>
        <a:lstStyle/>
        <a:p>
          <a:endParaRPr lang="it-IT"/>
        </a:p>
      </dgm:t>
    </dgm:pt>
    <dgm:pt modelId="{383AE3C9-6CC8-407D-89E6-C8AE2954D523}" type="pres">
      <dgm:prSet presAssocID="{EED5E231-464E-4B9B-930D-BF9BF39A6305}" presName="sp" presStyleCnt="0"/>
      <dgm:spPr/>
    </dgm:pt>
    <dgm:pt modelId="{86809A5C-7F25-4C67-9B3D-F896A357A12D}" type="pres">
      <dgm:prSet presAssocID="{FB19AF8D-0540-49BC-A329-27A69684CDF6}" presName="arrowAndChildren" presStyleCnt="0"/>
      <dgm:spPr/>
    </dgm:pt>
    <dgm:pt modelId="{A78AC3B6-CE19-4987-B57A-64248C3523FB}" type="pres">
      <dgm:prSet presAssocID="{FB19AF8D-0540-49BC-A329-27A69684CDF6}" presName="parentTextArrow" presStyleLbl="node1" presStyleIdx="1" presStyleCnt="5"/>
      <dgm:spPr/>
      <dgm:t>
        <a:bodyPr/>
        <a:lstStyle/>
        <a:p>
          <a:endParaRPr lang="it-IT"/>
        </a:p>
      </dgm:t>
    </dgm:pt>
    <dgm:pt modelId="{BDC0410F-DD8F-461A-BEAF-9F73676AB2D2}" type="pres">
      <dgm:prSet presAssocID="{404349E1-2B97-42A7-AF40-734D0B282B08}" presName="sp" presStyleCnt="0"/>
      <dgm:spPr/>
    </dgm:pt>
    <dgm:pt modelId="{B6A3F0E7-7EC8-43ED-B18A-267924965207}" type="pres">
      <dgm:prSet presAssocID="{C1430831-C4E6-4B3F-945E-2044A869EDF3}" presName="arrowAndChildren" presStyleCnt="0"/>
      <dgm:spPr/>
    </dgm:pt>
    <dgm:pt modelId="{0536927D-85A9-4673-9047-E6041354CF91}" type="pres">
      <dgm:prSet presAssocID="{C1430831-C4E6-4B3F-945E-2044A869EDF3}" presName="parentTextArrow" presStyleLbl="node1" presStyleIdx="2" presStyleCnt="5"/>
      <dgm:spPr/>
      <dgm:t>
        <a:bodyPr/>
        <a:lstStyle/>
        <a:p>
          <a:endParaRPr lang="it-IT"/>
        </a:p>
      </dgm:t>
    </dgm:pt>
    <dgm:pt modelId="{BA28A93B-B93D-4D84-91DC-5D957B7F5722}" type="pres">
      <dgm:prSet presAssocID="{08B3C630-353F-4B28-8575-B297F200C9AE}" presName="sp" presStyleCnt="0"/>
      <dgm:spPr/>
    </dgm:pt>
    <dgm:pt modelId="{83AA39FE-38B8-465E-A454-239913A5094F}" type="pres">
      <dgm:prSet presAssocID="{F4732F73-6FA3-46BA-A411-9107B8F76A01}" presName="arrowAndChildren" presStyleCnt="0"/>
      <dgm:spPr/>
    </dgm:pt>
    <dgm:pt modelId="{D58BAA0B-A626-4F77-AAF8-037072BCF4A1}" type="pres">
      <dgm:prSet presAssocID="{F4732F73-6FA3-46BA-A411-9107B8F76A01}" presName="parentTextArrow" presStyleLbl="node1" presStyleIdx="3" presStyleCnt="5"/>
      <dgm:spPr/>
      <dgm:t>
        <a:bodyPr/>
        <a:lstStyle/>
        <a:p>
          <a:endParaRPr lang="it-IT"/>
        </a:p>
      </dgm:t>
    </dgm:pt>
    <dgm:pt modelId="{5F8B0A62-EB01-4CDC-8FF4-10B4079B64C1}" type="pres">
      <dgm:prSet presAssocID="{A93BAB4E-3423-42FE-9FEF-1717FC572B1E}" presName="sp" presStyleCnt="0"/>
      <dgm:spPr/>
    </dgm:pt>
    <dgm:pt modelId="{C2F45156-CF5A-4F6F-AEB0-97AFC01800B2}" type="pres">
      <dgm:prSet presAssocID="{16D74130-F8A1-4E00-BBD9-2103E6EFAC97}" presName="arrowAndChildren" presStyleCnt="0"/>
      <dgm:spPr/>
    </dgm:pt>
    <dgm:pt modelId="{9449A789-DBC9-4AAE-B74F-8B8EEC828993}" type="pres">
      <dgm:prSet presAssocID="{16D74130-F8A1-4E00-BBD9-2103E6EFAC97}" presName="parentTextArrow" presStyleLbl="node1" presStyleIdx="4" presStyleCnt="5"/>
      <dgm:spPr/>
      <dgm:t>
        <a:bodyPr/>
        <a:lstStyle/>
        <a:p>
          <a:endParaRPr lang="it-IT"/>
        </a:p>
      </dgm:t>
    </dgm:pt>
  </dgm:ptLst>
  <dgm:cxnLst>
    <dgm:cxn modelId="{67A474E2-ED47-4814-A11C-13B528CD347E}" type="presOf" srcId="{6E9C79DF-F70A-4D73-BDB7-338B1592FD72}" destId="{077771D1-B2B7-4B22-BED6-9A4DFB901141}" srcOrd="0" destOrd="0" presId="urn:microsoft.com/office/officeart/2005/8/layout/process4"/>
    <dgm:cxn modelId="{831E12DE-B66E-4343-B5AE-CEEC81E4CCD7}" type="presOf" srcId="{16D74130-F8A1-4E00-BBD9-2103E6EFAC97}" destId="{9449A789-DBC9-4AAE-B74F-8B8EEC828993}" srcOrd="0" destOrd="0" presId="urn:microsoft.com/office/officeart/2005/8/layout/process4"/>
    <dgm:cxn modelId="{4009A33E-BE13-43D4-9288-229CE61EBABE}" type="presOf" srcId="{FB19AF8D-0540-49BC-A329-27A69684CDF6}" destId="{A78AC3B6-CE19-4987-B57A-64248C3523FB}" srcOrd="0" destOrd="0" presId="urn:microsoft.com/office/officeart/2005/8/layout/process4"/>
    <dgm:cxn modelId="{8AA41601-0183-4E4F-8D6A-2B7FBDF4AD96}" srcId="{6E9C79DF-F70A-4D73-BDB7-338B1592FD72}" destId="{FB19AF8D-0540-49BC-A329-27A69684CDF6}" srcOrd="3" destOrd="0" parTransId="{4621748E-CDD7-4E28-B314-8B18A1449182}" sibTransId="{EED5E231-464E-4B9B-930D-BF9BF39A6305}"/>
    <dgm:cxn modelId="{2A27855F-9FD2-472E-B829-394216135480}" type="presOf" srcId="{2E0226F5-B84D-452E-9120-6D8FAFB9C2EF}" destId="{41F12B5B-579A-4747-B9FD-A5E89F4CACFC}" srcOrd="0" destOrd="0" presId="urn:microsoft.com/office/officeart/2005/8/layout/process4"/>
    <dgm:cxn modelId="{DCA20867-A198-4362-9D67-22F9E5AAFDEB}" srcId="{6E9C79DF-F70A-4D73-BDB7-338B1592FD72}" destId="{C1430831-C4E6-4B3F-945E-2044A869EDF3}" srcOrd="2" destOrd="0" parTransId="{A8D03EF7-E445-48A5-B209-1338DBF1270D}" sibTransId="{404349E1-2B97-42A7-AF40-734D0B282B08}"/>
    <dgm:cxn modelId="{1C99EC73-F028-4291-B30D-BD6722B4C9F5}" type="presOf" srcId="{C1430831-C4E6-4B3F-945E-2044A869EDF3}" destId="{0536927D-85A9-4673-9047-E6041354CF91}" srcOrd="0" destOrd="0" presId="urn:microsoft.com/office/officeart/2005/8/layout/process4"/>
    <dgm:cxn modelId="{9B7E16BB-1413-46A6-BAB5-EDBA3521EB63}" srcId="{6E9C79DF-F70A-4D73-BDB7-338B1592FD72}" destId="{F4732F73-6FA3-46BA-A411-9107B8F76A01}" srcOrd="1" destOrd="0" parTransId="{D5987F69-A0BC-4948-9DB4-29B0EDCF45D6}" sibTransId="{08B3C630-353F-4B28-8575-B297F200C9AE}"/>
    <dgm:cxn modelId="{093761E0-5A3A-4D36-9D9A-298918EFEDA4}" srcId="{6E9C79DF-F70A-4D73-BDB7-338B1592FD72}" destId="{2E0226F5-B84D-452E-9120-6D8FAFB9C2EF}" srcOrd="4" destOrd="0" parTransId="{2FC205F3-DF6C-41F2-9BDD-C0389DBFB42E}" sibTransId="{886E298D-3DFB-498C-8BB2-9E1A46DCD1ED}"/>
    <dgm:cxn modelId="{ACD061EA-D85C-4554-AFE8-56E2D4D6DCE2}" srcId="{6E9C79DF-F70A-4D73-BDB7-338B1592FD72}" destId="{16D74130-F8A1-4E00-BBD9-2103E6EFAC97}" srcOrd="0" destOrd="0" parTransId="{43F4BC6D-7F79-4743-ADEF-6A10E517B02B}" sibTransId="{A93BAB4E-3423-42FE-9FEF-1717FC572B1E}"/>
    <dgm:cxn modelId="{C91AB176-1AF0-4B06-A7C2-B5F0214BC5C2}" type="presOf" srcId="{F4732F73-6FA3-46BA-A411-9107B8F76A01}" destId="{D58BAA0B-A626-4F77-AAF8-037072BCF4A1}" srcOrd="0" destOrd="0" presId="urn:microsoft.com/office/officeart/2005/8/layout/process4"/>
    <dgm:cxn modelId="{CE28DDA5-A78C-4770-9BA0-ADC5A522EE4C}" type="presParOf" srcId="{077771D1-B2B7-4B22-BED6-9A4DFB901141}" destId="{129CC50F-D603-4007-9E97-6E2CD141048B}" srcOrd="0" destOrd="0" presId="urn:microsoft.com/office/officeart/2005/8/layout/process4"/>
    <dgm:cxn modelId="{D0809C50-A568-4A6E-8111-9AD15AD9C296}" type="presParOf" srcId="{129CC50F-D603-4007-9E97-6E2CD141048B}" destId="{41F12B5B-579A-4747-B9FD-A5E89F4CACFC}" srcOrd="0" destOrd="0" presId="urn:microsoft.com/office/officeart/2005/8/layout/process4"/>
    <dgm:cxn modelId="{ABD66D01-8856-4773-9D5C-BE947337901F}" type="presParOf" srcId="{077771D1-B2B7-4B22-BED6-9A4DFB901141}" destId="{383AE3C9-6CC8-407D-89E6-C8AE2954D523}" srcOrd="1" destOrd="0" presId="urn:microsoft.com/office/officeart/2005/8/layout/process4"/>
    <dgm:cxn modelId="{D8E8F20F-1E39-4D43-B4E1-B27B376FE41E}" type="presParOf" srcId="{077771D1-B2B7-4B22-BED6-9A4DFB901141}" destId="{86809A5C-7F25-4C67-9B3D-F896A357A12D}" srcOrd="2" destOrd="0" presId="urn:microsoft.com/office/officeart/2005/8/layout/process4"/>
    <dgm:cxn modelId="{92A1A273-AB16-4597-AB1E-E80CA4D12AB8}" type="presParOf" srcId="{86809A5C-7F25-4C67-9B3D-F896A357A12D}" destId="{A78AC3B6-CE19-4987-B57A-64248C3523FB}" srcOrd="0" destOrd="0" presId="urn:microsoft.com/office/officeart/2005/8/layout/process4"/>
    <dgm:cxn modelId="{456D8E4C-02F6-44B3-8EA9-4266520578BF}" type="presParOf" srcId="{077771D1-B2B7-4B22-BED6-9A4DFB901141}" destId="{BDC0410F-DD8F-461A-BEAF-9F73676AB2D2}" srcOrd="3" destOrd="0" presId="urn:microsoft.com/office/officeart/2005/8/layout/process4"/>
    <dgm:cxn modelId="{3736F344-9AEF-4EC9-9B5B-07FDFD0C7C20}" type="presParOf" srcId="{077771D1-B2B7-4B22-BED6-9A4DFB901141}" destId="{B6A3F0E7-7EC8-43ED-B18A-267924965207}" srcOrd="4" destOrd="0" presId="urn:microsoft.com/office/officeart/2005/8/layout/process4"/>
    <dgm:cxn modelId="{5C815D44-0036-44B6-ACE0-DBC3D9660E65}" type="presParOf" srcId="{B6A3F0E7-7EC8-43ED-B18A-267924965207}" destId="{0536927D-85A9-4673-9047-E6041354CF91}" srcOrd="0" destOrd="0" presId="urn:microsoft.com/office/officeart/2005/8/layout/process4"/>
    <dgm:cxn modelId="{B0464C56-E7D2-4CAF-A6A3-D88F74C0F440}" type="presParOf" srcId="{077771D1-B2B7-4B22-BED6-9A4DFB901141}" destId="{BA28A93B-B93D-4D84-91DC-5D957B7F5722}" srcOrd="5" destOrd="0" presId="urn:microsoft.com/office/officeart/2005/8/layout/process4"/>
    <dgm:cxn modelId="{93ECBC49-D3DF-4483-AA7B-FBD40448D80C}" type="presParOf" srcId="{077771D1-B2B7-4B22-BED6-9A4DFB901141}" destId="{83AA39FE-38B8-465E-A454-239913A5094F}" srcOrd="6" destOrd="0" presId="urn:microsoft.com/office/officeart/2005/8/layout/process4"/>
    <dgm:cxn modelId="{8CC33C9F-BFE7-47B6-AACE-A790004CFFBF}" type="presParOf" srcId="{83AA39FE-38B8-465E-A454-239913A5094F}" destId="{D58BAA0B-A626-4F77-AAF8-037072BCF4A1}" srcOrd="0" destOrd="0" presId="urn:microsoft.com/office/officeart/2005/8/layout/process4"/>
    <dgm:cxn modelId="{B5AC79C8-ACAA-41DB-B62C-1028F7263C6F}" type="presParOf" srcId="{077771D1-B2B7-4B22-BED6-9A4DFB901141}" destId="{5F8B0A62-EB01-4CDC-8FF4-10B4079B64C1}" srcOrd="7" destOrd="0" presId="urn:microsoft.com/office/officeart/2005/8/layout/process4"/>
    <dgm:cxn modelId="{EB35DD8A-43A3-4BB1-97D0-38352F45DA6C}" type="presParOf" srcId="{077771D1-B2B7-4B22-BED6-9A4DFB901141}" destId="{C2F45156-CF5A-4F6F-AEB0-97AFC01800B2}" srcOrd="8" destOrd="0" presId="urn:microsoft.com/office/officeart/2005/8/layout/process4"/>
    <dgm:cxn modelId="{5BFF6DBC-5944-4F9D-A161-89F75682FFA2}" type="presParOf" srcId="{C2F45156-CF5A-4F6F-AEB0-97AFC01800B2}" destId="{9449A789-DBC9-4AAE-B74F-8B8EEC828993}"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9C79DF-F70A-4D73-BDB7-338B1592FD7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16D74130-F8A1-4E00-BBD9-2103E6EFAC97}">
      <dgm:prSet phldrT="[Testo]" custT="1"/>
      <dgm:spPr/>
      <dgm:t>
        <a:bodyPr lIns="0" rIns="0" anchor="ctr" anchorCtr="0"/>
        <a:lstStyle/>
        <a:p>
          <a:pPr algn="just"/>
          <a:r>
            <a:rPr lang="it-IT" sz="1200" b="0" baseline="0" dirty="0" smtClean="0"/>
            <a:t>a</a:t>
          </a:r>
          <a:r>
            <a:rPr lang="it-IT" sz="1400" b="0" baseline="0" dirty="0" smtClean="0">
              <a:latin typeface="Times New Roman" pitchFamily="18" charset="0"/>
              <a:cs typeface="Times New Roman" pitchFamily="18" charset="0"/>
            </a:rPr>
            <a:t>) Entro il 30.09.2017 le società a controllo pubblico effettueranno  una ricognizione del personale in servizio, per individuare eventuali eccedenze</a:t>
          </a:r>
        </a:p>
        <a:p>
          <a:pPr algn="just"/>
          <a:endParaRPr lang="it-IT" sz="900" baseline="0" dirty="0"/>
        </a:p>
      </dgm:t>
    </dgm:pt>
    <dgm:pt modelId="{43F4BC6D-7F79-4743-ADEF-6A10E517B02B}" type="parTrans" cxnId="{ACD061EA-D85C-4554-AFE8-56E2D4D6DCE2}">
      <dgm:prSet/>
      <dgm:spPr/>
      <dgm:t>
        <a:bodyPr/>
        <a:lstStyle/>
        <a:p>
          <a:endParaRPr lang="it-IT"/>
        </a:p>
      </dgm:t>
    </dgm:pt>
    <dgm:pt modelId="{A93BAB4E-3423-42FE-9FEF-1717FC572B1E}" type="sibTrans" cxnId="{ACD061EA-D85C-4554-AFE8-56E2D4D6DCE2}">
      <dgm:prSet/>
      <dgm:spPr/>
      <dgm:t>
        <a:bodyPr/>
        <a:lstStyle/>
        <a:p>
          <a:endParaRPr lang="it-IT"/>
        </a:p>
      </dgm:t>
    </dgm:pt>
    <dgm:pt modelId="{F4732F73-6FA3-46BA-A411-9107B8F76A01}">
      <dgm:prSet phldrT="[Testo]" custT="1"/>
      <dgm:spPr/>
      <dgm:t>
        <a:bodyPr/>
        <a:lstStyle/>
        <a:p>
          <a:pPr algn="just"/>
          <a:r>
            <a:rPr lang="it-IT" sz="1400" dirty="0" smtClean="0">
              <a:latin typeface="Times New Roman" pitchFamily="18" charset="0"/>
              <a:cs typeface="Times New Roman" pitchFamily="18" charset="0"/>
            </a:rPr>
            <a:t>b) L’elenco del  personale eccedente con puntuale indicazione dei profili  professionali è trasmesso alla ragione nel cui territorio la società ha sede legale</a:t>
          </a:r>
        </a:p>
      </dgm:t>
    </dgm:pt>
    <dgm:pt modelId="{D5987F69-A0BC-4948-9DB4-29B0EDCF45D6}" type="parTrans" cxnId="{9B7E16BB-1413-46A6-BAB5-EDBA3521EB63}">
      <dgm:prSet/>
      <dgm:spPr/>
      <dgm:t>
        <a:bodyPr/>
        <a:lstStyle/>
        <a:p>
          <a:endParaRPr lang="it-IT"/>
        </a:p>
      </dgm:t>
    </dgm:pt>
    <dgm:pt modelId="{08B3C630-353F-4B28-8575-B297F200C9AE}" type="sibTrans" cxnId="{9B7E16BB-1413-46A6-BAB5-EDBA3521EB63}">
      <dgm:prSet/>
      <dgm:spPr/>
      <dgm:t>
        <a:bodyPr/>
        <a:lstStyle/>
        <a:p>
          <a:endParaRPr lang="it-IT"/>
        </a:p>
      </dgm:t>
    </dgm:pt>
    <dgm:pt modelId="{C1430831-C4E6-4B3F-945E-2044A869EDF3}">
      <dgm:prSet phldrT="[Testo]" custT="1"/>
      <dgm:spPr/>
      <dgm:t>
        <a:bodyPr/>
        <a:lstStyle/>
        <a:p>
          <a:pPr algn="just"/>
          <a:r>
            <a:rPr lang="it-IT" sz="1400" dirty="0" smtClean="0">
              <a:latin typeface="Times New Roman" pitchFamily="18" charset="0"/>
              <a:cs typeface="Times New Roman" pitchFamily="18" charset="0"/>
            </a:rPr>
            <a:t>c) Le regioni formano e gestiscono l’elenco dei lavoratori dichiarati eccedenti ed agevolano processi di mobilità in ambito regionale</a:t>
          </a:r>
          <a:endParaRPr lang="it-IT" sz="1400" dirty="0">
            <a:latin typeface="Times New Roman" pitchFamily="18" charset="0"/>
            <a:cs typeface="Times New Roman" pitchFamily="18" charset="0"/>
          </a:endParaRPr>
        </a:p>
      </dgm:t>
    </dgm:pt>
    <dgm:pt modelId="{A8D03EF7-E445-48A5-B209-1338DBF1270D}" type="parTrans" cxnId="{DCA20867-A198-4362-9D67-22F9E5AAFDEB}">
      <dgm:prSet/>
      <dgm:spPr/>
      <dgm:t>
        <a:bodyPr/>
        <a:lstStyle/>
        <a:p>
          <a:endParaRPr lang="it-IT"/>
        </a:p>
      </dgm:t>
    </dgm:pt>
    <dgm:pt modelId="{404349E1-2B97-42A7-AF40-734D0B282B08}" type="sibTrans" cxnId="{DCA20867-A198-4362-9D67-22F9E5AAFDEB}">
      <dgm:prSet/>
      <dgm:spPr/>
      <dgm:t>
        <a:bodyPr/>
        <a:lstStyle/>
        <a:p>
          <a:endParaRPr lang="it-IT"/>
        </a:p>
      </dgm:t>
    </dgm:pt>
    <dgm:pt modelId="{FB19AF8D-0540-49BC-A329-27A69684CDF6}">
      <dgm:prSet phldrT="[Testo]" custT="1"/>
      <dgm:spPr/>
      <dgm:t>
        <a:bodyPr lIns="0" rIns="0" anchor="ctr" anchorCtr="0"/>
        <a:lstStyle/>
        <a:p>
          <a:pPr algn="just"/>
          <a:r>
            <a:rPr lang="it-IT" sz="1200" baseline="0" dirty="0" smtClean="0"/>
            <a:t> </a:t>
          </a:r>
          <a:r>
            <a:rPr lang="it-IT" sz="1400" baseline="0" dirty="0" smtClean="0">
              <a:latin typeface="Times New Roman" pitchFamily="18" charset="0"/>
              <a:cs typeface="Times New Roman" pitchFamily="18" charset="0"/>
            </a:rPr>
            <a:t>d) Dopo il 30.03.2018 le regioni trasmettono all’ANPAL gli elenchi dei lavoratori dichiarati </a:t>
          </a:r>
          <a:r>
            <a:rPr lang="it-IT" sz="1400" baseline="0" dirty="0" err="1" smtClean="0">
              <a:latin typeface="Times New Roman" pitchFamily="18" charset="0"/>
              <a:cs typeface="Times New Roman" pitchFamily="18" charset="0"/>
            </a:rPr>
            <a:t>eccedentatari</a:t>
          </a:r>
          <a:r>
            <a:rPr lang="it-IT" sz="1400" baseline="0" dirty="0" smtClean="0">
              <a:latin typeface="Times New Roman" pitchFamily="18" charset="0"/>
              <a:cs typeface="Times New Roman" pitchFamily="18" charset="0"/>
            </a:rPr>
            <a:t> e non ricollocabili.</a:t>
          </a:r>
        </a:p>
        <a:p>
          <a:pPr algn="ctr"/>
          <a:endParaRPr lang="it-IT" sz="1200" baseline="0" dirty="0"/>
        </a:p>
      </dgm:t>
    </dgm:pt>
    <dgm:pt modelId="{EED5E231-464E-4B9B-930D-BF9BF39A6305}" type="sibTrans" cxnId="{8AA41601-0183-4E4F-8D6A-2B7FBDF4AD96}">
      <dgm:prSet/>
      <dgm:spPr/>
      <dgm:t>
        <a:bodyPr/>
        <a:lstStyle/>
        <a:p>
          <a:endParaRPr lang="it-IT"/>
        </a:p>
      </dgm:t>
    </dgm:pt>
    <dgm:pt modelId="{4621748E-CDD7-4E28-B314-8B18A1449182}" type="parTrans" cxnId="{8AA41601-0183-4E4F-8D6A-2B7FBDF4AD96}">
      <dgm:prSet/>
      <dgm:spPr/>
      <dgm:t>
        <a:bodyPr/>
        <a:lstStyle/>
        <a:p>
          <a:endParaRPr lang="it-IT"/>
        </a:p>
      </dgm:t>
    </dgm:pt>
    <dgm:pt modelId="{077771D1-B2B7-4B22-BED6-9A4DFB901141}" type="pres">
      <dgm:prSet presAssocID="{6E9C79DF-F70A-4D73-BDB7-338B1592FD72}" presName="Name0" presStyleCnt="0">
        <dgm:presLayoutVars>
          <dgm:dir/>
          <dgm:animLvl val="lvl"/>
          <dgm:resizeHandles val="exact"/>
        </dgm:presLayoutVars>
      </dgm:prSet>
      <dgm:spPr/>
      <dgm:t>
        <a:bodyPr/>
        <a:lstStyle/>
        <a:p>
          <a:endParaRPr lang="it-IT"/>
        </a:p>
      </dgm:t>
    </dgm:pt>
    <dgm:pt modelId="{472A3AF1-0FA2-458D-A83E-DD5D915F1D20}" type="pres">
      <dgm:prSet presAssocID="{FB19AF8D-0540-49BC-A329-27A69684CDF6}" presName="boxAndChildren" presStyleCnt="0"/>
      <dgm:spPr/>
    </dgm:pt>
    <dgm:pt modelId="{2720D351-DE7B-4BA7-B85B-CDDE89F440C9}" type="pres">
      <dgm:prSet presAssocID="{FB19AF8D-0540-49BC-A329-27A69684CDF6}" presName="parentTextBox" presStyleLbl="node1" presStyleIdx="0" presStyleCnt="4"/>
      <dgm:spPr/>
      <dgm:t>
        <a:bodyPr/>
        <a:lstStyle/>
        <a:p>
          <a:endParaRPr lang="it-IT"/>
        </a:p>
      </dgm:t>
    </dgm:pt>
    <dgm:pt modelId="{BDC0410F-DD8F-461A-BEAF-9F73676AB2D2}" type="pres">
      <dgm:prSet presAssocID="{404349E1-2B97-42A7-AF40-734D0B282B08}" presName="sp" presStyleCnt="0"/>
      <dgm:spPr/>
    </dgm:pt>
    <dgm:pt modelId="{B6A3F0E7-7EC8-43ED-B18A-267924965207}" type="pres">
      <dgm:prSet presAssocID="{C1430831-C4E6-4B3F-945E-2044A869EDF3}" presName="arrowAndChildren" presStyleCnt="0"/>
      <dgm:spPr/>
    </dgm:pt>
    <dgm:pt modelId="{0536927D-85A9-4673-9047-E6041354CF91}" type="pres">
      <dgm:prSet presAssocID="{C1430831-C4E6-4B3F-945E-2044A869EDF3}" presName="parentTextArrow" presStyleLbl="node1" presStyleIdx="1" presStyleCnt="4" custLinFactNeighborY="2229"/>
      <dgm:spPr/>
      <dgm:t>
        <a:bodyPr/>
        <a:lstStyle/>
        <a:p>
          <a:endParaRPr lang="it-IT"/>
        </a:p>
      </dgm:t>
    </dgm:pt>
    <dgm:pt modelId="{BA28A93B-B93D-4D84-91DC-5D957B7F5722}" type="pres">
      <dgm:prSet presAssocID="{08B3C630-353F-4B28-8575-B297F200C9AE}" presName="sp" presStyleCnt="0"/>
      <dgm:spPr/>
    </dgm:pt>
    <dgm:pt modelId="{83AA39FE-38B8-465E-A454-239913A5094F}" type="pres">
      <dgm:prSet presAssocID="{F4732F73-6FA3-46BA-A411-9107B8F76A01}" presName="arrowAndChildren" presStyleCnt="0"/>
      <dgm:spPr/>
    </dgm:pt>
    <dgm:pt modelId="{D58BAA0B-A626-4F77-AAF8-037072BCF4A1}" type="pres">
      <dgm:prSet presAssocID="{F4732F73-6FA3-46BA-A411-9107B8F76A01}" presName="parentTextArrow" presStyleLbl="node1" presStyleIdx="2" presStyleCnt="4" custAng="0"/>
      <dgm:spPr/>
      <dgm:t>
        <a:bodyPr/>
        <a:lstStyle/>
        <a:p>
          <a:endParaRPr lang="it-IT"/>
        </a:p>
      </dgm:t>
    </dgm:pt>
    <dgm:pt modelId="{5F8B0A62-EB01-4CDC-8FF4-10B4079B64C1}" type="pres">
      <dgm:prSet presAssocID="{A93BAB4E-3423-42FE-9FEF-1717FC572B1E}" presName="sp" presStyleCnt="0"/>
      <dgm:spPr/>
    </dgm:pt>
    <dgm:pt modelId="{C2F45156-CF5A-4F6F-AEB0-97AFC01800B2}" type="pres">
      <dgm:prSet presAssocID="{16D74130-F8A1-4E00-BBD9-2103E6EFAC97}" presName="arrowAndChildren" presStyleCnt="0"/>
      <dgm:spPr/>
    </dgm:pt>
    <dgm:pt modelId="{9449A789-DBC9-4AAE-B74F-8B8EEC828993}" type="pres">
      <dgm:prSet presAssocID="{16D74130-F8A1-4E00-BBD9-2103E6EFAC97}" presName="parentTextArrow" presStyleLbl="node1" presStyleIdx="3" presStyleCnt="4" custLinFactNeighborY="-123"/>
      <dgm:spPr/>
      <dgm:t>
        <a:bodyPr/>
        <a:lstStyle/>
        <a:p>
          <a:endParaRPr lang="it-IT"/>
        </a:p>
      </dgm:t>
    </dgm:pt>
  </dgm:ptLst>
  <dgm:cxnLst>
    <dgm:cxn modelId="{8AA41601-0183-4E4F-8D6A-2B7FBDF4AD96}" srcId="{6E9C79DF-F70A-4D73-BDB7-338B1592FD72}" destId="{FB19AF8D-0540-49BC-A329-27A69684CDF6}" srcOrd="3" destOrd="0" parTransId="{4621748E-CDD7-4E28-B314-8B18A1449182}" sibTransId="{EED5E231-464E-4B9B-930D-BF9BF39A6305}"/>
    <dgm:cxn modelId="{ACD061EA-D85C-4554-AFE8-56E2D4D6DCE2}" srcId="{6E9C79DF-F70A-4D73-BDB7-338B1592FD72}" destId="{16D74130-F8A1-4E00-BBD9-2103E6EFAC97}" srcOrd="0" destOrd="0" parTransId="{43F4BC6D-7F79-4743-ADEF-6A10E517B02B}" sibTransId="{A93BAB4E-3423-42FE-9FEF-1717FC572B1E}"/>
    <dgm:cxn modelId="{DCA20867-A198-4362-9D67-22F9E5AAFDEB}" srcId="{6E9C79DF-F70A-4D73-BDB7-338B1592FD72}" destId="{C1430831-C4E6-4B3F-945E-2044A869EDF3}" srcOrd="2" destOrd="0" parTransId="{A8D03EF7-E445-48A5-B209-1338DBF1270D}" sibTransId="{404349E1-2B97-42A7-AF40-734D0B282B08}"/>
    <dgm:cxn modelId="{29D02C9F-9912-46B1-B838-58269BCFBEAE}" type="presOf" srcId="{FB19AF8D-0540-49BC-A329-27A69684CDF6}" destId="{2720D351-DE7B-4BA7-B85B-CDDE89F440C9}" srcOrd="0" destOrd="0" presId="urn:microsoft.com/office/officeart/2005/8/layout/process4"/>
    <dgm:cxn modelId="{27CDA14A-AE07-499D-9DCB-FC3C9B93FA81}" type="presOf" srcId="{16D74130-F8A1-4E00-BBD9-2103E6EFAC97}" destId="{9449A789-DBC9-4AAE-B74F-8B8EEC828993}" srcOrd="0" destOrd="0" presId="urn:microsoft.com/office/officeart/2005/8/layout/process4"/>
    <dgm:cxn modelId="{9B7E16BB-1413-46A6-BAB5-EDBA3521EB63}" srcId="{6E9C79DF-F70A-4D73-BDB7-338B1592FD72}" destId="{F4732F73-6FA3-46BA-A411-9107B8F76A01}" srcOrd="1" destOrd="0" parTransId="{D5987F69-A0BC-4948-9DB4-29B0EDCF45D6}" sibTransId="{08B3C630-353F-4B28-8575-B297F200C9AE}"/>
    <dgm:cxn modelId="{38FE0318-FF03-4002-87BD-558CE3BFFACD}" type="presOf" srcId="{C1430831-C4E6-4B3F-945E-2044A869EDF3}" destId="{0536927D-85A9-4673-9047-E6041354CF91}" srcOrd="0" destOrd="0" presId="urn:microsoft.com/office/officeart/2005/8/layout/process4"/>
    <dgm:cxn modelId="{A4199CE8-14B5-473E-A129-134556D94076}" type="presOf" srcId="{F4732F73-6FA3-46BA-A411-9107B8F76A01}" destId="{D58BAA0B-A626-4F77-AAF8-037072BCF4A1}" srcOrd="0" destOrd="0" presId="urn:microsoft.com/office/officeart/2005/8/layout/process4"/>
    <dgm:cxn modelId="{9D149A97-4CAB-4C36-B327-1D54EEF73D3B}" type="presOf" srcId="{6E9C79DF-F70A-4D73-BDB7-338B1592FD72}" destId="{077771D1-B2B7-4B22-BED6-9A4DFB901141}" srcOrd="0" destOrd="0" presId="urn:microsoft.com/office/officeart/2005/8/layout/process4"/>
    <dgm:cxn modelId="{6B242A25-0C58-40E5-BB81-C010366A0B11}" type="presParOf" srcId="{077771D1-B2B7-4B22-BED6-9A4DFB901141}" destId="{472A3AF1-0FA2-458D-A83E-DD5D915F1D20}" srcOrd="0" destOrd="0" presId="urn:microsoft.com/office/officeart/2005/8/layout/process4"/>
    <dgm:cxn modelId="{DF966C0C-C9B9-4795-B03C-C74633732B91}" type="presParOf" srcId="{472A3AF1-0FA2-458D-A83E-DD5D915F1D20}" destId="{2720D351-DE7B-4BA7-B85B-CDDE89F440C9}" srcOrd="0" destOrd="0" presId="urn:microsoft.com/office/officeart/2005/8/layout/process4"/>
    <dgm:cxn modelId="{4470B0F9-92D8-4691-869B-77B1C0637836}" type="presParOf" srcId="{077771D1-B2B7-4B22-BED6-9A4DFB901141}" destId="{BDC0410F-DD8F-461A-BEAF-9F73676AB2D2}" srcOrd="1" destOrd="0" presId="urn:microsoft.com/office/officeart/2005/8/layout/process4"/>
    <dgm:cxn modelId="{96853C58-2FB6-47FC-8A0F-C1C8CC0A8E8B}" type="presParOf" srcId="{077771D1-B2B7-4B22-BED6-9A4DFB901141}" destId="{B6A3F0E7-7EC8-43ED-B18A-267924965207}" srcOrd="2" destOrd="0" presId="urn:microsoft.com/office/officeart/2005/8/layout/process4"/>
    <dgm:cxn modelId="{22C84879-6C04-49F9-8774-BC5683AD600A}" type="presParOf" srcId="{B6A3F0E7-7EC8-43ED-B18A-267924965207}" destId="{0536927D-85A9-4673-9047-E6041354CF91}" srcOrd="0" destOrd="0" presId="urn:microsoft.com/office/officeart/2005/8/layout/process4"/>
    <dgm:cxn modelId="{60A362EE-E80B-4FF0-BF19-EA6A5D939742}" type="presParOf" srcId="{077771D1-B2B7-4B22-BED6-9A4DFB901141}" destId="{BA28A93B-B93D-4D84-91DC-5D957B7F5722}" srcOrd="3" destOrd="0" presId="urn:microsoft.com/office/officeart/2005/8/layout/process4"/>
    <dgm:cxn modelId="{DD009240-96E1-408F-89A1-61B8D5F053D6}" type="presParOf" srcId="{077771D1-B2B7-4B22-BED6-9A4DFB901141}" destId="{83AA39FE-38B8-465E-A454-239913A5094F}" srcOrd="4" destOrd="0" presId="urn:microsoft.com/office/officeart/2005/8/layout/process4"/>
    <dgm:cxn modelId="{442F0DA8-ABE0-430E-9403-EF8910E0F1F3}" type="presParOf" srcId="{83AA39FE-38B8-465E-A454-239913A5094F}" destId="{D58BAA0B-A626-4F77-AAF8-037072BCF4A1}" srcOrd="0" destOrd="0" presId="urn:microsoft.com/office/officeart/2005/8/layout/process4"/>
    <dgm:cxn modelId="{482B47EC-D08C-4191-9855-F59048F6539F}" type="presParOf" srcId="{077771D1-B2B7-4B22-BED6-9A4DFB901141}" destId="{5F8B0A62-EB01-4CDC-8FF4-10B4079B64C1}" srcOrd="5" destOrd="0" presId="urn:microsoft.com/office/officeart/2005/8/layout/process4"/>
    <dgm:cxn modelId="{04CFFE66-1E9A-4F58-BA48-B4D57F1D6732}" type="presParOf" srcId="{077771D1-B2B7-4B22-BED6-9A4DFB901141}" destId="{C2F45156-CF5A-4F6F-AEB0-97AFC01800B2}" srcOrd="6" destOrd="0" presId="urn:microsoft.com/office/officeart/2005/8/layout/process4"/>
    <dgm:cxn modelId="{6141B9A2-9FA1-4444-BE35-0DCA6151E150}" type="presParOf" srcId="{C2F45156-CF5A-4F6F-AEB0-97AFC01800B2}" destId="{9449A789-DBC9-4AAE-B74F-8B8EEC828993}"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F51C3A-54DF-416E-BDC8-07A07E8A62F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4F6930EF-D6D3-46B8-9F14-3853452A4977}">
      <dgm:prSet phldrT="[Testo]" custT="1"/>
      <dgm:spPr/>
      <dgm:t>
        <a:bodyPr/>
        <a:lstStyle/>
        <a:p>
          <a:pPr algn="just"/>
          <a:r>
            <a:rPr lang="it-IT" sz="1400" dirty="0" smtClean="0">
              <a:latin typeface="Times New Roman" pitchFamily="18" charset="0"/>
              <a:cs typeface="Times New Roman" pitchFamily="18" charset="0"/>
            </a:rPr>
            <a:t>Le amministrazioni pubbliche socie fissano obiettivi specifici, annuali e pluriennali, sulle spese di  finanziamento, ivi comprese quelle per il personale delle società controllate, anche attraverso il contenimento degli oneri contrattuali e delle assunzioni, tenendo conto del settore in cui ciascuna opera </a:t>
          </a:r>
          <a:endParaRPr lang="it-IT" sz="1400" dirty="0">
            <a:latin typeface="Times New Roman" pitchFamily="18" charset="0"/>
            <a:cs typeface="Times New Roman" pitchFamily="18" charset="0"/>
          </a:endParaRPr>
        </a:p>
      </dgm:t>
    </dgm:pt>
    <dgm:pt modelId="{83FAF3C0-F2AB-471B-A453-B5B62C0C89C6}" type="parTrans" cxnId="{5FCB73E1-5FEC-4238-ADE3-586A9365B171}">
      <dgm:prSet/>
      <dgm:spPr/>
      <dgm:t>
        <a:bodyPr/>
        <a:lstStyle/>
        <a:p>
          <a:endParaRPr lang="it-IT"/>
        </a:p>
      </dgm:t>
    </dgm:pt>
    <dgm:pt modelId="{C767ECE2-426A-49BD-B33E-73DDA268432C}" type="sibTrans" cxnId="{5FCB73E1-5FEC-4238-ADE3-586A9365B171}">
      <dgm:prSet/>
      <dgm:spPr/>
      <dgm:t>
        <a:bodyPr/>
        <a:lstStyle/>
        <a:p>
          <a:endParaRPr lang="it-IT"/>
        </a:p>
      </dgm:t>
    </dgm:pt>
    <dgm:pt modelId="{5640DF61-F526-4253-8880-B8F096E47625}">
      <dgm:prSet phldrT="[Testo]" custT="1"/>
      <dgm:spPr/>
      <dgm:t>
        <a:bodyPr/>
        <a:lstStyle/>
        <a:p>
          <a:pPr algn="just"/>
          <a:r>
            <a:rPr lang="it-IT" sz="1400" dirty="0" smtClean="0">
              <a:latin typeface="Times New Roman" pitchFamily="18" charset="0"/>
              <a:cs typeface="Times New Roman" pitchFamily="18" charset="0"/>
            </a:rPr>
            <a:t>Le società a controllo pubblico garantiscono il concreto perseguimento degli obiettivi da recepire, </a:t>
          </a:r>
          <a:r>
            <a:rPr lang="it-IT" sz="1400" i="1" dirty="0" smtClean="0">
              <a:latin typeface="Times New Roman" pitchFamily="18" charset="0"/>
              <a:cs typeface="Times New Roman" pitchFamily="18" charset="0"/>
            </a:rPr>
            <a:t>ove possibile,</a:t>
          </a:r>
          <a:r>
            <a:rPr lang="it-IT" sz="1400" dirty="0" smtClean="0">
              <a:latin typeface="Times New Roman" pitchFamily="18" charset="0"/>
              <a:cs typeface="Times New Roman" pitchFamily="18" charset="0"/>
            </a:rPr>
            <a:t> nel caso di contenimento degli oneri contrattuali, in sede di contrattazione di secondo livello.</a:t>
          </a:r>
          <a:endParaRPr lang="it-IT" sz="1400" dirty="0">
            <a:latin typeface="Times New Roman" pitchFamily="18" charset="0"/>
            <a:cs typeface="Times New Roman" pitchFamily="18" charset="0"/>
          </a:endParaRPr>
        </a:p>
      </dgm:t>
    </dgm:pt>
    <dgm:pt modelId="{195F0D63-E3A1-41B7-B166-BC2BC7F2ED3A}" type="parTrans" cxnId="{BC2A2301-395C-4225-BA38-5188E8775CAD}">
      <dgm:prSet/>
      <dgm:spPr/>
      <dgm:t>
        <a:bodyPr/>
        <a:lstStyle/>
        <a:p>
          <a:endParaRPr lang="it-IT"/>
        </a:p>
      </dgm:t>
    </dgm:pt>
    <dgm:pt modelId="{94ABFF7D-5F54-49B8-A5CC-9C23BDBC1A4C}" type="sibTrans" cxnId="{BC2A2301-395C-4225-BA38-5188E8775CAD}">
      <dgm:prSet/>
      <dgm:spPr/>
      <dgm:t>
        <a:bodyPr/>
        <a:lstStyle/>
        <a:p>
          <a:endParaRPr lang="it-IT"/>
        </a:p>
      </dgm:t>
    </dgm:pt>
    <dgm:pt modelId="{3E839EDC-2518-42AC-ADB5-FDE5EAD16EA7}">
      <dgm:prSet phldrT="[Testo]" custT="1"/>
      <dgm:spPr/>
      <dgm:t>
        <a:bodyPr/>
        <a:lstStyle/>
        <a:p>
          <a:r>
            <a:rPr lang="it-IT" sz="1400" dirty="0" smtClean="0">
              <a:latin typeface="Times New Roman" pitchFamily="18" charset="0"/>
              <a:cs typeface="Times New Roman" pitchFamily="18" charset="0"/>
            </a:rPr>
            <a:t>Obbligo di pubblicazione dei provvedimenti e dei contratti sui siti istituzionali.</a:t>
          </a:r>
          <a:endParaRPr lang="it-IT" sz="1400" dirty="0">
            <a:latin typeface="Times New Roman" pitchFamily="18" charset="0"/>
            <a:cs typeface="Times New Roman" pitchFamily="18" charset="0"/>
          </a:endParaRPr>
        </a:p>
      </dgm:t>
    </dgm:pt>
    <dgm:pt modelId="{DCD7352C-E3F6-495C-ABB9-2E5E11147233}" type="parTrans" cxnId="{BEBBF9BE-785D-4916-9EA8-9ECEFE590346}">
      <dgm:prSet/>
      <dgm:spPr/>
      <dgm:t>
        <a:bodyPr/>
        <a:lstStyle/>
        <a:p>
          <a:endParaRPr lang="it-IT"/>
        </a:p>
      </dgm:t>
    </dgm:pt>
    <dgm:pt modelId="{91EA7BDA-F3D0-4858-B797-26D781848C90}" type="sibTrans" cxnId="{BEBBF9BE-785D-4916-9EA8-9ECEFE590346}">
      <dgm:prSet/>
      <dgm:spPr/>
      <dgm:t>
        <a:bodyPr/>
        <a:lstStyle/>
        <a:p>
          <a:endParaRPr lang="it-IT"/>
        </a:p>
      </dgm:t>
    </dgm:pt>
    <dgm:pt modelId="{0510137C-5252-48EC-8FFE-0B7F9B680D9D}" type="pres">
      <dgm:prSet presAssocID="{5DF51C3A-54DF-416E-BDC8-07A07E8A62F6}" presName="outerComposite" presStyleCnt="0">
        <dgm:presLayoutVars>
          <dgm:chMax val="5"/>
          <dgm:dir/>
          <dgm:resizeHandles val="exact"/>
        </dgm:presLayoutVars>
      </dgm:prSet>
      <dgm:spPr/>
      <dgm:t>
        <a:bodyPr/>
        <a:lstStyle/>
        <a:p>
          <a:endParaRPr lang="it-IT"/>
        </a:p>
      </dgm:t>
    </dgm:pt>
    <dgm:pt modelId="{416B8C65-7667-47DD-9EAE-AD1111422205}" type="pres">
      <dgm:prSet presAssocID="{5DF51C3A-54DF-416E-BDC8-07A07E8A62F6}" presName="dummyMaxCanvas" presStyleCnt="0">
        <dgm:presLayoutVars/>
      </dgm:prSet>
      <dgm:spPr/>
    </dgm:pt>
    <dgm:pt modelId="{8329FDA1-CF52-4986-829D-4CFDBC2D0D73}" type="pres">
      <dgm:prSet presAssocID="{5DF51C3A-54DF-416E-BDC8-07A07E8A62F6}" presName="ThreeNodes_1" presStyleLbl="node1" presStyleIdx="0" presStyleCnt="3" custAng="0">
        <dgm:presLayoutVars>
          <dgm:bulletEnabled val="1"/>
        </dgm:presLayoutVars>
      </dgm:prSet>
      <dgm:spPr/>
      <dgm:t>
        <a:bodyPr/>
        <a:lstStyle/>
        <a:p>
          <a:endParaRPr lang="it-IT"/>
        </a:p>
      </dgm:t>
    </dgm:pt>
    <dgm:pt modelId="{0177D5D3-2B26-4FF3-A987-BDEA49E6E829}" type="pres">
      <dgm:prSet presAssocID="{5DF51C3A-54DF-416E-BDC8-07A07E8A62F6}" presName="ThreeNodes_2" presStyleLbl="node1" presStyleIdx="1" presStyleCnt="3" custLinFactNeighborX="296" custLinFactNeighborY="-661">
        <dgm:presLayoutVars>
          <dgm:bulletEnabled val="1"/>
        </dgm:presLayoutVars>
      </dgm:prSet>
      <dgm:spPr/>
      <dgm:t>
        <a:bodyPr/>
        <a:lstStyle/>
        <a:p>
          <a:endParaRPr lang="it-IT"/>
        </a:p>
      </dgm:t>
    </dgm:pt>
    <dgm:pt modelId="{2CDF58A9-767E-4370-9C91-D72AEA79E339}" type="pres">
      <dgm:prSet presAssocID="{5DF51C3A-54DF-416E-BDC8-07A07E8A62F6}" presName="ThreeNodes_3" presStyleLbl="node1" presStyleIdx="2" presStyleCnt="3" custLinFactNeighborX="0" custLinFactNeighborY="0">
        <dgm:presLayoutVars>
          <dgm:bulletEnabled val="1"/>
        </dgm:presLayoutVars>
      </dgm:prSet>
      <dgm:spPr/>
      <dgm:t>
        <a:bodyPr/>
        <a:lstStyle/>
        <a:p>
          <a:endParaRPr lang="it-IT"/>
        </a:p>
      </dgm:t>
    </dgm:pt>
    <dgm:pt modelId="{C59A87CE-37A3-4C86-B67F-A2AC2D47EFA8}" type="pres">
      <dgm:prSet presAssocID="{5DF51C3A-54DF-416E-BDC8-07A07E8A62F6}" presName="ThreeConn_1-2" presStyleLbl="fgAccFollowNode1" presStyleIdx="0" presStyleCnt="2">
        <dgm:presLayoutVars>
          <dgm:bulletEnabled val="1"/>
        </dgm:presLayoutVars>
      </dgm:prSet>
      <dgm:spPr/>
      <dgm:t>
        <a:bodyPr/>
        <a:lstStyle/>
        <a:p>
          <a:endParaRPr lang="it-IT"/>
        </a:p>
      </dgm:t>
    </dgm:pt>
    <dgm:pt modelId="{0C519635-B026-4427-AA77-470398390C42}" type="pres">
      <dgm:prSet presAssocID="{5DF51C3A-54DF-416E-BDC8-07A07E8A62F6}" presName="ThreeConn_2-3" presStyleLbl="fgAccFollowNode1" presStyleIdx="1" presStyleCnt="2">
        <dgm:presLayoutVars>
          <dgm:bulletEnabled val="1"/>
        </dgm:presLayoutVars>
      </dgm:prSet>
      <dgm:spPr/>
      <dgm:t>
        <a:bodyPr/>
        <a:lstStyle/>
        <a:p>
          <a:endParaRPr lang="it-IT"/>
        </a:p>
      </dgm:t>
    </dgm:pt>
    <dgm:pt modelId="{0E0891AF-5A95-4BF5-B7E2-6DE952DAD67A}" type="pres">
      <dgm:prSet presAssocID="{5DF51C3A-54DF-416E-BDC8-07A07E8A62F6}" presName="ThreeNodes_1_text" presStyleLbl="node1" presStyleIdx="2" presStyleCnt="3">
        <dgm:presLayoutVars>
          <dgm:bulletEnabled val="1"/>
        </dgm:presLayoutVars>
      </dgm:prSet>
      <dgm:spPr/>
      <dgm:t>
        <a:bodyPr/>
        <a:lstStyle/>
        <a:p>
          <a:endParaRPr lang="it-IT"/>
        </a:p>
      </dgm:t>
    </dgm:pt>
    <dgm:pt modelId="{87DB36D3-77AA-40DA-A25A-53997751D09D}" type="pres">
      <dgm:prSet presAssocID="{5DF51C3A-54DF-416E-BDC8-07A07E8A62F6}" presName="ThreeNodes_2_text" presStyleLbl="node1" presStyleIdx="2" presStyleCnt="3">
        <dgm:presLayoutVars>
          <dgm:bulletEnabled val="1"/>
        </dgm:presLayoutVars>
      </dgm:prSet>
      <dgm:spPr/>
      <dgm:t>
        <a:bodyPr/>
        <a:lstStyle/>
        <a:p>
          <a:endParaRPr lang="it-IT"/>
        </a:p>
      </dgm:t>
    </dgm:pt>
    <dgm:pt modelId="{6A2E8B51-FAE3-48D3-A23B-78E3F0E6BE42}" type="pres">
      <dgm:prSet presAssocID="{5DF51C3A-54DF-416E-BDC8-07A07E8A62F6}" presName="ThreeNodes_3_text" presStyleLbl="node1" presStyleIdx="2" presStyleCnt="3">
        <dgm:presLayoutVars>
          <dgm:bulletEnabled val="1"/>
        </dgm:presLayoutVars>
      </dgm:prSet>
      <dgm:spPr/>
      <dgm:t>
        <a:bodyPr/>
        <a:lstStyle/>
        <a:p>
          <a:endParaRPr lang="it-IT"/>
        </a:p>
      </dgm:t>
    </dgm:pt>
  </dgm:ptLst>
  <dgm:cxnLst>
    <dgm:cxn modelId="{B9B8901A-FF75-45B5-B81E-BADF8E8C2EE7}" type="presOf" srcId="{94ABFF7D-5F54-49B8-A5CC-9C23BDBC1A4C}" destId="{0C519635-B026-4427-AA77-470398390C42}" srcOrd="0" destOrd="0" presId="urn:microsoft.com/office/officeart/2005/8/layout/vProcess5"/>
    <dgm:cxn modelId="{B5E44FD5-23E4-4540-ACC3-587003063794}" type="presOf" srcId="{4F6930EF-D6D3-46B8-9F14-3853452A4977}" destId="{8329FDA1-CF52-4986-829D-4CFDBC2D0D73}" srcOrd="0" destOrd="0" presId="urn:microsoft.com/office/officeart/2005/8/layout/vProcess5"/>
    <dgm:cxn modelId="{CEAB28AA-D80D-461E-BB38-2B0C5B30A473}" type="presOf" srcId="{5640DF61-F526-4253-8880-B8F096E47625}" destId="{0177D5D3-2B26-4FF3-A987-BDEA49E6E829}" srcOrd="0" destOrd="0" presId="urn:microsoft.com/office/officeart/2005/8/layout/vProcess5"/>
    <dgm:cxn modelId="{D24FF9DA-5955-4C33-9E36-C7514760BA40}" type="presOf" srcId="{C767ECE2-426A-49BD-B33E-73DDA268432C}" destId="{C59A87CE-37A3-4C86-B67F-A2AC2D47EFA8}" srcOrd="0" destOrd="0" presId="urn:microsoft.com/office/officeart/2005/8/layout/vProcess5"/>
    <dgm:cxn modelId="{18978BFF-9AE2-433B-B4AA-84B77F7C2EE9}" type="presOf" srcId="{5DF51C3A-54DF-416E-BDC8-07A07E8A62F6}" destId="{0510137C-5252-48EC-8FFE-0B7F9B680D9D}" srcOrd="0" destOrd="0" presId="urn:microsoft.com/office/officeart/2005/8/layout/vProcess5"/>
    <dgm:cxn modelId="{1B14CD20-577B-4093-9805-B219AE8841CC}" type="presOf" srcId="{3E839EDC-2518-42AC-ADB5-FDE5EAD16EA7}" destId="{2CDF58A9-767E-4370-9C91-D72AEA79E339}" srcOrd="0" destOrd="0" presId="urn:microsoft.com/office/officeart/2005/8/layout/vProcess5"/>
    <dgm:cxn modelId="{D676DC25-5D2E-47F2-9BE9-9EB9ADA80ABE}" type="presOf" srcId="{4F6930EF-D6D3-46B8-9F14-3853452A4977}" destId="{0E0891AF-5A95-4BF5-B7E2-6DE952DAD67A}" srcOrd="1" destOrd="0" presId="urn:microsoft.com/office/officeart/2005/8/layout/vProcess5"/>
    <dgm:cxn modelId="{BC2A2301-395C-4225-BA38-5188E8775CAD}" srcId="{5DF51C3A-54DF-416E-BDC8-07A07E8A62F6}" destId="{5640DF61-F526-4253-8880-B8F096E47625}" srcOrd="1" destOrd="0" parTransId="{195F0D63-E3A1-41B7-B166-BC2BC7F2ED3A}" sibTransId="{94ABFF7D-5F54-49B8-A5CC-9C23BDBC1A4C}"/>
    <dgm:cxn modelId="{5FCB73E1-5FEC-4238-ADE3-586A9365B171}" srcId="{5DF51C3A-54DF-416E-BDC8-07A07E8A62F6}" destId="{4F6930EF-D6D3-46B8-9F14-3853452A4977}" srcOrd="0" destOrd="0" parTransId="{83FAF3C0-F2AB-471B-A453-B5B62C0C89C6}" sibTransId="{C767ECE2-426A-49BD-B33E-73DDA268432C}"/>
    <dgm:cxn modelId="{564BDB2C-EA35-4871-B431-70E41C648F0F}" type="presOf" srcId="{5640DF61-F526-4253-8880-B8F096E47625}" destId="{87DB36D3-77AA-40DA-A25A-53997751D09D}" srcOrd="1" destOrd="0" presId="urn:microsoft.com/office/officeart/2005/8/layout/vProcess5"/>
    <dgm:cxn modelId="{DF663368-9AB7-4167-BAB9-7EA77FF6B9E3}" type="presOf" srcId="{3E839EDC-2518-42AC-ADB5-FDE5EAD16EA7}" destId="{6A2E8B51-FAE3-48D3-A23B-78E3F0E6BE42}" srcOrd="1" destOrd="0" presId="urn:microsoft.com/office/officeart/2005/8/layout/vProcess5"/>
    <dgm:cxn modelId="{BEBBF9BE-785D-4916-9EA8-9ECEFE590346}" srcId="{5DF51C3A-54DF-416E-BDC8-07A07E8A62F6}" destId="{3E839EDC-2518-42AC-ADB5-FDE5EAD16EA7}" srcOrd="2" destOrd="0" parTransId="{DCD7352C-E3F6-495C-ABB9-2E5E11147233}" sibTransId="{91EA7BDA-F3D0-4858-B797-26D781848C90}"/>
    <dgm:cxn modelId="{21833AEA-4A5A-4469-BFAC-64906C894CE1}" type="presParOf" srcId="{0510137C-5252-48EC-8FFE-0B7F9B680D9D}" destId="{416B8C65-7667-47DD-9EAE-AD1111422205}" srcOrd="0" destOrd="0" presId="urn:microsoft.com/office/officeart/2005/8/layout/vProcess5"/>
    <dgm:cxn modelId="{C7C8F945-9875-4024-82BB-7C46FA3F1787}" type="presParOf" srcId="{0510137C-5252-48EC-8FFE-0B7F9B680D9D}" destId="{8329FDA1-CF52-4986-829D-4CFDBC2D0D73}" srcOrd="1" destOrd="0" presId="urn:microsoft.com/office/officeart/2005/8/layout/vProcess5"/>
    <dgm:cxn modelId="{E8084E96-68A9-450D-B7E5-26803C68D97E}" type="presParOf" srcId="{0510137C-5252-48EC-8FFE-0B7F9B680D9D}" destId="{0177D5D3-2B26-4FF3-A987-BDEA49E6E829}" srcOrd="2" destOrd="0" presId="urn:microsoft.com/office/officeart/2005/8/layout/vProcess5"/>
    <dgm:cxn modelId="{C15BBED6-A4D3-4339-B74F-B6CFA5FD6BEC}" type="presParOf" srcId="{0510137C-5252-48EC-8FFE-0B7F9B680D9D}" destId="{2CDF58A9-767E-4370-9C91-D72AEA79E339}" srcOrd="3" destOrd="0" presId="urn:microsoft.com/office/officeart/2005/8/layout/vProcess5"/>
    <dgm:cxn modelId="{D65133B6-3155-4A96-A464-8C85741C3B0C}" type="presParOf" srcId="{0510137C-5252-48EC-8FFE-0B7F9B680D9D}" destId="{C59A87CE-37A3-4C86-B67F-A2AC2D47EFA8}" srcOrd="4" destOrd="0" presId="urn:microsoft.com/office/officeart/2005/8/layout/vProcess5"/>
    <dgm:cxn modelId="{7BC29525-5809-4D93-89CB-648F9CFA6CF7}" type="presParOf" srcId="{0510137C-5252-48EC-8FFE-0B7F9B680D9D}" destId="{0C519635-B026-4427-AA77-470398390C42}" srcOrd="5" destOrd="0" presId="urn:microsoft.com/office/officeart/2005/8/layout/vProcess5"/>
    <dgm:cxn modelId="{66B734A0-DAFF-4A8B-8057-53A1FA15DD4D}" type="presParOf" srcId="{0510137C-5252-48EC-8FFE-0B7F9B680D9D}" destId="{0E0891AF-5A95-4BF5-B7E2-6DE952DAD67A}" srcOrd="6" destOrd="0" presId="urn:microsoft.com/office/officeart/2005/8/layout/vProcess5"/>
    <dgm:cxn modelId="{981231E6-0A61-42CB-8FFE-44676E503EAB}" type="presParOf" srcId="{0510137C-5252-48EC-8FFE-0B7F9B680D9D}" destId="{87DB36D3-77AA-40DA-A25A-53997751D09D}" srcOrd="7" destOrd="0" presId="urn:microsoft.com/office/officeart/2005/8/layout/vProcess5"/>
    <dgm:cxn modelId="{92C6AD4C-EC02-4CD9-AE13-EEB9DAE93E01}" type="presParOf" srcId="{0510137C-5252-48EC-8FFE-0B7F9B680D9D}" destId="{6A2E8B51-FAE3-48D3-A23B-78E3F0E6BE42}" srcOrd="8" destOrd="0" presId="urn:microsoft.com/office/officeart/2005/8/layout/vProcess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9C79DF-F70A-4D73-BDB7-338B1592FD7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16D74130-F8A1-4E00-BBD9-2103E6EFAC97}">
      <dgm:prSet phldrT="[Testo]" custT="1"/>
      <dgm:spPr/>
      <dgm:t>
        <a:bodyPr lIns="0" rIns="0" anchor="ctr" anchorCtr="0"/>
        <a:lstStyle/>
        <a:p>
          <a:pPr algn="just"/>
          <a:r>
            <a:rPr lang="it-IT" sz="1200" baseline="0" dirty="0" smtClean="0">
              <a:latin typeface="Times New Roman" pitchFamily="18" charset="0"/>
              <a:cs typeface="Times New Roman" pitchFamily="18" charset="0"/>
            </a:rPr>
            <a:t> a) Con decreto del Ministro dell’economia e delle finanze sono definiti indicatori dimensionali quali/quantitativi per individuare fino a 5 FASCE per la classificazione delle società a controllo pubblico  </a:t>
          </a:r>
          <a:endParaRPr lang="it-IT" sz="1200" baseline="0" dirty="0">
            <a:latin typeface="Times New Roman" pitchFamily="18" charset="0"/>
            <a:cs typeface="Times New Roman" pitchFamily="18" charset="0"/>
          </a:endParaRPr>
        </a:p>
      </dgm:t>
    </dgm:pt>
    <dgm:pt modelId="{43F4BC6D-7F79-4743-ADEF-6A10E517B02B}" type="parTrans" cxnId="{ACD061EA-D85C-4554-AFE8-56E2D4D6DCE2}">
      <dgm:prSet/>
      <dgm:spPr/>
      <dgm:t>
        <a:bodyPr/>
        <a:lstStyle/>
        <a:p>
          <a:endParaRPr lang="it-IT"/>
        </a:p>
      </dgm:t>
    </dgm:pt>
    <dgm:pt modelId="{A93BAB4E-3423-42FE-9FEF-1717FC572B1E}" type="sibTrans" cxnId="{ACD061EA-D85C-4554-AFE8-56E2D4D6DCE2}">
      <dgm:prSet/>
      <dgm:spPr/>
      <dgm:t>
        <a:bodyPr/>
        <a:lstStyle/>
        <a:p>
          <a:endParaRPr lang="it-IT"/>
        </a:p>
      </dgm:t>
    </dgm:pt>
    <dgm:pt modelId="{F4732F73-6FA3-46BA-A411-9107B8F76A01}">
      <dgm:prSet phldrT="[Testo]" custT="1"/>
      <dgm:spPr/>
      <dgm:t>
        <a:bodyPr/>
        <a:lstStyle/>
        <a:p>
          <a:pPr algn="just"/>
          <a:r>
            <a:rPr lang="it-IT" sz="1200" dirty="0" smtClean="0">
              <a:latin typeface="Times New Roman" pitchFamily="18" charset="0"/>
              <a:cs typeface="Times New Roman" pitchFamily="18" charset="0"/>
            </a:rPr>
            <a:t>b) Per ciascuna fascia è individuato il limite del compenso massimo al quale le società a controllo pubblico devono fare riferimento per la determinazione del trattamento economico annuo onnicomprensivo da corrispondere ai dipendenti </a:t>
          </a:r>
          <a:endParaRPr lang="it-IT" sz="1200" dirty="0">
            <a:latin typeface="Times New Roman" pitchFamily="18" charset="0"/>
            <a:cs typeface="Times New Roman" pitchFamily="18" charset="0"/>
          </a:endParaRPr>
        </a:p>
      </dgm:t>
    </dgm:pt>
    <dgm:pt modelId="{D5987F69-A0BC-4948-9DB4-29B0EDCF45D6}" type="parTrans" cxnId="{9B7E16BB-1413-46A6-BAB5-EDBA3521EB63}">
      <dgm:prSet/>
      <dgm:spPr/>
      <dgm:t>
        <a:bodyPr/>
        <a:lstStyle/>
        <a:p>
          <a:endParaRPr lang="it-IT"/>
        </a:p>
      </dgm:t>
    </dgm:pt>
    <dgm:pt modelId="{08B3C630-353F-4B28-8575-B297F200C9AE}" type="sibTrans" cxnId="{9B7E16BB-1413-46A6-BAB5-EDBA3521EB63}">
      <dgm:prSet/>
      <dgm:spPr/>
      <dgm:t>
        <a:bodyPr/>
        <a:lstStyle/>
        <a:p>
          <a:endParaRPr lang="it-IT"/>
        </a:p>
      </dgm:t>
    </dgm:pt>
    <dgm:pt modelId="{C1430831-C4E6-4B3F-945E-2044A869EDF3}">
      <dgm:prSet phldrT="[Testo]" custT="1"/>
      <dgm:spPr/>
      <dgm:t>
        <a:bodyPr/>
        <a:lstStyle/>
        <a:p>
          <a:pPr algn="just"/>
          <a:r>
            <a:rPr lang="it-IT" sz="1200" dirty="0" smtClean="0">
              <a:latin typeface="Times New Roman" pitchFamily="18" charset="0"/>
              <a:cs typeface="Times New Roman" pitchFamily="18" charset="0"/>
            </a:rPr>
            <a:t>c) Il limite del trattamento economico onnicomprensivo non può superare 240.000 euro annui al lordo dei contributi previdenziali e assistenziali e degli oneri fiscali a carico del beneficiario, tenuto conto anche dei compensi corrisposti da altre pubbliche amministrazioni o da altre società a controllo pubblico </a:t>
          </a:r>
          <a:endParaRPr lang="it-IT" sz="1200" dirty="0">
            <a:latin typeface="Times New Roman" pitchFamily="18" charset="0"/>
            <a:cs typeface="Times New Roman" pitchFamily="18" charset="0"/>
          </a:endParaRPr>
        </a:p>
      </dgm:t>
    </dgm:pt>
    <dgm:pt modelId="{A8D03EF7-E445-48A5-B209-1338DBF1270D}" type="parTrans" cxnId="{DCA20867-A198-4362-9D67-22F9E5AAFDEB}">
      <dgm:prSet/>
      <dgm:spPr/>
      <dgm:t>
        <a:bodyPr/>
        <a:lstStyle/>
        <a:p>
          <a:endParaRPr lang="it-IT"/>
        </a:p>
      </dgm:t>
    </dgm:pt>
    <dgm:pt modelId="{404349E1-2B97-42A7-AF40-734D0B282B08}" type="sibTrans" cxnId="{DCA20867-A198-4362-9D67-22F9E5AAFDEB}">
      <dgm:prSet/>
      <dgm:spPr/>
      <dgm:t>
        <a:bodyPr/>
        <a:lstStyle/>
        <a:p>
          <a:endParaRPr lang="it-IT"/>
        </a:p>
      </dgm:t>
    </dgm:pt>
    <dgm:pt modelId="{2E0226F5-B84D-452E-9120-6D8FAFB9C2EF}">
      <dgm:prSet custT="1"/>
      <dgm:spPr/>
      <dgm:t>
        <a:bodyPr/>
        <a:lstStyle/>
        <a:p>
          <a:pPr algn="just"/>
          <a:r>
            <a:rPr lang="it-IT" sz="1200" dirty="0" smtClean="0">
              <a:latin typeface="Times New Roman" pitchFamily="18" charset="0"/>
              <a:cs typeface="Times New Roman" pitchFamily="18" charset="0"/>
            </a:rPr>
            <a:t>e) Divieto di corrispondere ai dirigenti delle società a controllo pubblico indennità o trattamenti di fine mandato diversi o ulteriori rispetto a quelli previsti dalla legge o dalla contrattazione collettiva. </a:t>
          </a:r>
        </a:p>
      </dgm:t>
    </dgm:pt>
    <dgm:pt modelId="{2FC205F3-DF6C-41F2-9BDD-C0389DBFB42E}" type="parTrans" cxnId="{093761E0-5A3A-4D36-9D9A-298918EFEDA4}">
      <dgm:prSet/>
      <dgm:spPr/>
      <dgm:t>
        <a:bodyPr/>
        <a:lstStyle/>
        <a:p>
          <a:endParaRPr lang="it-IT"/>
        </a:p>
      </dgm:t>
    </dgm:pt>
    <dgm:pt modelId="{886E298D-3DFB-498C-8BB2-9E1A46DCD1ED}" type="sibTrans" cxnId="{093761E0-5A3A-4D36-9D9A-298918EFEDA4}">
      <dgm:prSet/>
      <dgm:spPr/>
      <dgm:t>
        <a:bodyPr/>
        <a:lstStyle/>
        <a:p>
          <a:endParaRPr lang="it-IT"/>
        </a:p>
      </dgm:t>
    </dgm:pt>
    <dgm:pt modelId="{FB19AF8D-0540-49BC-A329-27A69684CDF6}">
      <dgm:prSet phldrT="[Testo]" custT="1"/>
      <dgm:spPr/>
      <dgm:t>
        <a:bodyPr lIns="0" rIns="0" anchor="ctr" anchorCtr="0"/>
        <a:lstStyle/>
        <a:p>
          <a:pPr algn="just"/>
          <a:r>
            <a:rPr lang="it-IT" sz="1200" baseline="0" dirty="0" smtClean="0">
              <a:latin typeface="Times New Roman" pitchFamily="18" charset="0"/>
              <a:cs typeface="Times New Roman" pitchFamily="18" charset="0"/>
            </a:rPr>
            <a:t> d) Il decreto definisce altresì i criteri per la determinazione della parte variabile della remunerazione, commisurata ai risultati di bilancio raggiunti dalla società nel corso dell’esercizio precedente. La parte variabile non può essere corrisposta in caso di risultati negativi attribuibili alla responsabilità dell’amministratore.  </a:t>
          </a:r>
          <a:endParaRPr lang="it-IT" sz="1200" baseline="0" dirty="0">
            <a:latin typeface="Times New Roman" pitchFamily="18" charset="0"/>
            <a:cs typeface="Times New Roman" pitchFamily="18" charset="0"/>
          </a:endParaRPr>
        </a:p>
      </dgm:t>
    </dgm:pt>
    <dgm:pt modelId="{EED5E231-464E-4B9B-930D-BF9BF39A6305}" type="sibTrans" cxnId="{8AA41601-0183-4E4F-8D6A-2B7FBDF4AD96}">
      <dgm:prSet/>
      <dgm:spPr/>
      <dgm:t>
        <a:bodyPr/>
        <a:lstStyle/>
        <a:p>
          <a:endParaRPr lang="it-IT"/>
        </a:p>
      </dgm:t>
    </dgm:pt>
    <dgm:pt modelId="{4621748E-CDD7-4E28-B314-8B18A1449182}" type="parTrans" cxnId="{8AA41601-0183-4E4F-8D6A-2B7FBDF4AD96}">
      <dgm:prSet/>
      <dgm:spPr/>
      <dgm:t>
        <a:bodyPr/>
        <a:lstStyle/>
        <a:p>
          <a:endParaRPr lang="it-IT"/>
        </a:p>
      </dgm:t>
    </dgm:pt>
    <dgm:pt modelId="{AD4C83F4-6944-4D6D-907C-9581F44BB777}">
      <dgm:prSet phldrT="[Testo]" custT="1"/>
      <dgm:spPr/>
      <dgm:t>
        <a:bodyPr/>
        <a:lstStyle/>
        <a:p>
          <a:pPr algn="just"/>
          <a:r>
            <a:rPr lang="it-IT" sz="1200" dirty="0" smtClean="0">
              <a:latin typeface="Times New Roman" pitchFamily="18" charset="0"/>
              <a:cs typeface="Times New Roman" pitchFamily="18" charset="0"/>
            </a:rPr>
            <a:t>f) </a:t>
          </a:r>
          <a:r>
            <a:rPr lang="it-IT" sz="1200" dirty="0" smtClean="0">
              <a:latin typeface="Times New Roman" pitchFamily="18" charset="0"/>
              <a:cs typeface="Times New Roman" pitchFamily="18" charset="0"/>
            </a:rPr>
            <a:t>Divieto  di stipulare patti di non concorrenza ex art. 2125 e 2596 c.c.</a:t>
          </a:r>
          <a:endParaRPr lang="it-IT" sz="1200" dirty="0">
            <a:latin typeface="Times New Roman" pitchFamily="18" charset="0"/>
            <a:cs typeface="Times New Roman" pitchFamily="18" charset="0"/>
          </a:endParaRPr>
        </a:p>
      </dgm:t>
    </dgm:pt>
    <dgm:pt modelId="{49273695-64ED-413E-A4A4-C15AEFCBA9FA}" type="parTrans" cxnId="{8DDA8CCE-BA73-4DC3-915B-2252A312AD39}">
      <dgm:prSet/>
      <dgm:spPr/>
      <dgm:t>
        <a:bodyPr/>
        <a:lstStyle/>
        <a:p>
          <a:endParaRPr lang="it-IT"/>
        </a:p>
      </dgm:t>
    </dgm:pt>
    <dgm:pt modelId="{C5505943-0DB1-438A-9612-2A83D5908FD7}" type="sibTrans" cxnId="{8DDA8CCE-BA73-4DC3-915B-2252A312AD39}">
      <dgm:prSet/>
      <dgm:spPr/>
      <dgm:t>
        <a:bodyPr/>
        <a:lstStyle/>
        <a:p>
          <a:endParaRPr lang="it-IT"/>
        </a:p>
      </dgm:t>
    </dgm:pt>
    <dgm:pt modelId="{077771D1-B2B7-4B22-BED6-9A4DFB901141}" type="pres">
      <dgm:prSet presAssocID="{6E9C79DF-F70A-4D73-BDB7-338B1592FD72}" presName="Name0" presStyleCnt="0">
        <dgm:presLayoutVars>
          <dgm:dir/>
          <dgm:animLvl val="lvl"/>
          <dgm:resizeHandles val="exact"/>
        </dgm:presLayoutVars>
      </dgm:prSet>
      <dgm:spPr/>
      <dgm:t>
        <a:bodyPr/>
        <a:lstStyle/>
        <a:p>
          <a:endParaRPr lang="it-IT"/>
        </a:p>
      </dgm:t>
    </dgm:pt>
    <dgm:pt modelId="{45EFC08D-7BE5-4124-AF55-C7164F2FD12C}" type="pres">
      <dgm:prSet presAssocID="{AD4C83F4-6944-4D6D-907C-9581F44BB777}" presName="boxAndChildren" presStyleCnt="0"/>
      <dgm:spPr/>
    </dgm:pt>
    <dgm:pt modelId="{CB00B8FF-0EFE-4F3E-95FB-8718F7875907}" type="pres">
      <dgm:prSet presAssocID="{AD4C83F4-6944-4D6D-907C-9581F44BB777}" presName="parentTextBox" presStyleLbl="node1" presStyleIdx="0" presStyleCnt="6" custScaleY="59770" custLinFactNeighborY="18944"/>
      <dgm:spPr/>
      <dgm:t>
        <a:bodyPr/>
        <a:lstStyle/>
        <a:p>
          <a:endParaRPr lang="it-IT"/>
        </a:p>
      </dgm:t>
    </dgm:pt>
    <dgm:pt modelId="{40D45F32-D4D2-43F7-87B0-692AF26702CF}" type="pres">
      <dgm:prSet presAssocID="{886E298D-3DFB-498C-8BB2-9E1A46DCD1ED}" presName="sp" presStyleCnt="0"/>
      <dgm:spPr/>
    </dgm:pt>
    <dgm:pt modelId="{30B79FF1-BAFA-4788-9D8A-6E3409C2D618}" type="pres">
      <dgm:prSet presAssocID="{2E0226F5-B84D-452E-9120-6D8FAFB9C2EF}" presName="arrowAndChildren" presStyleCnt="0"/>
      <dgm:spPr/>
    </dgm:pt>
    <dgm:pt modelId="{AF98C362-96AB-4A1F-AD24-C20FEE3846EF}" type="pres">
      <dgm:prSet presAssocID="{2E0226F5-B84D-452E-9120-6D8FAFB9C2EF}" presName="parentTextArrow" presStyleLbl="node1" presStyleIdx="1" presStyleCnt="6" custLinFactNeighborY="1103"/>
      <dgm:spPr/>
      <dgm:t>
        <a:bodyPr/>
        <a:lstStyle/>
        <a:p>
          <a:endParaRPr lang="it-IT"/>
        </a:p>
      </dgm:t>
    </dgm:pt>
    <dgm:pt modelId="{383AE3C9-6CC8-407D-89E6-C8AE2954D523}" type="pres">
      <dgm:prSet presAssocID="{EED5E231-464E-4B9B-930D-BF9BF39A6305}" presName="sp" presStyleCnt="0"/>
      <dgm:spPr/>
    </dgm:pt>
    <dgm:pt modelId="{86809A5C-7F25-4C67-9B3D-F896A357A12D}" type="pres">
      <dgm:prSet presAssocID="{FB19AF8D-0540-49BC-A329-27A69684CDF6}" presName="arrowAndChildren" presStyleCnt="0"/>
      <dgm:spPr/>
    </dgm:pt>
    <dgm:pt modelId="{A78AC3B6-CE19-4987-B57A-64248C3523FB}" type="pres">
      <dgm:prSet presAssocID="{FB19AF8D-0540-49BC-A329-27A69684CDF6}" presName="parentTextArrow" presStyleLbl="node1" presStyleIdx="2" presStyleCnt="6" custScaleY="126349" custLinFactNeighborY="-769"/>
      <dgm:spPr/>
      <dgm:t>
        <a:bodyPr/>
        <a:lstStyle/>
        <a:p>
          <a:endParaRPr lang="it-IT"/>
        </a:p>
      </dgm:t>
    </dgm:pt>
    <dgm:pt modelId="{BDC0410F-DD8F-461A-BEAF-9F73676AB2D2}" type="pres">
      <dgm:prSet presAssocID="{404349E1-2B97-42A7-AF40-734D0B282B08}" presName="sp" presStyleCnt="0"/>
      <dgm:spPr/>
    </dgm:pt>
    <dgm:pt modelId="{B6A3F0E7-7EC8-43ED-B18A-267924965207}" type="pres">
      <dgm:prSet presAssocID="{C1430831-C4E6-4B3F-945E-2044A869EDF3}" presName="arrowAndChildren" presStyleCnt="0"/>
      <dgm:spPr/>
    </dgm:pt>
    <dgm:pt modelId="{0536927D-85A9-4673-9047-E6041354CF91}" type="pres">
      <dgm:prSet presAssocID="{C1430831-C4E6-4B3F-945E-2044A869EDF3}" presName="parentTextArrow" presStyleLbl="node1" presStyleIdx="3" presStyleCnt="6" custScaleY="134869" custLinFactNeighborY="-1363"/>
      <dgm:spPr/>
      <dgm:t>
        <a:bodyPr/>
        <a:lstStyle/>
        <a:p>
          <a:endParaRPr lang="it-IT"/>
        </a:p>
      </dgm:t>
    </dgm:pt>
    <dgm:pt modelId="{BA28A93B-B93D-4D84-91DC-5D957B7F5722}" type="pres">
      <dgm:prSet presAssocID="{08B3C630-353F-4B28-8575-B297F200C9AE}" presName="sp" presStyleCnt="0"/>
      <dgm:spPr/>
    </dgm:pt>
    <dgm:pt modelId="{83AA39FE-38B8-465E-A454-239913A5094F}" type="pres">
      <dgm:prSet presAssocID="{F4732F73-6FA3-46BA-A411-9107B8F76A01}" presName="arrowAndChildren" presStyleCnt="0"/>
      <dgm:spPr/>
    </dgm:pt>
    <dgm:pt modelId="{D58BAA0B-A626-4F77-AAF8-037072BCF4A1}" type="pres">
      <dgm:prSet presAssocID="{F4732F73-6FA3-46BA-A411-9107B8F76A01}" presName="parentTextArrow" presStyleLbl="node1" presStyleIdx="4" presStyleCnt="6" custLinFactNeighborY="-2227"/>
      <dgm:spPr/>
      <dgm:t>
        <a:bodyPr/>
        <a:lstStyle/>
        <a:p>
          <a:endParaRPr lang="it-IT"/>
        </a:p>
      </dgm:t>
    </dgm:pt>
    <dgm:pt modelId="{5F8B0A62-EB01-4CDC-8FF4-10B4079B64C1}" type="pres">
      <dgm:prSet presAssocID="{A93BAB4E-3423-42FE-9FEF-1717FC572B1E}" presName="sp" presStyleCnt="0"/>
      <dgm:spPr/>
    </dgm:pt>
    <dgm:pt modelId="{C2F45156-CF5A-4F6F-AEB0-97AFC01800B2}" type="pres">
      <dgm:prSet presAssocID="{16D74130-F8A1-4E00-BBD9-2103E6EFAC97}" presName="arrowAndChildren" presStyleCnt="0"/>
      <dgm:spPr/>
    </dgm:pt>
    <dgm:pt modelId="{9449A789-DBC9-4AAE-B74F-8B8EEC828993}" type="pres">
      <dgm:prSet presAssocID="{16D74130-F8A1-4E00-BBD9-2103E6EFAC97}" presName="parentTextArrow" presStyleLbl="node1" presStyleIdx="5" presStyleCnt="6" custLinFactNeighborY="-221"/>
      <dgm:spPr/>
      <dgm:t>
        <a:bodyPr/>
        <a:lstStyle/>
        <a:p>
          <a:endParaRPr lang="it-IT"/>
        </a:p>
      </dgm:t>
    </dgm:pt>
  </dgm:ptLst>
  <dgm:cxnLst>
    <dgm:cxn modelId="{BA954F23-0F69-492A-8A6C-B2111BB17C32}" type="presOf" srcId="{F4732F73-6FA3-46BA-A411-9107B8F76A01}" destId="{D58BAA0B-A626-4F77-AAF8-037072BCF4A1}" srcOrd="0" destOrd="0" presId="urn:microsoft.com/office/officeart/2005/8/layout/process4"/>
    <dgm:cxn modelId="{D90D0591-EF25-4B39-B70B-F125F24DBC2C}" type="presOf" srcId="{AD4C83F4-6944-4D6D-907C-9581F44BB777}" destId="{CB00B8FF-0EFE-4F3E-95FB-8718F7875907}" srcOrd="0" destOrd="0" presId="urn:microsoft.com/office/officeart/2005/8/layout/process4"/>
    <dgm:cxn modelId="{8AA41601-0183-4E4F-8D6A-2B7FBDF4AD96}" srcId="{6E9C79DF-F70A-4D73-BDB7-338B1592FD72}" destId="{FB19AF8D-0540-49BC-A329-27A69684CDF6}" srcOrd="3" destOrd="0" parTransId="{4621748E-CDD7-4E28-B314-8B18A1449182}" sibTransId="{EED5E231-464E-4B9B-930D-BF9BF39A6305}"/>
    <dgm:cxn modelId="{C8444782-F2DF-48EF-8E08-C9034C9ADA68}" type="presOf" srcId="{C1430831-C4E6-4B3F-945E-2044A869EDF3}" destId="{0536927D-85A9-4673-9047-E6041354CF91}" srcOrd="0" destOrd="0" presId="urn:microsoft.com/office/officeart/2005/8/layout/process4"/>
    <dgm:cxn modelId="{DCA20867-A198-4362-9D67-22F9E5AAFDEB}" srcId="{6E9C79DF-F70A-4D73-BDB7-338B1592FD72}" destId="{C1430831-C4E6-4B3F-945E-2044A869EDF3}" srcOrd="2" destOrd="0" parTransId="{A8D03EF7-E445-48A5-B209-1338DBF1270D}" sibTransId="{404349E1-2B97-42A7-AF40-734D0B282B08}"/>
    <dgm:cxn modelId="{9B7E16BB-1413-46A6-BAB5-EDBA3521EB63}" srcId="{6E9C79DF-F70A-4D73-BDB7-338B1592FD72}" destId="{F4732F73-6FA3-46BA-A411-9107B8F76A01}" srcOrd="1" destOrd="0" parTransId="{D5987F69-A0BC-4948-9DB4-29B0EDCF45D6}" sibTransId="{08B3C630-353F-4B28-8575-B297F200C9AE}"/>
    <dgm:cxn modelId="{CF6C8089-BEC4-45C9-8C16-B336050A2FDF}" type="presOf" srcId="{16D74130-F8A1-4E00-BBD9-2103E6EFAC97}" destId="{9449A789-DBC9-4AAE-B74F-8B8EEC828993}" srcOrd="0" destOrd="0" presId="urn:microsoft.com/office/officeart/2005/8/layout/process4"/>
    <dgm:cxn modelId="{093761E0-5A3A-4D36-9D9A-298918EFEDA4}" srcId="{6E9C79DF-F70A-4D73-BDB7-338B1592FD72}" destId="{2E0226F5-B84D-452E-9120-6D8FAFB9C2EF}" srcOrd="4" destOrd="0" parTransId="{2FC205F3-DF6C-41F2-9BDD-C0389DBFB42E}" sibTransId="{886E298D-3DFB-498C-8BB2-9E1A46DCD1ED}"/>
    <dgm:cxn modelId="{0F451B54-2AA3-43EA-B2EB-4EAFE613607B}" type="presOf" srcId="{2E0226F5-B84D-452E-9120-6D8FAFB9C2EF}" destId="{AF98C362-96AB-4A1F-AD24-C20FEE3846EF}" srcOrd="0" destOrd="0" presId="urn:microsoft.com/office/officeart/2005/8/layout/process4"/>
    <dgm:cxn modelId="{ACD061EA-D85C-4554-AFE8-56E2D4D6DCE2}" srcId="{6E9C79DF-F70A-4D73-BDB7-338B1592FD72}" destId="{16D74130-F8A1-4E00-BBD9-2103E6EFAC97}" srcOrd="0" destOrd="0" parTransId="{43F4BC6D-7F79-4743-ADEF-6A10E517B02B}" sibTransId="{A93BAB4E-3423-42FE-9FEF-1717FC572B1E}"/>
    <dgm:cxn modelId="{FD0723B9-1C80-47B1-83C5-A86BF570FA16}" type="presOf" srcId="{FB19AF8D-0540-49BC-A329-27A69684CDF6}" destId="{A78AC3B6-CE19-4987-B57A-64248C3523FB}" srcOrd="0" destOrd="0" presId="urn:microsoft.com/office/officeart/2005/8/layout/process4"/>
    <dgm:cxn modelId="{8DDA8CCE-BA73-4DC3-915B-2252A312AD39}" srcId="{6E9C79DF-F70A-4D73-BDB7-338B1592FD72}" destId="{AD4C83F4-6944-4D6D-907C-9581F44BB777}" srcOrd="5" destOrd="0" parTransId="{49273695-64ED-413E-A4A4-C15AEFCBA9FA}" sibTransId="{C5505943-0DB1-438A-9612-2A83D5908FD7}"/>
    <dgm:cxn modelId="{B09F4422-68C8-44CE-809A-E1B2E09A60FF}" type="presOf" srcId="{6E9C79DF-F70A-4D73-BDB7-338B1592FD72}" destId="{077771D1-B2B7-4B22-BED6-9A4DFB901141}" srcOrd="0" destOrd="0" presId="urn:microsoft.com/office/officeart/2005/8/layout/process4"/>
    <dgm:cxn modelId="{2F0841E3-E279-4073-9F04-F67A88083F22}" type="presParOf" srcId="{077771D1-B2B7-4B22-BED6-9A4DFB901141}" destId="{45EFC08D-7BE5-4124-AF55-C7164F2FD12C}" srcOrd="0" destOrd="0" presId="urn:microsoft.com/office/officeart/2005/8/layout/process4"/>
    <dgm:cxn modelId="{930617EE-9E23-4053-BF7B-A889327BDE4C}" type="presParOf" srcId="{45EFC08D-7BE5-4124-AF55-C7164F2FD12C}" destId="{CB00B8FF-0EFE-4F3E-95FB-8718F7875907}" srcOrd="0" destOrd="0" presId="urn:microsoft.com/office/officeart/2005/8/layout/process4"/>
    <dgm:cxn modelId="{3E1D2808-6667-4A1F-A6C3-735F0AC41C51}" type="presParOf" srcId="{077771D1-B2B7-4B22-BED6-9A4DFB901141}" destId="{40D45F32-D4D2-43F7-87B0-692AF26702CF}" srcOrd="1" destOrd="0" presId="urn:microsoft.com/office/officeart/2005/8/layout/process4"/>
    <dgm:cxn modelId="{3D0C71DD-EA1D-4F20-8598-93F36715F8AC}" type="presParOf" srcId="{077771D1-B2B7-4B22-BED6-9A4DFB901141}" destId="{30B79FF1-BAFA-4788-9D8A-6E3409C2D618}" srcOrd="2" destOrd="0" presId="urn:microsoft.com/office/officeart/2005/8/layout/process4"/>
    <dgm:cxn modelId="{B4824A84-86A2-41F2-91FD-4BD7049AE65A}" type="presParOf" srcId="{30B79FF1-BAFA-4788-9D8A-6E3409C2D618}" destId="{AF98C362-96AB-4A1F-AD24-C20FEE3846EF}" srcOrd="0" destOrd="0" presId="urn:microsoft.com/office/officeart/2005/8/layout/process4"/>
    <dgm:cxn modelId="{9C62A71E-A151-4034-AC02-E19258F26C07}" type="presParOf" srcId="{077771D1-B2B7-4B22-BED6-9A4DFB901141}" destId="{383AE3C9-6CC8-407D-89E6-C8AE2954D523}" srcOrd="3" destOrd="0" presId="urn:microsoft.com/office/officeart/2005/8/layout/process4"/>
    <dgm:cxn modelId="{3A0F95DD-5D84-45B8-8A37-7C411DCF6946}" type="presParOf" srcId="{077771D1-B2B7-4B22-BED6-9A4DFB901141}" destId="{86809A5C-7F25-4C67-9B3D-F896A357A12D}" srcOrd="4" destOrd="0" presId="urn:microsoft.com/office/officeart/2005/8/layout/process4"/>
    <dgm:cxn modelId="{52263960-6F0E-4206-8848-BCC7BC5D5F0D}" type="presParOf" srcId="{86809A5C-7F25-4C67-9B3D-F896A357A12D}" destId="{A78AC3B6-CE19-4987-B57A-64248C3523FB}" srcOrd="0" destOrd="0" presId="urn:microsoft.com/office/officeart/2005/8/layout/process4"/>
    <dgm:cxn modelId="{E291EC7D-280A-4695-A267-CC91BAE92950}" type="presParOf" srcId="{077771D1-B2B7-4B22-BED6-9A4DFB901141}" destId="{BDC0410F-DD8F-461A-BEAF-9F73676AB2D2}" srcOrd="5" destOrd="0" presId="urn:microsoft.com/office/officeart/2005/8/layout/process4"/>
    <dgm:cxn modelId="{5FE4C52E-64B3-4838-A798-DC6D7FE5E854}" type="presParOf" srcId="{077771D1-B2B7-4B22-BED6-9A4DFB901141}" destId="{B6A3F0E7-7EC8-43ED-B18A-267924965207}" srcOrd="6" destOrd="0" presId="urn:microsoft.com/office/officeart/2005/8/layout/process4"/>
    <dgm:cxn modelId="{8DFAE8AF-9145-4903-A164-219105F61991}" type="presParOf" srcId="{B6A3F0E7-7EC8-43ED-B18A-267924965207}" destId="{0536927D-85A9-4673-9047-E6041354CF91}" srcOrd="0" destOrd="0" presId="urn:microsoft.com/office/officeart/2005/8/layout/process4"/>
    <dgm:cxn modelId="{4E217B1B-2F48-4E00-B1F9-6F0A8FDD269D}" type="presParOf" srcId="{077771D1-B2B7-4B22-BED6-9A4DFB901141}" destId="{BA28A93B-B93D-4D84-91DC-5D957B7F5722}" srcOrd="7" destOrd="0" presId="urn:microsoft.com/office/officeart/2005/8/layout/process4"/>
    <dgm:cxn modelId="{D9F0E4E3-2B4F-4F07-A466-9B50A70E120C}" type="presParOf" srcId="{077771D1-B2B7-4B22-BED6-9A4DFB901141}" destId="{83AA39FE-38B8-465E-A454-239913A5094F}" srcOrd="8" destOrd="0" presId="urn:microsoft.com/office/officeart/2005/8/layout/process4"/>
    <dgm:cxn modelId="{FAE51C29-C93E-408F-A430-110CCA4E578C}" type="presParOf" srcId="{83AA39FE-38B8-465E-A454-239913A5094F}" destId="{D58BAA0B-A626-4F77-AAF8-037072BCF4A1}" srcOrd="0" destOrd="0" presId="urn:microsoft.com/office/officeart/2005/8/layout/process4"/>
    <dgm:cxn modelId="{A231B722-3D5D-4E19-A8FD-0BD84BBD4239}" type="presParOf" srcId="{077771D1-B2B7-4B22-BED6-9A4DFB901141}" destId="{5F8B0A62-EB01-4CDC-8FF4-10B4079B64C1}" srcOrd="9" destOrd="0" presId="urn:microsoft.com/office/officeart/2005/8/layout/process4"/>
    <dgm:cxn modelId="{9FD2D349-6A84-4318-9B83-E778AF43F83C}" type="presParOf" srcId="{077771D1-B2B7-4B22-BED6-9A4DFB901141}" destId="{C2F45156-CF5A-4F6F-AEB0-97AFC01800B2}" srcOrd="10" destOrd="0" presId="urn:microsoft.com/office/officeart/2005/8/layout/process4"/>
    <dgm:cxn modelId="{360A4168-47D7-4A1E-AC83-7DF275133AB8}" type="presParOf" srcId="{C2F45156-CF5A-4F6F-AEB0-97AFC01800B2}" destId="{9449A789-DBC9-4AAE-B74F-8B8EEC828993}"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0DA51E-C688-4A73-8532-E4762748A771}">
      <dsp:nvSpPr>
        <dsp:cNvPr id="0" name=""/>
        <dsp:cNvSpPr/>
      </dsp:nvSpPr>
      <dsp:spPr>
        <a:xfrm>
          <a:off x="0" y="194331"/>
          <a:ext cx="6635451" cy="917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latin typeface="Times New Roman" pitchFamily="18" charset="0"/>
              <a:cs typeface="Times New Roman" pitchFamily="18" charset="0"/>
            </a:rPr>
            <a:t>A) Disordine normativo</a:t>
          </a:r>
          <a:endParaRPr lang="it-IT" sz="2000" kern="1200" dirty="0">
            <a:latin typeface="Times New Roman" pitchFamily="18" charset="0"/>
            <a:cs typeface="Times New Roman" pitchFamily="18" charset="0"/>
          </a:endParaRPr>
        </a:p>
      </dsp:txBody>
      <dsp:txXfrm>
        <a:off x="0" y="194331"/>
        <a:ext cx="5698811" cy="917825"/>
      </dsp:txXfrm>
    </dsp:sp>
    <dsp:sp modelId="{2566E9F1-1255-4799-9C9F-A67B4155B00D}">
      <dsp:nvSpPr>
        <dsp:cNvPr id="0" name=""/>
        <dsp:cNvSpPr/>
      </dsp:nvSpPr>
      <dsp:spPr>
        <a:xfrm>
          <a:off x="640090" y="1179980"/>
          <a:ext cx="6635451" cy="917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latin typeface="Times New Roman" pitchFamily="18" charset="0"/>
              <a:cs typeface="Times New Roman" pitchFamily="18" charset="0"/>
            </a:rPr>
            <a:t>B) Contenimento pratiche elusive</a:t>
          </a:r>
          <a:endParaRPr lang="it-IT" sz="2000" kern="1200" dirty="0">
            <a:latin typeface="Times New Roman" pitchFamily="18" charset="0"/>
            <a:cs typeface="Times New Roman" pitchFamily="18" charset="0"/>
          </a:endParaRPr>
        </a:p>
      </dsp:txBody>
      <dsp:txXfrm>
        <a:off x="640090" y="1179980"/>
        <a:ext cx="5453384" cy="917825"/>
      </dsp:txXfrm>
    </dsp:sp>
    <dsp:sp modelId="{351C4314-86AC-43DF-8111-702A2D7B25DA}">
      <dsp:nvSpPr>
        <dsp:cNvPr id="0" name=""/>
        <dsp:cNvSpPr/>
      </dsp:nvSpPr>
      <dsp:spPr>
        <a:xfrm>
          <a:off x="1170962" y="2141592"/>
          <a:ext cx="6635451" cy="917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latin typeface="Times New Roman" pitchFamily="18" charset="0"/>
              <a:cs typeface="Times New Roman" pitchFamily="18" charset="0"/>
            </a:rPr>
            <a:t>C) Adeguamento diritto europeo (art. 106 TFUE) </a:t>
          </a:r>
        </a:p>
        <a:p>
          <a:pPr lvl="0" algn="just" defTabSz="889000">
            <a:lnSpc>
              <a:spcPct val="90000"/>
            </a:lnSpc>
            <a:spcBef>
              <a:spcPct val="0"/>
            </a:spcBef>
            <a:spcAft>
              <a:spcPct val="35000"/>
            </a:spcAft>
          </a:pPr>
          <a:endParaRPr lang="it-IT" sz="2000" kern="1200" dirty="0"/>
        </a:p>
      </dsp:txBody>
      <dsp:txXfrm>
        <a:off x="1170962" y="2141592"/>
        <a:ext cx="5453384" cy="917825"/>
      </dsp:txXfrm>
    </dsp:sp>
    <dsp:sp modelId="{603C229A-DEE6-4354-BCEE-39B6592E44D1}">
      <dsp:nvSpPr>
        <dsp:cNvPr id="0" name=""/>
        <dsp:cNvSpPr/>
      </dsp:nvSpPr>
      <dsp:spPr>
        <a:xfrm>
          <a:off x="6038865" y="696017"/>
          <a:ext cx="596586" cy="59658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it-IT" sz="2700" kern="1200"/>
        </a:p>
      </dsp:txBody>
      <dsp:txXfrm>
        <a:off x="6038865" y="696017"/>
        <a:ext cx="596586" cy="596586"/>
      </dsp:txXfrm>
    </dsp:sp>
    <dsp:sp modelId="{5729D354-AB8C-4047-ABBB-6B98F2C28B51}">
      <dsp:nvSpPr>
        <dsp:cNvPr id="0" name=""/>
        <dsp:cNvSpPr/>
      </dsp:nvSpPr>
      <dsp:spPr>
        <a:xfrm>
          <a:off x="6624346" y="1760695"/>
          <a:ext cx="596586" cy="59658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it-IT" sz="2700" kern="1200"/>
        </a:p>
      </dsp:txBody>
      <dsp:txXfrm>
        <a:off x="6624346" y="1760695"/>
        <a:ext cx="596586" cy="59658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A5645B-2570-4BEF-8D66-631637E4AB89}">
      <dsp:nvSpPr>
        <dsp:cNvPr id="0" name=""/>
        <dsp:cNvSpPr/>
      </dsp:nvSpPr>
      <dsp:spPr>
        <a:xfrm>
          <a:off x="0" y="3619594"/>
          <a:ext cx="7628835" cy="7918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85344" numCol="1" spcCol="1270" anchor="ctr" anchorCtr="0">
          <a:noAutofit/>
        </a:bodyPr>
        <a:lstStyle/>
        <a:p>
          <a:pPr lvl="0" algn="just" defTabSz="533400">
            <a:lnSpc>
              <a:spcPct val="90000"/>
            </a:lnSpc>
            <a:spcBef>
              <a:spcPct val="0"/>
            </a:spcBef>
            <a:spcAft>
              <a:spcPct val="35000"/>
            </a:spcAft>
          </a:pPr>
          <a:r>
            <a:rPr lang="it-IT" sz="1200" kern="1200" baseline="0" dirty="0" smtClean="0">
              <a:latin typeface="Times New Roman" pitchFamily="18" charset="0"/>
              <a:cs typeface="Times New Roman" pitchFamily="18" charset="0"/>
            </a:rPr>
            <a:t>d) Retribuzione variabile: </a:t>
          </a:r>
        </a:p>
        <a:p>
          <a:pPr lvl="0" algn="just" defTabSz="533400">
            <a:lnSpc>
              <a:spcPct val="90000"/>
            </a:lnSpc>
            <a:spcBef>
              <a:spcPct val="0"/>
            </a:spcBef>
            <a:spcAft>
              <a:spcPct val="35000"/>
            </a:spcAft>
          </a:pPr>
          <a:r>
            <a:rPr lang="it-IT" sz="1200" kern="1200" baseline="0" dirty="0" smtClean="0">
              <a:latin typeface="Times New Roman" pitchFamily="18" charset="0"/>
              <a:cs typeface="Times New Roman" pitchFamily="18" charset="0"/>
            </a:rPr>
            <a:t>- se i  risultati negativi non dipendono dalla responsabilità dell’amministratore?</a:t>
          </a:r>
        </a:p>
        <a:p>
          <a:pPr lvl="0" algn="just" defTabSz="533400">
            <a:lnSpc>
              <a:spcPct val="90000"/>
            </a:lnSpc>
            <a:spcBef>
              <a:spcPct val="0"/>
            </a:spcBef>
            <a:spcAft>
              <a:spcPct val="35000"/>
            </a:spcAft>
          </a:pPr>
          <a:r>
            <a:rPr lang="it-IT" sz="1200" kern="1200" baseline="0" dirty="0" smtClean="0">
              <a:latin typeface="Times New Roman" pitchFamily="18" charset="0"/>
              <a:cs typeface="Times New Roman" pitchFamily="18" charset="0"/>
            </a:rPr>
            <a:t>- come e con quali tempi si accerta la responsabilità dell’amministratore?   </a:t>
          </a:r>
          <a:endParaRPr lang="it-IT" sz="1200" kern="1200" baseline="0" dirty="0">
            <a:latin typeface="Times New Roman" pitchFamily="18" charset="0"/>
            <a:cs typeface="Times New Roman" pitchFamily="18" charset="0"/>
          </a:endParaRPr>
        </a:p>
      </dsp:txBody>
      <dsp:txXfrm>
        <a:off x="0" y="3619594"/>
        <a:ext cx="7628835" cy="791878"/>
      </dsp:txXfrm>
    </dsp:sp>
    <dsp:sp modelId="{0536927D-85A9-4673-9047-E6041354CF91}">
      <dsp:nvSpPr>
        <dsp:cNvPr id="0" name=""/>
        <dsp:cNvSpPr/>
      </dsp:nvSpPr>
      <dsp:spPr>
        <a:xfrm rot="10800000">
          <a:off x="0" y="2413563"/>
          <a:ext cx="7628835" cy="121790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it-IT" sz="1200" kern="1200" dirty="0" smtClean="0">
              <a:latin typeface="Times New Roman" pitchFamily="18" charset="0"/>
              <a:cs typeface="Times New Roman" pitchFamily="18" charset="0"/>
            </a:rPr>
            <a:t>c) Cosa deve intendersi per “trattamento economico annuo”: include il TFR?  </a:t>
          </a:r>
          <a:endParaRPr lang="it-IT" sz="1200" kern="1200" dirty="0">
            <a:latin typeface="Times New Roman" pitchFamily="18" charset="0"/>
            <a:cs typeface="Times New Roman" pitchFamily="18" charset="0"/>
          </a:endParaRPr>
        </a:p>
      </dsp:txBody>
      <dsp:txXfrm rot="10800000">
        <a:off x="0" y="2413563"/>
        <a:ext cx="7628835" cy="1217909"/>
      </dsp:txXfrm>
    </dsp:sp>
    <dsp:sp modelId="{D58BAA0B-A626-4F77-AAF8-037072BCF4A1}">
      <dsp:nvSpPr>
        <dsp:cNvPr id="0" name=""/>
        <dsp:cNvSpPr/>
      </dsp:nvSpPr>
      <dsp:spPr>
        <a:xfrm rot="10800000">
          <a:off x="0" y="1187058"/>
          <a:ext cx="7628835" cy="121790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it-IT" sz="1200" kern="1200" dirty="0" smtClean="0">
              <a:latin typeface="Times New Roman" pitchFamily="18" charset="0"/>
              <a:cs typeface="Times New Roman" pitchFamily="18" charset="0"/>
            </a:rPr>
            <a:t>b) Legittimità costituzionale delle disposizioni che prevedono un tetto massimo nel trattamento economico di amministrati e dipendenti anche ove si cumulino con le pensioni perché “il carattere limitato delle risorse pubbliche giustifica la necessità di una predeterminazione complessiva delle risorse che l’amministrazione può corrispondere a titolo di retribuzioni e pensioni” (Corte Costituzionale n. 124 del 26 maggio 2017; Corte Costituzionale n. 153 del 14 luglio 2015) </a:t>
          </a:r>
          <a:endParaRPr lang="it-IT" sz="1200" kern="1200" dirty="0">
            <a:latin typeface="Times New Roman" pitchFamily="18" charset="0"/>
            <a:cs typeface="Times New Roman" pitchFamily="18" charset="0"/>
          </a:endParaRPr>
        </a:p>
      </dsp:txBody>
      <dsp:txXfrm rot="10800000">
        <a:off x="0" y="1187058"/>
        <a:ext cx="7628835" cy="1217909"/>
      </dsp:txXfrm>
    </dsp:sp>
    <dsp:sp modelId="{9449A789-DBC9-4AAE-B74F-8B8EEC828993}">
      <dsp:nvSpPr>
        <dsp:cNvPr id="0" name=""/>
        <dsp:cNvSpPr/>
      </dsp:nvSpPr>
      <dsp:spPr>
        <a:xfrm rot="10800000">
          <a:off x="0" y="1500"/>
          <a:ext cx="7628835" cy="121790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85344" numCol="1" spcCol="1270" anchor="ctr" anchorCtr="0">
          <a:noAutofit/>
        </a:bodyPr>
        <a:lstStyle/>
        <a:p>
          <a:pPr lvl="0" algn="just" defTabSz="533400">
            <a:lnSpc>
              <a:spcPct val="90000"/>
            </a:lnSpc>
            <a:spcBef>
              <a:spcPct val="0"/>
            </a:spcBef>
            <a:spcAft>
              <a:spcPct val="35000"/>
            </a:spcAft>
          </a:pPr>
          <a:r>
            <a:rPr lang="it-IT" sz="1200" kern="1200" baseline="0" dirty="0" smtClean="0">
              <a:latin typeface="Times New Roman" pitchFamily="18" charset="0"/>
              <a:cs typeface="Times New Roman" pitchFamily="18" charset="0"/>
            </a:rPr>
            <a:t>a)Il rapporto tra fonte </a:t>
          </a:r>
          <a:r>
            <a:rPr lang="it-IT" sz="1200" kern="1200" baseline="0" dirty="0" err="1" smtClean="0">
              <a:latin typeface="Times New Roman" pitchFamily="18" charset="0"/>
              <a:cs typeface="Times New Roman" pitchFamily="18" charset="0"/>
            </a:rPr>
            <a:t>eteronoma</a:t>
          </a:r>
          <a:r>
            <a:rPr lang="it-IT" sz="1200" kern="1200" baseline="0" dirty="0" smtClean="0">
              <a:latin typeface="Times New Roman" pitchFamily="18" charset="0"/>
              <a:cs typeface="Times New Roman" pitchFamily="18" charset="0"/>
            </a:rPr>
            <a:t> e contratto collettivo </a:t>
          </a:r>
        </a:p>
        <a:p>
          <a:pPr lvl="0" algn="just" defTabSz="533400">
            <a:lnSpc>
              <a:spcPct val="90000"/>
            </a:lnSpc>
            <a:spcBef>
              <a:spcPct val="0"/>
            </a:spcBef>
            <a:spcAft>
              <a:spcPct val="35000"/>
            </a:spcAft>
          </a:pPr>
          <a:r>
            <a:rPr lang="it-IT" sz="1200" kern="1200" baseline="0" dirty="0" smtClean="0">
              <a:latin typeface="Times New Roman" pitchFamily="18" charset="0"/>
              <a:cs typeface="Times New Roman" pitchFamily="18" charset="0"/>
            </a:rPr>
            <a:t>(deroghe in </a:t>
          </a:r>
          <a:r>
            <a:rPr lang="it-IT" sz="1200" kern="1200" baseline="0" dirty="0" err="1" smtClean="0">
              <a:latin typeface="Times New Roman" pitchFamily="18" charset="0"/>
              <a:cs typeface="Times New Roman" pitchFamily="18" charset="0"/>
            </a:rPr>
            <a:t>peius</a:t>
          </a:r>
          <a:r>
            <a:rPr lang="it-IT" sz="1200" kern="1200" baseline="0" dirty="0" smtClean="0">
              <a:latin typeface="Times New Roman" pitchFamily="18" charset="0"/>
              <a:cs typeface="Times New Roman" pitchFamily="18" charset="0"/>
            </a:rPr>
            <a:t> e in </a:t>
          </a:r>
          <a:r>
            <a:rPr lang="it-IT" sz="1200" kern="1200" baseline="0" dirty="0" err="1" smtClean="0">
              <a:latin typeface="Times New Roman" pitchFamily="18" charset="0"/>
              <a:cs typeface="Times New Roman" pitchFamily="18" charset="0"/>
            </a:rPr>
            <a:t>melius</a:t>
          </a:r>
          <a:r>
            <a:rPr lang="it-IT" sz="1200" kern="1200" baseline="0" dirty="0" smtClean="0">
              <a:latin typeface="Times New Roman" pitchFamily="18" charset="0"/>
              <a:cs typeface="Times New Roman" pitchFamily="18" charset="0"/>
            </a:rPr>
            <a:t> al CCNL) </a:t>
          </a:r>
          <a:endParaRPr lang="it-IT" sz="1200" kern="1200" baseline="0" dirty="0">
            <a:latin typeface="Times New Roman" pitchFamily="18" charset="0"/>
            <a:cs typeface="Times New Roman" pitchFamily="18" charset="0"/>
          </a:endParaRPr>
        </a:p>
      </dsp:txBody>
      <dsp:txXfrm rot="10800000">
        <a:off x="0" y="1500"/>
        <a:ext cx="7628835" cy="121790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F4A844-9A1A-450D-A313-F6024CAEA10C}">
      <dsp:nvSpPr>
        <dsp:cNvPr id="0" name=""/>
        <dsp:cNvSpPr/>
      </dsp:nvSpPr>
      <dsp:spPr>
        <a:xfrm rot="1375055">
          <a:off x="2657477" y="2348466"/>
          <a:ext cx="1184524" cy="52031"/>
        </a:xfrm>
        <a:custGeom>
          <a:avLst/>
          <a:gdLst/>
          <a:ahLst/>
          <a:cxnLst/>
          <a:rect l="0" t="0" r="0" b="0"/>
          <a:pathLst>
            <a:path>
              <a:moveTo>
                <a:pt x="0" y="26015"/>
              </a:moveTo>
              <a:lnTo>
                <a:pt x="1184524" y="26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48646D-4295-43D5-8378-EDF98CF1BE93}">
      <dsp:nvSpPr>
        <dsp:cNvPr id="0" name=""/>
        <dsp:cNvSpPr/>
      </dsp:nvSpPr>
      <dsp:spPr>
        <a:xfrm rot="20228901">
          <a:off x="2661279" y="1237480"/>
          <a:ext cx="1094401" cy="52031"/>
        </a:xfrm>
        <a:custGeom>
          <a:avLst/>
          <a:gdLst/>
          <a:ahLst/>
          <a:cxnLst/>
          <a:rect l="0" t="0" r="0" b="0"/>
          <a:pathLst>
            <a:path>
              <a:moveTo>
                <a:pt x="0" y="26015"/>
              </a:moveTo>
              <a:lnTo>
                <a:pt x="1094401" y="260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AE42B-2C22-482D-813D-7F6CBF9C7B17}">
      <dsp:nvSpPr>
        <dsp:cNvPr id="0" name=""/>
        <dsp:cNvSpPr/>
      </dsp:nvSpPr>
      <dsp:spPr>
        <a:xfrm>
          <a:off x="873182" y="678788"/>
          <a:ext cx="2260297" cy="22602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4B9FB-9564-4A80-99D6-1D6DF0C0CF4C}">
      <dsp:nvSpPr>
        <dsp:cNvPr id="0" name=""/>
        <dsp:cNvSpPr/>
      </dsp:nvSpPr>
      <dsp:spPr>
        <a:xfrm>
          <a:off x="3619547" y="61223"/>
          <a:ext cx="1665550" cy="13561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smtClean="0">
              <a:latin typeface="Times New Roman" pitchFamily="18" charset="0"/>
              <a:cs typeface="Times New Roman" pitchFamily="18" charset="0"/>
            </a:rPr>
            <a:t>A TEMPO DETERMINATO</a:t>
          </a:r>
          <a:endParaRPr lang="it-IT" sz="1200" kern="1200" dirty="0">
            <a:latin typeface="Times New Roman" pitchFamily="18" charset="0"/>
            <a:cs typeface="Times New Roman" pitchFamily="18" charset="0"/>
          </a:endParaRPr>
        </a:p>
      </dsp:txBody>
      <dsp:txXfrm>
        <a:off x="3619547" y="61223"/>
        <a:ext cx="1665550" cy="1356178"/>
      </dsp:txXfrm>
    </dsp:sp>
    <dsp:sp modelId="{D42D6447-41C1-43B8-B60E-2D60A2F4DBCC}">
      <dsp:nvSpPr>
        <dsp:cNvPr id="0" name=""/>
        <dsp:cNvSpPr/>
      </dsp:nvSpPr>
      <dsp:spPr>
        <a:xfrm>
          <a:off x="3678221" y="2269035"/>
          <a:ext cx="1789247" cy="132965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it-IT" sz="1200" kern="1200" dirty="0" smtClean="0">
              <a:latin typeface="Times New Roman" pitchFamily="18" charset="0"/>
              <a:cs typeface="Times New Roman" pitchFamily="18" charset="0"/>
            </a:rPr>
            <a:t>A TEMPO INDETERMINATO </a:t>
          </a:r>
          <a:r>
            <a:rPr lang="it-IT" sz="1000" kern="1200" dirty="0" smtClean="0">
              <a:latin typeface="Times New Roman" pitchFamily="18" charset="0"/>
              <a:cs typeface="Times New Roman" pitchFamily="18" charset="0"/>
            </a:rPr>
            <a:t>limite  del 20% </a:t>
          </a:r>
          <a:r>
            <a:rPr lang="it-IT" sz="1000" kern="1200" dirty="0" err="1" smtClean="0">
              <a:latin typeface="Times New Roman" pitchFamily="18" charset="0"/>
              <a:cs typeface="Times New Roman" pitchFamily="18" charset="0"/>
            </a:rPr>
            <a:t>lav</a:t>
          </a:r>
          <a:r>
            <a:rPr lang="it-IT" sz="1000" kern="1200" dirty="0" smtClean="0">
              <a:latin typeface="Times New Roman" pitchFamily="18" charset="0"/>
              <a:cs typeface="Times New Roman" pitchFamily="18" charset="0"/>
            </a:rPr>
            <a:t>. tempo </a:t>
          </a:r>
          <a:r>
            <a:rPr lang="it-IT" sz="1000" kern="1200" dirty="0" err="1" smtClean="0">
              <a:latin typeface="Times New Roman" pitchFamily="18" charset="0"/>
              <a:cs typeface="Times New Roman" pitchFamily="18" charset="0"/>
            </a:rPr>
            <a:t>ind</a:t>
          </a:r>
          <a:endParaRPr lang="it-IT" sz="1000" kern="1200" dirty="0">
            <a:latin typeface="Times New Roman" pitchFamily="18" charset="0"/>
            <a:cs typeface="Times New Roman" pitchFamily="18" charset="0"/>
          </a:endParaRPr>
        </a:p>
      </dsp:txBody>
      <dsp:txXfrm>
        <a:off x="3678221" y="2269035"/>
        <a:ext cx="1789247" cy="1329651"/>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F4A844-9A1A-450D-A313-F6024CAEA10C}">
      <dsp:nvSpPr>
        <dsp:cNvPr id="0" name=""/>
        <dsp:cNvSpPr/>
      </dsp:nvSpPr>
      <dsp:spPr>
        <a:xfrm rot="21273806">
          <a:off x="1858822" y="2080990"/>
          <a:ext cx="4075335" cy="36079"/>
        </a:xfrm>
        <a:custGeom>
          <a:avLst/>
          <a:gdLst/>
          <a:ahLst/>
          <a:cxnLst/>
          <a:rect l="0" t="0" r="0" b="0"/>
          <a:pathLst>
            <a:path>
              <a:moveTo>
                <a:pt x="0" y="18039"/>
              </a:moveTo>
              <a:lnTo>
                <a:pt x="4075335" y="18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48646D-4295-43D5-8378-EDF98CF1BE93}">
      <dsp:nvSpPr>
        <dsp:cNvPr id="0" name=""/>
        <dsp:cNvSpPr/>
      </dsp:nvSpPr>
      <dsp:spPr>
        <a:xfrm rot="20496710">
          <a:off x="1772564" y="1502707"/>
          <a:ext cx="3737797" cy="36079"/>
        </a:xfrm>
        <a:custGeom>
          <a:avLst/>
          <a:gdLst/>
          <a:ahLst/>
          <a:cxnLst/>
          <a:rect l="0" t="0" r="0" b="0"/>
          <a:pathLst>
            <a:path>
              <a:moveTo>
                <a:pt x="0" y="18039"/>
              </a:moveTo>
              <a:lnTo>
                <a:pt x="3737797" y="180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AE42B-2C22-482D-813D-7F6CBF9C7B17}">
      <dsp:nvSpPr>
        <dsp:cNvPr id="0" name=""/>
        <dsp:cNvSpPr/>
      </dsp:nvSpPr>
      <dsp:spPr>
        <a:xfrm>
          <a:off x="187033" y="989380"/>
          <a:ext cx="3086990" cy="22103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4B9FB-9564-4A80-99D6-1D6DF0C0CF4C}">
      <dsp:nvSpPr>
        <dsp:cNvPr id="0" name=""/>
        <dsp:cNvSpPr/>
      </dsp:nvSpPr>
      <dsp:spPr>
        <a:xfrm>
          <a:off x="3124417" y="0"/>
          <a:ext cx="7278817" cy="965581"/>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it-IT" sz="1200" kern="1200" dirty="0" smtClean="0">
              <a:latin typeface="Times New Roman" pitchFamily="18" charset="0"/>
              <a:cs typeface="Times New Roman" pitchFamily="18" charset="0"/>
            </a:rPr>
            <a:t>In mancanza di forma scritta il contratto di somministrazione è nullo ed i lavoratori sono considerati a tutti gli effetti alle dipendenze dell’utilizzatore (co</a:t>
          </a:r>
          <a:r>
            <a:rPr lang="it-IT" sz="1200" kern="1200" dirty="0" err="1" smtClean="0">
              <a:latin typeface="Times New Roman" pitchFamily="18" charset="0"/>
              <a:cs typeface="Times New Roman" pitchFamily="18" charset="0"/>
            </a:rPr>
            <a:t>.1</a:t>
          </a:r>
          <a:r>
            <a:rPr lang="it-IT" sz="1200" kern="1200" dirty="0" smtClean="0">
              <a:latin typeface="Times New Roman" pitchFamily="18" charset="0"/>
              <a:cs typeface="Times New Roman" pitchFamily="18" charset="0"/>
            </a:rPr>
            <a:t>)</a:t>
          </a:r>
          <a:endParaRPr lang="it-IT" sz="1200" kern="1200" dirty="0">
            <a:latin typeface="Times New Roman" pitchFamily="18" charset="0"/>
            <a:cs typeface="Times New Roman" pitchFamily="18" charset="0"/>
          </a:endParaRPr>
        </a:p>
      </dsp:txBody>
      <dsp:txXfrm>
        <a:off x="3124417" y="0"/>
        <a:ext cx="7278817" cy="965581"/>
      </dsp:txXfrm>
    </dsp:sp>
    <dsp:sp modelId="{D42D6447-41C1-43B8-B60E-2D60A2F4DBCC}">
      <dsp:nvSpPr>
        <dsp:cNvPr id="0" name=""/>
        <dsp:cNvSpPr/>
      </dsp:nvSpPr>
      <dsp:spPr>
        <a:xfrm>
          <a:off x="5705408" y="1112561"/>
          <a:ext cx="5216591" cy="1132149"/>
        </a:xfrm>
        <a:prstGeom prst="flowChartAlternateProcess">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just" defTabSz="533400">
            <a:lnSpc>
              <a:spcPct val="90000"/>
            </a:lnSpc>
            <a:spcBef>
              <a:spcPct val="0"/>
            </a:spcBef>
            <a:spcAft>
              <a:spcPct val="35000"/>
            </a:spcAft>
          </a:pPr>
          <a:r>
            <a:rPr lang="it-IT" sz="1200" kern="1200" dirty="0" smtClean="0">
              <a:latin typeface="Times New Roman" pitchFamily="18" charset="0"/>
              <a:cs typeface="Times New Roman" pitchFamily="18" charset="0"/>
            </a:rPr>
            <a:t>Se la somministrazione avviene al di fuori dei limiti e delle condizioni  previste dalla legge il lavoratore può chiedere la costituzione di un rapporto di lavoro alle dipendenze di quest’ultimo, con effetto dall’inizio della somministrazione (</a:t>
          </a:r>
          <a:r>
            <a:rPr lang="it-IT" sz="1200" kern="1200" dirty="0" err="1" smtClean="0">
              <a:latin typeface="Times New Roman" pitchFamily="18" charset="0"/>
              <a:cs typeface="Times New Roman" pitchFamily="18" charset="0"/>
            </a:rPr>
            <a:t>co</a:t>
          </a:r>
          <a:r>
            <a:rPr lang="it-IT" sz="1200" kern="1200" dirty="0" smtClean="0">
              <a:latin typeface="Times New Roman" pitchFamily="18" charset="0"/>
              <a:cs typeface="Times New Roman" pitchFamily="18" charset="0"/>
            </a:rPr>
            <a:t>. 2)</a:t>
          </a:r>
          <a:endParaRPr lang="it-IT" sz="1200" kern="1200" dirty="0">
            <a:latin typeface="Times New Roman" pitchFamily="18" charset="0"/>
            <a:cs typeface="Times New Roman" pitchFamily="18" charset="0"/>
          </a:endParaRPr>
        </a:p>
      </dsp:txBody>
      <dsp:txXfrm>
        <a:off x="5705408" y="1112561"/>
        <a:ext cx="5216591" cy="1132149"/>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AB2586-A4AA-4078-9617-D1B5BC4A169D}">
      <dsp:nvSpPr>
        <dsp:cNvPr id="0" name=""/>
        <dsp:cNvSpPr/>
      </dsp:nvSpPr>
      <dsp:spPr>
        <a:xfrm>
          <a:off x="0" y="316410"/>
          <a:ext cx="8128000" cy="8568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it-IT" sz="1800" kern="1200" dirty="0" smtClean="0">
              <a:latin typeface="Times New Roman" pitchFamily="18" charset="0"/>
              <a:cs typeface="Times New Roman" pitchFamily="18" charset="0"/>
            </a:rPr>
            <a:t>No limiti, fatta salva l’applicazione dell’art. 19 del </a:t>
          </a:r>
          <a:r>
            <a:rPr lang="it-IT" sz="1800" kern="1200" dirty="0" err="1" smtClean="0">
              <a:latin typeface="Times New Roman" pitchFamily="18" charset="0"/>
              <a:cs typeface="Times New Roman" pitchFamily="18" charset="0"/>
            </a:rPr>
            <a:t>d.lgvo</a:t>
          </a:r>
          <a:r>
            <a:rPr lang="it-IT" sz="1800" kern="1200" dirty="0" smtClean="0">
              <a:latin typeface="Times New Roman" pitchFamily="18" charset="0"/>
              <a:cs typeface="Times New Roman" pitchFamily="18" charset="0"/>
            </a:rPr>
            <a:t> 175/2016 in materia di reclutamento</a:t>
          </a:r>
          <a:endParaRPr lang="it-IT" sz="1800" kern="1200" dirty="0">
            <a:latin typeface="Times New Roman" pitchFamily="18" charset="0"/>
            <a:cs typeface="Times New Roman" pitchFamily="18" charset="0"/>
          </a:endParaRPr>
        </a:p>
      </dsp:txBody>
      <dsp:txXfrm>
        <a:off x="0" y="316410"/>
        <a:ext cx="8128000" cy="856822"/>
      </dsp:txXfrm>
    </dsp:sp>
    <dsp:sp modelId="{164A1860-2D5F-4A0C-A4FA-24CDCAAB365A}">
      <dsp:nvSpPr>
        <dsp:cNvPr id="0" name=""/>
        <dsp:cNvSpPr/>
      </dsp:nvSpPr>
      <dsp:spPr>
        <a:xfrm>
          <a:off x="0" y="1294468"/>
          <a:ext cx="81280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0320" rIns="113792" bIns="20320" numCol="1" spcCol="1270" anchor="t" anchorCtr="0">
          <a:noAutofit/>
        </a:bodyPr>
        <a:lstStyle/>
        <a:p>
          <a:pPr marL="171450" lvl="1" indent="-171450" algn="ctr" defTabSz="711200">
            <a:lnSpc>
              <a:spcPct val="90000"/>
            </a:lnSpc>
            <a:spcBef>
              <a:spcPct val="0"/>
            </a:spcBef>
            <a:spcAft>
              <a:spcPct val="20000"/>
            </a:spcAft>
            <a:buChar char="••"/>
          </a:pPr>
          <a:endParaRPr lang="it-IT" sz="1600" kern="1200" dirty="0">
            <a:latin typeface="Times New Roman" pitchFamily="18" charset="0"/>
            <a:cs typeface="Times New Roman" pitchFamily="18" charset="0"/>
          </a:endParaRPr>
        </a:p>
      </dsp:txBody>
      <dsp:txXfrm>
        <a:off x="0" y="1294468"/>
        <a:ext cx="8128000" cy="281520"/>
      </dsp:txXfrm>
    </dsp:sp>
    <dsp:sp modelId="{440578F1-E17C-4410-96C3-86F928181ABA}">
      <dsp:nvSpPr>
        <dsp:cNvPr id="0" name=""/>
        <dsp:cNvSpPr/>
      </dsp:nvSpPr>
      <dsp:spPr>
        <a:xfrm>
          <a:off x="0" y="1258936"/>
          <a:ext cx="8128000" cy="10007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it-IT" sz="1800" b="1" kern="1200" dirty="0" smtClean="0">
              <a:latin typeface="Times New Roman" pitchFamily="18" charset="0"/>
              <a:cs typeface="Times New Roman" pitchFamily="18" charset="0"/>
            </a:rPr>
            <a:t>QUALE SANZIONE PER I CONTRATTI  A TERMINE ILLEGITTIMI?</a:t>
          </a:r>
        </a:p>
      </dsp:txBody>
      <dsp:txXfrm>
        <a:off x="0" y="1258936"/>
        <a:ext cx="8128000" cy="1000715"/>
      </dsp:txXfrm>
    </dsp:sp>
    <dsp:sp modelId="{0ACB6ACA-90B4-41B8-9FB1-8FB3FE2C72B2}">
      <dsp:nvSpPr>
        <dsp:cNvPr id="0" name=""/>
        <dsp:cNvSpPr/>
      </dsp:nvSpPr>
      <dsp:spPr>
        <a:xfrm>
          <a:off x="0" y="2528954"/>
          <a:ext cx="8128000" cy="8568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solidFill>
                <a:schemeClr val="bg1"/>
              </a:solidFill>
              <a:latin typeface="Times New Roman" pitchFamily="18" charset="0"/>
              <a:cs typeface="Times New Roman" pitchFamily="18" charset="0"/>
            </a:rPr>
            <a:t>NON TROVA APPLICAZIONE LA REGOLA DEL DIVIETO </a:t>
          </a:r>
          <a:r>
            <a:rPr lang="it-IT" sz="1400" kern="1200" dirty="0" err="1" smtClean="0">
              <a:solidFill>
                <a:schemeClr val="bg1"/>
              </a:solidFill>
              <a:latin typeface="Times New Roman" pitchFamily="18" charset="0"/>
              <a:cs typeface="Times New Roman" pitchFamily="18" charset="0"/>
            </a:rPr>
            <a:t>DI</a:t>
          </a:r>
          <a:r>
            <a:rPr lang="it-IT" sz="1400" kern="1200" dirty="0" smtClean="0">
              <a:solidFill>
                <a:schemeClr val="bg1"/>
              </a:solidFill>
              <a:latin typeface="Times New Roman" pitchFamily="18" charset="0"/>
              <a:cs typeface="Times New Roman" pitchFamily="18" charset="0"/>
            </a:rPr>
            <a:t> CONVERSIONE OPERANTE PER LE PUBBLICHE AMMINISTRAZIONI (art. 36 </a:t>
          </a:r>
          <a:r>
            <a:rPr lang="it-IT" sz="1400" kern="1200" dirty="0" err="1" smtClean="0">
              <a:solidFill>
                <a:schemeClr val="bg1"/>
              </a:solidFill>
              <a:latin typeface="Times New Roman" pitchFamily="18" charset="0"/>
              <a:cs typeface="Times New Roman" pitchFamily="18" charset="0"/>
            </a:rPr>
            <a:t>co</a:t>
          </a:r>
          <a:r>
            <a:rPr lang="it-IT" sz="1400" kern="1200" dirty="0" smtClean="0">
              <a:solidFill>
                <a:schemeClr val="bg1"/>
              </a:solidFill>
              <a:latin typeface="Times New Roman" pitchFamily="18" charset="0"/>
              <a:cs typeface="Times New Roman" pitchFamily="18" charset="0"/>
            </a:rPr>
            <a:t>. 5 d.lgs.165/2001)</a:t>
          </a:r>
        </a:p>
        <a:p>
          <a:pPr lvl="0" algn="ctr" defTabSz="622300">
            <a:lnSpc>
              <a:spcPct val="90000"/>
            </a:lnSpc>
            <a:spcBef>
              <a:spcPct val="0"/>
            </a:spcBef>
            <a:spcAft>
              <a:spcPct val="35000"/>
            </a:spcAft>
          </a:pPr>
          <a:r>
            <a:rPr lang="it-IT" sz="1400" kern="1200" dirty="0" smtClean="0">
              <a:solidFill>
                <a:schemeClr val="bg1"/>
              </a:solidFill>
              <a:latin typeface="Times New Roman" pitchFamily="18" charset="0"/>
              <a:cs typeface="Times New Roman" pitchFamily="18" charset="0"/>
            </a:rPr>
            <a:t>MA LE NORME </a:t>
          </a:r>
          <a:r>
            <a:rPr lang="it-IT" sz="1400" kern="1200" dirty="0" err="1" smtClean="0">
              <a:solidFill>
                <a:schemeClr val="bg1"/>
              </a:solidFill>
              <a:latin typeface="Times New Roman" pitchFamily="18" charset="0"/>
              <a:cs typeface="Times New Roman" pitchFamily="18" charset="0"/>
            </a:rPr>
            <a:t>DI</a:t>
          </a:r>
          <a:r>
            <a:rPr lang="it-IT" sz="1400" kern="1200" dirty="0" smtClean="0">
              <a:solidFill>
                <a:schemeClr val="bg1"/>
              </a:solidFill>
              <a:latin typeface="Times New Roman" pitchFamily="18" charset="0"/>
              <a:cs typeface="Times New Roman" pitchFamily="18" charset="0"/>
            </a:rPr>
            <a:t> ACCESSO HANNO CARATTERE IMPERATIVO</a:t>
          </a:r>
          <a:endParaRPr lang="it-IT" sz="1400" kern="1200" dirty="0">
            <a:solidFill>
              <a:schemeClr val="bg1"/>
            </a:solidFill>
            <a:latin typeface="Times New Roman" pitchFamily="18" charset="0"/>
            <a:cs typeface="Times New Roman" pitchFamily="18" charset="0"/>
          </a:endParaRPr>
        </a:p>
      </dsp:txBody>
      <dsp:txXfrm>
        <a:off x="0" y="2528954"/>
        <a:ext cx="8128000" cy="8568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0DA51E-C688-4A73-8532-E4762748A771}">
      <dsp:nvSpPr>
        <dsp:cNvPr id="0" name=""/>
        <dsp:cNvSpPr/>
      </dsp:nvSpPr>
      <dsp:spPr>
        <a:xfrm>
          <a:off x="135164" y="119271"/>
          <a:ext cx="6635451" cy="917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it-IT" sz="1700" kern="1200" dirty="0" smtClean="0"/>
            <a:t>a) </a:t>
          </a:r>
          <a:r>
            <a:rPr lang="it-IT" sz="2000" kern="1200" dirty="0" smtClean="0">
              <a:latin typeface="Times New Roman" pitchFamily="18" charset="0"/>
              <a:cs typeface="Times New Roman" pitchFamily="18" charset="0"/>
            </a:rPr>
            <a:t>Assicurare la chiarezza della disciplina</a:t>
          </a:r>
          <a:endParaRPr lang="it-IT" sz="2000" kern="1200" dirty="0">
            <a:latin typeface="Times New Roman" pitchFamily="18" charset="0"/>
            <a:cs typeface="Times New Roman" pitchFamily="18" charset="0"/>
          </a:endParaRPr>
        </a:p>
      </dsp:txBody>
      <dsp:txXfrm>
        <a:off x="135164" y="119271"/>
        <a:ext cx="5698811" cy="917825"/>
      </dsp:txXfrm>
    </dsp:sp>
    <dsp:sp modelId="{2566E9F1-1255-4799-9C9F-A67B4155B00D}">
      <dsp:nvSpPr>
        <dsp:cNvPr id="0" name=""/>
        <dsp:cNvSpPr/>
      </dsp:nvSpPr>
      <dsp:spPr>
        <a:xfrm>
          <a:off x="592315" y="1145856"/>
          <a:ext cx="6635451" cy="917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latin typeface="Times New Roman" pitchFamily="18" charset="0"/>
              <a:cs typeface="Times New Roman" pitchFamily="18" charset="0"/>
            </a:rPr>
            <a:t>b) Assicurare la semplificazione normativa</a:t>
          </a:r>
          <a:endParaRPr lang="it-IT" sz="2000" kern="1200" dirty="0">
            <a:latin typeface="Times New Roman" pitchFamily="18" charset="0"/>
            <a:cs typeface="Times New Roman" pitchFamily="18" charset="0"/>
          </a:endParaRPr>
        </a:p>
      </dsp:txBody>
      <dsp:txXfrm>
        <a:off x="592315" y="1145856"/>
        <a:ext cx="5453384" cy="917825"/>
      </dsp:txXfrm>
    </dsp:sp>
    <dsp:sp modelId="{351C4314-86AC-43DF-8111-702A2D7B25DA}">
      <dsp:nvSpPr>
        <dsp:cNvPr id="0" name=""/>
        <dsp:cNvSpPr/>
      </dsp:nvSpPr>
      <dsp:spPr>
        <a:xfrm>
          <a:off x="1170962" y="2141592"/>
          <a:ext cx="6635451" cy="91782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it-IT" sz="2000" kern="1200" dirty="0" smtClean="0">
              <a:latin typeface="Times New Roman" pitchFamily="18" charset="0"/>
              <a:cs typeface="Times New Roman" pitchFamily="18" charset="0"/>
            </a:rPr>
            <a:t>c) Assicurare la tutela e promozione della concorrenza, con particolare riferimento al superamento dei regimi transitori</a:t>
          </a:r>
          <a:endParaRPr lang="it-IT" sz="2000" kern="1200" dirty="0">
            <a:latin typeface="Times New Roman" pitchFamily="18" charset="0"/>
            <a:cs typeface="Times New Roman" pitchFamily="18" charset="0"/>
          </a:endParaRPr>
        </a:p>
      </dsp:txBody>
      <dsp:txXfrm>
        <a:off x="1170962" y="2141592"/>
        <a:ext cx="5453384" cy="917825"/>
      </dsp:txXfrm>
    </dsp:sp>
    <dsp:sp modelId="{603C229A-DEE6-4354-BCEE-39B6592E44D1}">
      <dsp:nvSpPr>
        <dsp:cNvPr id="0" name=""/>
        <dsp:cNvSpPr/>
      </dsp:nvSpPr>
      <dsp:spPr>
        <a:xfrm>
          <a:off x="6038865" y="696017"/>
          <a:ext cx="596586" cy="59658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it-IT" sz="2700" kern="1200"/>
        </a:p>
      </dsp:txBody>
      <dsp:txXfrm>
        <a:off x="6038865" y="696017"/>
        <a:ext cx="596586" cy="596586"/>
      </dsp:txXfrm>
    </dsp:sp>
    <dsp:sp modelId="{5729D354-AB8C-4047-ABBB-6B98F2C28B51}">
      <dsp:nvSpPr>
        <dsp:cNvPr id="0" name=""/>
        <dsp:cNvSpPr/>
      </dsp:nvSpPr>
      <dsp:spPr>
        <a:xfrm>
          <a:off x="6624346" y="1760695"/>
          <a:ext cx="596586" cy="59658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it-IT" sz="2700" kern="1200"/>
        </a:p>
      </dsp:txBody>
      <dsp:txXfrm>
        <a:off x="6624346" y="1760695"/>
        <a:ext cx="596586" cy="59658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AB2586-A4AA-4078-9617-D1B5BC4A169D}">
      <dsp:nvSpPr>
        <dsp:cNvPr id="0" name=""/>
        <dsp:cNvSpPr/>
      </dsp:nvSpPr>
      <dsp:spPr>
        <a:xfrm>
          <a:off x="0" y="289986"/>
          <a:ext cx="8128000" cy="8638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Times New Roman" pitchFamily="18" charset="0"/>
              <a:cs typeface="Times New Roman" pitchFamily="18" charset="0"/>
            </a:rPr>
            <a:t>LA DISCIPLINA PREVIGENTE</a:t>
          </a:r>
          <a:endParaRPr lang="it-IT" sz="2000" kern="1200" dirty="0">
            <a:latin typeface="Times New Roman" pitchFamily="18" charset="0"/>
            <a:cs typeface="Times New Roman" pitchFamily="18" charset="0"/>
          </a:endParaRPr>
        </a:p>
      </dsp:txBody>
      <dsp:txXfrm>
        <a:off x="0" y="289986"/>
        <a:ext cx="8128000" cy="863867"/>
      </dsp:txXfrm>
    </dsp:sp>
    <dsp:sp modelId="{164A1860-2D5F-4A0C-A4FA-24CDCAAB365A}">
      <dsp:nvSpPr>
        <dsp:cNvPr id="0" name=""/>
        <dsp:cNvSpPr/>
      </dsp:nvSpPr>
      <dsp:spPr>
        <a:xfrm>
          <a:off x="0" y="1265166"/>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20320" rIns="113792" bIns="20320" numCol="1" spcCol="1270" anchor="t" anchorCtr="0">
          <a:noAutofit/>
        </a:bodyPr>
        <a:lstStyle/>
        <a:p>
          <a:pPr marL="171450" lvl="1" indent="-171450" algn="ctr" defTabSz="711200">
            <a:lnSpc>
              <a:spcPct val="90000"/>
            </a:lnSpc>
            <a:spcBef>
              <a:spcPct val="0"/>
            </a:spcBef>
            <a:spcAft>
              <a:spcPct val="20000"/>
            </a:spcAft>
            <a:buChar char="••"/>
          </a:pPr>
          <a:r>
            <a:rPr lang="it-IT" sz="1600" kern="1200" dirty="0" smtClean="0">
              <a:latin typeface="Times New Roman" pitchFamily="18" charset="0"/>
              <a:cs typeface="Times New Roman" pitchFamily="18" charset="0"/>
            </a:rPr>
            <a:t>(art. 18, commi 1 e 2, del d.l. n. 112/2008 </a:t>
          </a:r>
          <a:r>
            <a:rPr lang="it-IT" sz="1600" kern="1200" dirty="0" err="1" smtClean="0">
              <a:latin typeface="Times New Roman" pitchFamily="18" charset="0"/>
              <a:cs typeface="Times New Roman" pitchFamily="18" charset="0"/>
            </a:rPr>
            <a:t>conv</a:t>
          </a:r>
          <a:r>
            <a:rPr lang="it-IT" sz="1600" kern="1200" dirty="0" smtClean="0">
              <a:latin typeface="Times New Roman" pitchFamily="18" charset="0"/>
              <a:cs typeface="Times New Roman" pitchFamily="18" charset="0"/>
            </a:rPr>
            <a:t>. nella legge 133/2008 e s.m., oggi abrogato dall’art. 28 lett. g) del d. </a:t>
          </a:r>
          <a:r>
            <a:rPr lang="it-IT" sz="1600" kern="1200" dirty="0" err="1" smtClean="0">
              <a:latin typeface="Times New Roman" pitchFamily="18" charset="0"/>
              <a:cs typeface="Times New Roman" pitchFamily="18" charset="0"/>
            </a:rPr>
            <a:t>lgs</a:t>
          </a:r>
          <a:r>
            <a:rPr lang="it-IT" sz="1600" kern="1200" dirty="0" smtClean="0">
              <a:latin typeface="Times New Roman" pitchFamily="18" charset="0"/>
              <a:cs typeface="Times New Roman" pitchFamily="18" charset="0"/>
            </a:rPr>
            <a:t>. 175/2016)</a:t>
          </a:r>
          <a:endParaRPr lang="it-IT" sz="1600" kern="1200" dirty="0">
            <a:latin typeface="Times New Roman" pitchFamily="18" charset="0"/>
            <a:cs typeface="Times New Roman" pitchFamily="18" charset="0"/>
          </a:endParaRPr>
        </a:p>
      </dsp:txBody>
      <dsp:txXfrm>
        <a:off x="0" y="1265166"/>
        <a:ext cx="8128000" cy="1076400"/>
      </dsp:txXfrm>
    </dsp:sp>
    <dsp:sp modelId="{440578F1-E17C-4410-96C3-86F928181ABA}">
      <dsp:nvSpPr>
        <dsp:cNvPr id="0" name=""/>
        <dsp:cNvSpPr/>
      </dsp:nvSpPr>
      <dsp:spPr>
        <a:xfrm>
          <a:off x="0" y="2230254"/>
          <a:ext cx="812800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1" kern="1200" dirty="0" smtClean="0">
              <a:latin typeface="Times New Roman" pitchFamily="18" charset="0"/>
              <a:cs typeface="Times New Roman" pitchFamily="18" charset="0"/>
            </a:rPr>
            <a:t>GLI OBBLIGHI ASSUNZIONALI ERANO DIVERSI IN RELAZIONE AL SERVIZIO SVOLTO DALLE SOCIET</a:t>
          </a:r>
          <a:r>
            <a:rPr lang="it-IT" sz="2000" b="1" kern="1200" dirty="0" smtClean="0">
              <a:latin typeface="Times New Roman"/>
              <a:cs typeface="Times New Roman"/>
            </a:rPr>
            <a:t>À</a:t>
          </a:r>
          <a:endParaRPr lang="it-IT" sz="2000" b="1" kern="1200" dirty="0" smtClean="0">
            <a:latin typeface="Times New Roman" pitchFamily="18" charset="0"/>
            <a:cs typeface="Times New Roman" pitchFamily="18" charset="0"/>
          </a:endParaRPr>
        </a:p>
      </dsp:txBody>
      <dsp:txXfrm>
        <a:off x="0" y="2230254"/>
        <a:ext cx="8128000" cy="12168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3AB347-6CE6-4E65-B39B-0512B855E3ED}">
      <dsp:nvSpPr>
        <dsp:cNvPr id="0" name=""/>
        <dsp:cNvSpPr/>
      </dsp:nvSpPr>
      <dsp:spPr>
        <a:xfrm>
          <a:off x="0" y="139648"/>
          <a:ext cx="9070671" cy="18953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it-IT" sz="1800" kern="1200" dirty="0" smtClean="0">
              <a:latin typeface="Times New Roman" pitchFamily="18" charset="0"/>
              <a:cs typeface="Times New Roman" pitchFamily="18" charset="0"/>
            </a:rPr>
            <a:t>A) Le società che gestivano servizi pubblici locali a totale partecipazione pubblica dovevano adottare, con i propri provvedimenti, criteri e modalità per il reclutamento del </a:t>
          </a:r>
          <a:r>
            <a:rPr lang="it-IT" sz="1800" kern="1200" dirty="0" smtClean="0"/>
            <a:t>personale</a:t>
          </a:r>
          <a:r>
            <a:rPr lang="it-IT" sz="1800" kern="1200" dirty="0" smtClean="0">
              <a:latin typeface="Times New Roman" pitchFamily="18" charset="0"/>
              <a:cs typeface="Times New Roman" pitchFamily="18" charset="0"/>
            </a:rPr>
            <a:t> e per il conferimento degli incarichi nel rispetto dei principi di cui al comma 3 dell’art. 35 del decreto legislativo 30 marzo 2001 n. 165;</a:t>
          </a:r>
        </a:p>
      </dsp:txBody>
      <dsp:txXfrm>
        <a:off x="0" y="139648"/>
        <a:ext cx="9070671" cy="1895399"/>
      </dsp:txXfrm>
    </dsp:sp>
    <dsp:sp modelId="{F0A687FB-3FD5-4434-9B62-5A801E68F58D}">
      <dsp:nvSpPr>
        <dsp:cNvPr id="0" name=""/>
        <dsp:cNvSpPr/>
      </dsp:nvSpPr>
      <dsp:spPr>
        <a:xfrm>
          <a:off x="0" y="2249742"/>
          <a:ext cx="9070671" cy="18953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it-IT" sz="1800" kern="1200" dirty="0" smtClean="0">
              <a:latin typeface="Times New Roman" pitchFamily="18" charset="0"/>
              <a:cs typeface="Times New Roman" pitchFamily="18" charset="0"/>
            </a:rPr>
            <a:t>B) Le </a:t>
          </a:r>
          <a:r>
            <a:rPr lang="it-IT" sz="1800" b="1" u="sng" kern="1200" dirty="0" smtClean="0">
              <a:latin typeface="Times New Roman" pitchFamily="18" charset="0"/>
              <a:cs typeface="Times New Roman" pitchFamily="18" charset="0"/>
            </a:rPr>
            <a:t>altre</a:t>
          </a:r>
          <a:r>
            <a:rPr lang="it-IT" sz="1800" kern="1200" dirty="0" smtClean="0">
              <a:latin typeface="Times New Roman" pitchFamily="18" charset="0"/>
              <a:cs typeface="Times New Roman" pitchFamily="18" charset="0"/>
            </a:rPr>
            <a:t> società a </a:t>
          </a:r>
          <a:r>
            <a:rPr lang="it-IT" sz="1800" kern="1200" dirty="0" smtClean="0"/>
            <a:t>partecipazione</a:t>
          </a:r>
          <a:r>
            <a:rPr lang="it-IT" sz="1800" kern="1200" dirty="0" smtClean="0">
              <a:latin typeface="Times New Roman" pitchFamily="18" charset="0"/>
              <a:cs typeface="Times New Roman" pitchFamily="18" charset="0"/>
            </a:rPr>
            <a:t> pubblica totale o di controllo dovevano adottare, con propri provvedimenti, criteri e modalità per il reclutamento del personale e per il conferimento degli incarichi nel rispetto dei principi, anche di derivazione comunitaria, di trasparenza, pubblicità ed imparzialità. </a:t>
          </a:r>
          <a:endParaRPr lang="it-IT" sz="1800" b="1" u="sng" kern="1200" dirty="0">
            <a:latin typeface="Times New Roman" pitchFamily="18" charset="0"/>
            <a:cs typeface="Times New Roman" pitchFamily="18" charset="0"/>
          </a:endParaRPr>
        </a:p>
      </dsp:txBody>
      <dsp:txXfrm>
        <a:off x="0" y="2249742"/>
        <a:ext cx="9070671" cy="189539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260073-7AF6-4095-95D6-92AA07E80D22}">
      <dsp:nvSpPr>
        <dsp:cNvPr id="0" name=""/>
        <dsp:cNvSpPr/>
      </dsp:nvSpPr>
      <dsp:spPr>
        <a:xfrm>
          <a:off x="0" y="132768"/>
          <a:ext cx="8128000" cy="2386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it-IT" sz="1500" kern="1200" dirty="0" smtClean="0"/>
            <a:t> Le società a controllo pubblico stabiliscono, con propri provvedimenti, criteri e modalità per il reclutamento del personale nel rispetto dei principi, anche di derivazione europea, di trasparenza, pubblicità ed imparzialità e dei principi di cui all’art. 35, comma 3, del decreto legislativo 30 marzo 2001 n. 165.</a:t>
          </a:r>
        </a:p>
        <a:p>
          <a:pPr lvl="0" algn="just" defTabSz="666750">
            <a:lnSpc>
              <a:spcPct val="90000"/>
            </a:lnSpc>
            <a:spcBef>
              <a:spcPct val="0"/>
            </a:spcBef>
            <a:spcAft>
              <a:spcPct val="35000"/>
            </a:spcAft>
          </a:pPr>
          <a:r>
            <a:rPr lang="it-IT" sz="1500" kern="1200" dirty="0" smtClean="0"/>
            <a:t>In caso di mancata adozione dei suddetti provvedimenti, trova diretta applicazione l’art. 35, comma 3, del decreto legislativo n. 165 del 2001.</a:t>
          </a:r>
          <a:endParaRPr lang="it-IT" sz="1500" kern="1200" dirty="0"/>
        </a:p>
      </dsp:txBody>
      <dsp:txXfrm>
        <a:off x="0" y="132768"/>
        <a:ext cx="8128000" cy="2386800"/>
      </dsp:txXfrm>
    </dsp:sp>
    <dsp:sp modelId="{4437C8BC-2836-4131-894E-A188C19A7C53}">
      <dsp:nvSpPr>
        <dsp:cNvPr id="0" name=""/>
        <dsp:cNvSpPr/>
      </dsp:nvSpPr>
      <dsp:spPr>
        <a:xfrm flipV="1">
          <a:off x="0" y="2519568"/>
          <a:ext cx="8128000" cy="210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lang="it-IT" sz="1200" kern="1200" dirty="0"/>
        </a:p>
      </dsp:txBody>
      <dsp:txXfrm flipV="1">
        <a:off x="0" y="2519568"/>
        <a:ext cx="8128000" cy="21005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F12B5B-579A-4747-B9FD-A5E89F4CACFC}">
      <dsp:nvSpPr>
        <dsp:cNvPr id="0" name=""/>
        <dsp:cNvSpPr/>
      </dsp:nvSpPr>
      <dsp:spPr>
        <a:xfrm>
          <a:off x="0" y="3791322"/>
          <a:ext cx="7628835" cy="6216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it-IT" sz="1400" kern="1200" dirty="0" smtClean="0">
              <a:latin typeface="Times New Roman" pitchFamily="18" charset="0"/>
              <a:cs typeface="Times New Roman" pitchFamily="18" charset="0"/>
            </a:rPr>
            <a:t>e) Obbligo di pubblicazione dei provvedimenti sul sito istituzionale</a:t>
          </a:r>
        </a:p>
      </dsp:txBody>
      <dsp:txXfrm>
        <a:off x="0" y="3791322"/>
        <a:ext cx="7628835" cy="621651"/>
      </dsp:txXfrm>
    </dsp:sp>
    <dsp:sp modelId="{A78AC3B6-CE19-4987-B57A-64248C3523FB}">
      <dsp:nvSpPr>
        <dsp:cNvPr id="0" name=""/>
        <dsp:cNvSpPr/>
      </dsp:nvSpPr>
      <dsp:spPr>
        <a:xfrm rot="10800000">
          <a:off x="0" y="2842436"/>
          <a:ext cx="7628835" cy="95610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6680" rIns="0" bIns="106680" numCol="1" spcCol="1270" anchor="ctr" anchorCtr="0">
          <a:noAutofit/>
        </a:bodyPr>
        <a:lstStyle/>
        <a:p>
          <a:pPr lvl="0" algn="just" defTabSz="666750">
            <a:lnSpc>
              <a:spcPct val="90000"/>
            </a:lnSpc>
            <a:spcBef>
              <a:spcPct val="0"/>
            </a:spcBef>
            <a:spcAft>
              <a:spcPct val="35000"/>
            </a:spcAft>
          </a:pPr>
          <a:r>
            <a:rPr lang="it-IT" sz="1500" kern="1200" baseline="0" dirty="0" smtClean="0"/>
            <a:t>d</a:t>
          </a:r>
          <a:r>
            <a:rPr lang="it-IT" sz="1400" kern="1200" baseline="0" dirty="0" smtClean="0">
              <a:latin typeface="Times New Roman" pitchFamily="18" charset="0"/>
              <a:cs typeface="Times New Roman" pitchFamily="18" charset="0"/>
            </a:rPr>
            <a:t>) Nullità espressa dei contratti di lavoro stipulati in assenza dei provvedimenti  o delle procedure, salva l’applicazione dell’art. 2126 c.c. ai fini retributivi </a:t>
          </a:r>
          <a:endParaRPr lang="it-IT" sz="1400" kern="1200" baseline="0" dirty="0">
            <a:latin typeface="Times New Roman" pitchFamily="18" charset="0"/>
            <a:cs typeface="Times New Roman" pitchFamily="18" charset="0"/>
          </a:endParaRPr>
        </a:p>
      </dsp:txBody>
      <dsp:txXfrm rot="10800000">
        <a:off x="0" y="2842436"/>
        <a:ext cx="7628835" cy="956100"/>
      </dsp:txXfrm>
    </dsp:sp>
    <dsp:sp modelId="{0536927D-85A9-4673-9047-E6041354CF91}">
      <dsp:nvSpPr>
        <dsp:cNvPr id="0" name=""/>
        <dsp:cNvSpPr/>
      </dsp:nvSpPr>
      <dsp:spPr>
        <a:xfrm rot="10800000">
          <a:off x="0" y="1895661"/>
          <a:ext cx="7628835" cy="95610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it-IT" sz="1400" kern="1200" dirty="0" smtClean="0"/>
            <a:t>c</a:t>
          </a:r>
          <a:r>
            <a:rPr lang="it-IT" sz="1400" kern="1200" dirty="0" smtClean="0">
              <a:latin typeface="Times New Roman" pitchFamily="18" charset="0"/>
              <a:cs typeface="Times New Roman" pitchFamily="18" charset="0"/>
            </a:rPr>
            <a:t>) Applicazione diretta dell’art. 35 </a:t>
          </a:r>
          <a:r>
            <a:rPr lang="it-IT" sz="1400" kern="1200" dirty="0" err="1" smtClean="0">
              <a:latin typeface="Times New Roman" pitchFamily="18" charset="0"/>
              <a:cs typeface="Times New Roman" pitchFamily="18" charset="0"/>
            </a:rPr>
            <a:t>co</a:t>
          </a:r>
          <a:r>
            <a:rPr lang="it-IT" sz="1400" kern="1200" dirty="0" smtClean="0">
              <a:latin typeface="Times New Roman" pitchFamily="18" charset="0"/>
              <a:cs typeface="Times New Roman" pitchFamily="18" charset="0"/>
            </a:rPr>
            <a:t>. 3 del decreto legislativo 165/2001 in caso di mancata adozione dei provvedimenti per il reclutamento del personale </a:t>
          </a:r>
          <a:endParaRPr lang="it-IT" sz="1400" kern="1200" dirty="0">
            <a:latin typeface="Times New Roman" pitchFamily="18" charset="0"/>
            <a:cs typeface="Times New Roman" pitchFamily="18" charset="0"/>
          </a:endParaRPr>
        </a:p>
      </dsp:txBody>
      <dsp:txXfrm rot="10800000">
        <a:off x="0" y="1895661"/>
        <a:ext cx="7628835" cy="956100"/>
      </dsp:txXfrm>
    </dsp:sp>
    <dsp:sp modelId="{D58BAA0B-A626-4F77-AAF8-037072BCF4A1}">
      <dsp:nvSpPr>
        <dsp:cNvPr id="0" name=""/>
        <dsp:cNvSpPr/>
      </dsp:nvSpPr>
      <dsp:spPr>
        <a:xfrm rot="10800000">
          <a:off x="0" y="948885"/>
          <a:ext cx="7628835" cy="95610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it-IT" sz="1400" kern="1200" dirty="0" smtClean="0">
              <a:latin typeface="Times New Roman" pitchFamily="18" charset="0"/>
              <a:cs typeface="Times New Roman" pitchFamily="18" charset="0"/>
            </a:rPr>
            <a:t>b) Ambito soggettivo di applicazione </a:t>
          </a:r>
        </a:p>
        <a:p>
          <a:pPr lvl="0" algn="just" defTabSz="622300">
            <a:lnSpc>
              <a:spcPct val="90000"/>
            </a:lnSpc>
            <a:spcBef>
              <a:spcPct val="0"/>
            </a:spcBef>
            <a:spcAft>
              <a:spcPct val="35000"/>
            </a:spcAft>
          </a:pPr>
          <a:r>
            <a:rPr lang="it-IT" sz="1400" kern="1200" dirty="0" smtClean="0">
              <a:latin typeface="Times New Roman" pitchFamily="18" charset="0"/>
              <a:cs typeface="Times New Roman" pitchFamily="18" charset="0"/>
            </a:rPr>
            <a:t>(</a:t>
          </a:r>
          <a:r>
            <a:rPr lang="it-IT" sz="1400" kern="1200" dirty="0" err="1" smtClean="0">
              <a:latin typeface="Times New Roman" pitchFamily="18" charset="0"/>
              <a:cs typeface="Times New Roman" pitchFamily="18" charset="0"/>
            </a:rPr>
            <a:t>ass</a:t>
          </a:r>
          <a:r>
            <a:rPr lang="it-IT" sz="1400" kern="1200" dirty="0" smtClean="0">
              <a:latin typeface="Times New Roman" pitchFamily="18" charset="0"/>
              <a:cs typeface="Times New Roman" pitchFamily="18" charset="0"/>
            </a:rPr>
            <a:t>. ex art. 16 L. 56/87, </a:t>
          </a:r>
          <a:r>
            <a:rPr lang="it-IT" sz="1400" kern="1200" dirty="0" err="1" smtClean="0">
              <a:latin typeface="Times New Roman" pitchFamily="18" charset="0"/>
              <a:cs typeface="Times New Roman" pitchFamily="18" charset="0"/>
            </a:rPr>
            <a:t>ass</a:t>
          </a:r>
          <a:r>
            <a:rPr lang="it-IT" sz="1400" kern="1200" dirty="0" smtClean="0">
              <a:latin typeface="Times New Roman" pitchFamily="18" charset="0"/>
              <a:cs typeface="Times New Roman" pitchFamily="18" charset="0"/>
            </a:rPr>
            <a:t>. obbligatorie, dirigenti, contratti a termine)</a:t>
          </a:r>
          <a:endParaRPr lang="it-IT" sz="1400" kern="1200" dirty="0">
            <a:latin typeface="Times New Roman" pitchFamily="18" charset="0"/>
            <a:cs typeface="Times New Roman" pitchFamily="18" charset="0"/>
          </a:endParaRPr>
        </a:p>
      </dsp:txBody>
      <dsp:txXfrm rot="10800000">
        <a:off x="0" y="948885"/>
        <a:ext cx="7628835" cy="956100"/>
      </dsp:txXfrm>
    </dsp:sp>
    <dsp:sp modelId="{9449A789-DBC9-4AAE-B74F-8B8EEC828993}">
      <dsp:nvSpPr>
        <dsp:cNvPr id="0" name=""/>
        <dsp:cNvSpPr/>
      </dsp:nvSpPr>
      <dsp:spPr>
        <a:xfrm rot="10800000">
          <a:off x="0" y="2109"/>
          <a:ext cx="7628835" cy="95610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2456" numCol="1" spcCol="1270" anchor="ctr" anchorCtr="0">
          <a:noAutofit/>
        </a:bodyPr>
        <a:lstStyle/>
        <a:p>
          <a:pPr lvl="0" algn="just" defTabSz="577850">
            <a:lnSpc>
              <a:spcPct val="90000"/>
            </a:lnSpc>
            <a:spcBef>
              <a:spcPct val="0"/>
            </a:spcBef>
            <a:spcAft>
              <a:spcPct val="35000"/>
            </a:spcAft>
          </a:pPr>
          <a:r>
            <a:rPr lang="it-IT" sz="1300" kern="1200" baseline="0" dirty="0" smtClean="0"/>
            <a:t>a</a:t>
          </a:r>
          <a:r>
            <a:rPr lang="it-IT" sz="1400" kern="1200" baseline="0" dirty="0" smtClean="0">
              <a:latin typeface="Times New Roman" pitchFamily="18" charset="0"/>
              <a:cs typeface="Times New Roman" pitchFamily="18" charset="0"/>
            </a:rPr>
            <a:t>) Disciplina unica per tutte le società a controllo pubblico </a:t>
          </a:r>
          <a:endParaRPr lang="it-IT" sz="1400" kern="1200" baseline="0" dirty="0">
            <a:latin typeface="Times New Roman" pitchFamily="18" charset="0"/>
            <a:cs typeface="Times New Roman" pitchFamily="18" charset="0"/>
          </a:endParaRPr>
        </a:p>
      </dsp:txBody>
      <dsp:txXfrm rot="10800000">
        <a:off x="0" y="2109"/>
        <a:ext cx="7628835" cy="9561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20D351-DE7B-4BA7-B85B-CDDE89F440C9}">
      <dsp:nvSpPr>
        <dsp:cNvPr id="0" name=""/>
        <dsp:cNvSpPr/>
      </dsp:nvSpPr>
      <dsp:spPr>
        <a:xfrm>
          <a:off x="0" y="2836368"/>
          <a:ext cx="6854221" cy="6205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85344" numCol="1" spcCol="1270" anchor="ctr" anchorCtr="0">
          <a:noAutofit/>
        </a:bodyPr>
        <a:lstStyle/>
        <a:p>
          <a:pPr lvl="0" algn="just" defTabSz="533400">
            <a:lnSpc>
              <a:spcPct val="90000"/>
            </a:lnSpc>
            <a:spcBef>
              <a:spcPct val="0"/>
            </a:spcBef>
            <a:spcAft>
              <a:spcPct val="35000"/>
            </a:spcAft>
          </a:pPr>
          <a:r>
            <a:rPr lang="it-IT" sz="1200" kern="1200" baseline="0" dirty="0" smtClean="0"/>
            <a:t> </a:t>
          </a:r>
          <a:r>
            <a:rPr lang="it-IT" sz="1400" kern="1200" baseline="0" dirty="0" smtClean="0">
              <a:latin typeface="Times New Roman" pitchFamily="18" charset="0"/>
              <a:cs typeface="Times New Roman" pitchFamily="18" charset="0"/>
            </a:rPr>
            <a:t>d) Dopo il 30.03.2018 le regioni trasmettono all’ANPAL gli elenchi dei lavoratori dichiarati </a:t>
          </a:r>
          <a:r>
            <a:rPr lang="it-IT" sz="1400" kern="1200" baseline="0" dirty="0" err="1" smtClean="0">
              <a:latin typeface="Times New Roman" pitchFamily="18" charset="0"/>
              <a:cs typeface="Times New Roman" pitchFamily="18" charset="0"/>
            </a:rPr>
            <a:t>eccedentatari</a:t>
          </a:r>
          <a:r>
            <a:rPr lang="it-IT" sz="1400" kern="1200" baseline="0" dirty="0" smtClean="0">
              <a:latin typeface="Times New Roman" pitchFamily="18" charset="0"/>
              <a:cs typeface="Times New Roman" pitchFamily="18" charset="0"/>
            </a:rPr>
            <a:t> e non ricollocabili.</a:t>
          </a:r>
        </a:p>
        <a:p>
          <a:pPr lvl="0" algn="ctr" defTabSz="533400">
            <a:lnSpc>
              <a:spcPct val="90000"/>
            </a:lnSpc>
            <a:spcBef>
              <a:spcPct val="0"/>
            </a:spcBef>
            <a:spcAft>
              <a:spcPct val="35000"/>
            </a:spcAft>
          </a:pPr>
          <a:endParaRPr lang="it-IT" sz="1200" kern="1200" baseline="0" dirty="0"/>
        </a:p>
      </dsp:txBody>
      <dsp:txXfrm>
        <a:off x="0" y="2836368"/>
        <a:ext cx="6854221" cy="620528"/>
      </dsp:txXfrm>
    </dsp:sp>
    <dsp:sp modelId="{0536927D-85A9-4673-9047-E6041354CF91}">
      <dsp:nvSpPr>
        <dsp:cNvPr id="0" name=""/>
        <dsp:cNvSpPr/>
      </dsp:nvSpPr>
      <dsp:spPr>
        <a:xfrm rot="10800000">
          <a:off x="0" y="1912577"/>
          <a:ext cx="6854221" cy="95437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it-IT" sz="1400" kern="1200" dirty="0" smtClean="0">
              <a:latin typeface="Times New Roman" pitchFamily="18" charset="0"/>
              <a:cs typeface="Times New Roman" pitchFamily="18" charset="0"/>
            </a:rPr>
            <a:t>c) Le regioni formano e gestiscono l’elenco dei lavoratori dichiarati eccedenti ed agevolano processi di mobilità in ambito regionale</a:t>
          </a:r>
          <a:endParaRPr lang="it-IT" sz="1400" kern="1200" dirty="0">
            <a:latin typeface="Times New Roman" pitchFamily="18" charset="0"/>
            <a:cs typeface="Times New Roman" pitchFamily="18" charset="0"/>
          </a:endParaRPr>
        </a:p>
      </dsp:txBody>
      <dsp:txXfrm rot="10800000">
        <a:off x="0" y="1912577"/>
        <a:ext cx="6854221" cy="954372"/>
      </dsp:txXfrm>
    </dsp:sp>
    <dsp:sp modelId="{D58BAA0B-A626-4F77-AAF8-037072BCF4A1}">
      <dsp:nvSpPr>
        <dsp:cNvPr id="0" name=""/>
        <dsp:cNvSpPr/>
      </dsp:nvSpPr>
      <dsp:spPr>
        <a:xfrm rot="10800000">
          <a:off x="0" y="946239"/>
          <a:ext cx="6854221" cy="95437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just" defTabSz="622300">
            <a:lnSpc>
              <a:spcPct val="90000"/>
            </a:lnSpc>
            <a:spcBef>
              <a:spcPct val="0"/>
            </a:spcBef>
            <a:spcAft>
              <a:spcPct val="35000"/>
            </a:spcAft>
          </a:pPr>
          <a:r>
            <a:rPr lang="it-IT" sz="1400" kern="1200" dirty="0" smtClean="0">
              <a:latin typeface="Times New Roman" pitchFamily="18" charset="0"/>
              <a:cs typeface="Times New Roman" pitchFamily="18" charset="0"/>
            </a:rPr>
            <a:t>b) L’elenco del  personale eccedente con puntuale indicazione dei profili  professionali è trasmesso alla ragione nel cui territorio la società ha sede legale</a:t>
          </a:r>
        </a:p>
      </dsp:txBody>
      <dsp:txXfrm rot="10800000">
        <a:off x="0" y="946239"/>
        <a:ext cx="6854221" cy="954372"/>
      </dsp:txXfrm>
    </dsp:sp>
    <dsp:sp modelId="{9449A789-DBC9-4AAE-B74F-8B8EEC828993}">
      <dsp:nvSpPr>
        <dsp:cNvPr id="0" name=""/>
        <dsp:cNvSpPr/>
      </dsp:nvSpPr>
      <dsp:spPr>
        <a:xfrm rot="10800000">
          <a:off x="0" y="1"/>
          <a:ext cx="6854221" cy="95437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85344" numCol="1" spcCol="1270" anchor="ctr" anchorCtr="0">
          <a:noAutofit/>
        </a:bodyPr>
        <a:lstStyle/>
        <a:p>
          <a:pPr lvl="0" algn="just" defTabSz="533400">
            <a:lnSpc>
              <a:spcPct val="90000"/>
            </a:lnSpc>
            <a:spcBef>
              <a:spcPct val="0"/>
            </a:spcBef>
            <a:spcAft>
              <a:spcPct val="35000"/>
            </a:spcAft>
          </a:pPr>
          <a:r>
            <a:rPr lang="it-IT" sz="1200" b="0" kern="1200" baseline="0" dirty="0" smtClean="0"/>
            <a:t>a</a:t>
          </a:r>
          <a:r>
            <a:rPr lang="it-IT" sz="1400" b="0" kern="1200" baseline="0" dirty="0" smtClean="0">
              <a:latin typeface="Times New Roman" pitchFamily="18" charset="0"/>
              <a:cs typeface="Times New Roman" pitchFamily="18" charset="0"/>
            </a:rPr>
            <a:t>) Entro il 30.09.2017 le società a controllo pubblico effettueranno  una ricognizione del personale in servizio, per individuare eventuali eccedenze</a:t>
          </a:r>
        </a:p>
        <a:p>
          <a:pPr lvl="0" algn="just" defTabSz="533400">
            <a:lnSpc>
              <a:spcPct val="90000"/>
            </a:lnSpc>
            <a:spcBef>
              <a:spcPct val="0"/>
            </a:spcBef>
            <a:spcAft>
              <a:spcPct val="35000"/>
            </a:spcAft>
          </a:pPr>
          <a:endParaRPr lang="it-IT" sz="900" kern="1200" baseline="0" dirty="0"/>
        </a:p>
      </dsp:txBody>
      <dsp:txXfrm rot="10800000">
        <a:off x="0" y="1"/>
        <a:ext cx="6854221" cy="954372"/>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29FDA1-CF52-4986-829D-4CFDBC2D0D73}">
      <dsp:nvSpPr>
        <dsp:cNvPr id="0" name=""/>
        <dsp:cNvSpPr/>
      </dsp:nvSpPr>
      <dsp:spPr>
        <a:xfrm>
          <a:off x="0" y="0"/>
          <a:ext cx="6908800" cy="10321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it-IT" sz="1400" kern="1200" dirty="0" smtClean="0">
              <a:latin typeface="Times New Roman" pitchFamily="18" charset="0"/>
              <a:cs typeface="Times New Roman" pitchFamily="18" charset="0"/>
            </a:rPr>
            <a:t>Le amministrazioni pubbliche socie fissano obiettivi specifici, annuali e pluriennali, sulle spese di  finanziamento, ivi comprese quelle per il personale delle società controllate, anche attraverso il contenimento degli oneri contrattuali e delle assunzioni, tenendo conto del settore in cui ciascuna opera </a:t>
          </a:r>
          <a:endParaRPr lang="it-IT" sz="1400" kern="1200" dirty="0">
            <a:latin typeface="Times New Roman" pitchFamily="18" charset="0"/>
            <a:cs typeface="Times New Roman" pitchFamily="18" charset="0"/>
          </a:endParaRPr>
        </a:p>
      </dsp:txBody>
      <dsp:txXfrm>
        <a:off x="0" y="0"/>
        <a:ext cx="5855464" cy="1032176"/>
      </dsp:txXfrm>
    </dsp:sp>
    <dsp:sp modelId="{0177D5D3-2B26-4FF3-A987-BDEA49E6E829}">
      <dsp:nvSpPr>
        <dsp:cNvPr id="0" name=""/>
        <dsp:cNvSpPr/>
      </dsp:nvSpPr>
      <dsp:spPr>
        <a:xfrm>
          <a:off x="630050" y="1197382"/>
          <a:ext cx="6908800" cy="10321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it-IT" sz="1400" kern="1200" dirty="0" smtClean="0">
              <a:latin typeface="Times New Roman" pitchFamily="18" charset="0"/>
              <a:cs typeface="Times New Roman" pitchFamily="18" charset="0"/>
            </a:rPr>
            <a:t>Le società a controllo pubblico garantiscono il concreto perseguimento degli obiettivi da recepire, </a:t>
          </a:r>
          <a:r>
            <a:rPr lang="it-IT" sz="1400" i="1" kern="1200" dirty="0" smtClean="0">
              <a:latin typeface="Times New Roman" pitchFamily="18" charset="0"/>
              <a:cs typeface="Times New Roman" pitchFamily="18" charset="0"/>
            </a:rPr>
            <a:t>ove possibile,</a:t>
          </a:r>
          <a:r>
            <a:rPr lang="it-IT" sz="1400" kern="1200" dirty="0" smtClean="0">
              <a:latin typeface="Times New Roman" pitchFamily="18" charset="0"/>
              <a:cs typeface="Times New Roman" pitchFamily="18" charset="0"/>
            </a:rPr>
            <a:t> nel caso di contenimento degli oneri contrattuali, in sede di contrattazione di secondo livello.</a:t>
          </a:r>
          <a:endParaRPr lang="it-IT" sz="1400" kern="1200" dirty="0">
            <a:latin typeface="Times New Roman" pitchFamily="18" charset="0"/>
            <a:cs typeface="Times New Roman" pitchFamily="18" charset="0"/>
          </a:endParaRPr>
        </a:p>
      </dsp:txBody>
      <dsp:txXfrm>
        <a:off x="630050" y="1197382"/>
        <a:ext cx="5628285" cy="1032176"/>
      </dsp:txXfrm>
    </dsp:sp>
    <dsp:sp modelId="{2CDF58A9-767E-4370-9C91-D72AEA79E339}">
      <dsp:nvSpPr>
        <dsp:cNvPr id="0" name=""/>
        <dsp:cNvSpPr/>
      </dsp:nvSpPr>
      <dsp:spPr>
        <a:xfrm>
          <a:off x="1219199" y="2408410"/>
          <a:ext cx="6908800" cy="10321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it-IT" sz="1400" kern="1200" dirty="0" smtClean="0">
              <a:latin typeface="Times New Roman" pitchFamily="18" charset="0"/>
              <a:cs typeface="Times New Roman" pitchFamily="18" charset="0"/>
            </a:rPr>
            <a:t>Obbligo di pubblicazione dei provvedimenti e dei contratti sui siti istituzionali.</a:t>
          </a:r>
          <a:endParaRPr lang="it-IT" sz="1400" kern="1200" dirty="0">
            <a:latin typeface="Times New Roman" pitchFamily="18" charset="0"/>
            <a:cs typeface="Times New Roman" pitchFamily="18" charset="0"/>
          </a:endParaRPr>
        </a:p>
      </dsp:txBody>
      <dsp:txXfrm>
        <a:off x="1219199" y="2408410"/>
        <a:ext cx="5628285" cy="1032176"/>
      </dsp:txXfrm>
    </dsp:sp>
    <dsp:sp modelId="{C59A87CE-37A3-4C86-B67F-A2AC2D47EFA8}">
      <dsp:nvSpPr>
        <dsp:cNvPr id="0" name=""/>
        <dsp:cNvSpPr/>
      </dsp:nvSpPr>
      <dsp:spPr>
        <a:xfrm>
          <a:off x="6237885" y="782733"/>
          <a:ext cx="670914" cy="67091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it-IT" sz="3000" kern="1200"/>
        </a:p>
      </dsp:txBody>
      <dsp:txXfrm>
        <a:off x="6237885" y="782733"/>
        <a:ext cx="670914" cy="670914"/>
      </dsp:txXfrm>
    </dsp:sp>
    <dsp:sp modelId="{0C519635-B026-4427-AA77-470398390C42}">
      <dsp:nvSpPr>
        <dsp:cNvPr id="0" name=""/>
        <dsp:cNvSpPr/>
      </dsp:nvSpPr>
      <dsp:spPr>
        <a:xfrm>
          <a:off x="6847485" y="1980057"/>
          <a:ext cx="670914" cy="670914"/>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it-IT" sz="3000" kern="1200"/>
        </a:p>
      </dsp:txBody>
      <dsp:txXfrm>
        <a:off x="6847485" y="1980057"/>
        <a:ext cx="670914" cy="670914"/>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00B8FF-0EFE-4F3E-95FB-8718F7875907}">
      <dsp:nvSpPr>
        <dsp:cNvPr id="0" name=""/>
        <dsp:cNvSpPr/>
      </dsp:nvSpPr>
      <dsp:spPr>
        <a:xfrm>
          <a:off x="0" y="4037765"/>
          <a:ext cx="7894967" cy="2817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it-IT" sz="1200" kern="1200" dirty="0" smtClean="0">
              <a:latin typeface="Times New Roman" pitchFamily="18" charset="0"/>
              <a:cs typeface="Times New Roman" pitchFamily="18" charset="0"/>
            </a:rPr>
            <a:t>f) </a:t>
          </a:r>
          <a:r>
            <a:rPr lang="it-IT" sz="1200" kern="1200" dirty="0" smtClean="0">
              <a:latin typeface="Times New Roman" pitchFamily="18" charset="0"/>
              <a:cs typeface="Times New Roman" pitchFamily="18" charset="0"/>
            </a:rPr>
            <a:t>Divieto  di stipulare patti di non concorrenza ex art. 2125 e 2596 c.c.</a:t>
          </a:r>
          <a:endParaRPr lang="it-IT" sz="1200" kern="1200" dirty="0">
            <a:latin typeface="Times New Roman" pitchFamily="18" charset="0"/>
            <a:cs typeface="Times New Roman" pitchFamily="18" charset="0"/>
          </a:endParaRPr>
        </a:p>
      </dsp:txBody>
      <dsp:txXfrm>
        <a:off x="0" y="4037765"/>
        <a:ext cx="7894967" cy="281751"/>
      </dsp:txXfrm>
    </dsp:sp>
    <dsp:sp modelId="{AF98C362-96AB-4A1F-AD24-C20FEE3846EF}">
      <dsp:nvSpPr>
        <dsp:cNvPr id="0" name=""/>
        <dsp:cNvSpPr/>
      </dsp:nvSpPr>
      <dsp:spPr>
        <a:xfrm rot="10800000">
          <a:off x="0" y="3325691"/>
          <a:ext cx="7894967" cy="72500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it-IT" sz="1200" kern="1200" dirty="0" smtClean="0">
              <a:latin typeface="Times New Roman" pitchFamily="18" charset="0"/>
              <a:cs typeface="Times New Roman" pitchFamily="18" charset="0"/>
            </a:rPr>
            <a:t>e) Divieto di corrispondere ai dirigenti delle società a controllo pubblico indennità o trattamenti di fine mandato diversi o ulteriori rispetto a quelli previsti dalla legge o dalla contrattazione collettiva. </a:t>
          </a:r>
        </a:p>
      </dsp:txBody>
      <dsp:txXfrm rot="10800000">
        <a:off x="0" y="3325691"/>
        <a:ext cx="7894967" cy="725001"/>
      </dsp:txXfrm>
    </dsp:sp>
    <dsp:sp modelId="{A78AC3B6-CE19-4987-B57A-64248C3523FB}">
      <dsp:nvSpPr>
        <dsp:cNvPr id="0" name=""/>
        <dsp:cNvSpPr/>
      </dsp:nvSpPr>
      <dsp:spPr>
        <a:xfrm rot="10800000">
          <a:off x="0" y="2403158"/>
          <a:ext cx="7894967" cy="91603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85344" numCol="1" spcCol="1270" anchor="ctr" anchorCtr="0">
          <a:noAutofit/>
        </a:bodyPr>
        <a:lstStyle/>
        <a:p>
          <a:pPr lvl="0" algn="just" defTabSz="533400">
            <a:lnSpc>
              <a:spcPct val="90000"/>
            </a:lnSpc>
            <a:spcBef>
              <a:spcPct val="0"/>
            </a:spcBef>
            <a:spcAft>
              <a:spcPct val="35000"/>
            </a:spcAft>
          </a:pPr>
          <a:r>
            <a:rPr lang="it-IT" sz="1200" kern="1200" baseline="0" dirty="0" smtClean="0">
              <a:latin typeface="Times New Roman" pitchFamily="18" charset="0"/>
              <a:cs typeface="Times New Roman" pitchFamily="18" charset="0"/>
            </a:rPr>
            <a:t> d) Il decreto definisce altresì i criteri per la determinazione della parte variabile della remunerazione, commisurata ai risultati di bilancio raggiunti dalla società nel corso dell’esercizio precedente. La parte variabile non può essere corrisposta in caso di risultati negativi attribuibili alla responsabilità dell’amministratore.  </a:t>
          </a:r>
          <a:endParaRPr lang="it-IT" sz="1200" kern="1200" baseline="0" dirty="0">
            <a:latin typeface="Times New Roman" pitchFamily="18" charset="0"/>
            <a:cs typeface="Times New Roman" pitchFamily="18" charset="0"/>
          </a:endParaRPr>
        </a:p>
      </dsp:txBody>
      <dsp:txXfrm rot="10800000">
        <a:off x="0" y="2403158"/>
        <a:ext cx="7894967" cy="916032"/>
      </dsp:txXfrm>
    </dsp:sp>
    <dsp:sp modelId="{0536927D-85A9-4673-9047-E6041354CF91}">
      <dsp:nvSpPr>
        <dsp:cNvPr id="0" name=""/>
        <dsp:cNvSpPr/>
      </dsp:nvSpPr>
      <dsp:spPr>
        <a:xfrm rot="10800000">
          <a:off x="0" y="1428119"/>
          <a:ext cx="7894967" cy="97780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it-IT" sz="1200" kern="1200" dirty="0" smtClean="0">
              <a:latin typeface="Times New Roman" pitchFamily="18" charset="0"/>
              <a:cs typeface="Times New Roman" pitchFamily="18" charset="0"/>
            </a:rPr>
            <a:t>c) Il limite del trattamento economico onnicomprensivo non può superare 240.000 euro annui al lordo dei contributi previdenziali e assistenziali e degli oneri fiscali a carico del beneficiario, tenuto conto anche dei compensi corrisposti da altre pubbliche amministrazioni o da altre società a controllo pubblico </a:t>
          </a:r>
          <a:endParaRPr lang="it-IT" sz="1200" kern="1200" dirty="0">
            <a:latin typeface="Times New Roman" pitchFamily="18" charset="0"/>
            <a:cs typeface="Times New Roman" pitchFamily="18" charset="0"/>
          </a:endParaRPr>
        </a:p>
      </dsp:txBody>
      <dsp:txXfrm rot="10800000">
        <a:off x="0" y="1428119"/>
        <a:ext cx="7894967" cy="977802"/>
      </dsp:txXfrm>
    </dsp:sp>
    <dsp:sp modelId="{D58BAA0B-A626-4F77-AAF8-037072BCF4A1}">
      <dsp:nvSpPr>
        <dsp:cNvPr id="0" name=""/>
        <dsp:cNvSpPr/>
      </dsp:nvSpPr>
      <dsp:spPr>
        <a:xfrm rot="10800000">
          <a:off x="0" y="703924"/>
          <a:ext cx="7894967" cy="72500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just" defTabSz="533400">
            <a:lnSpc>
              <a:spcPct val="90000"/>
            </a:lnSpc>
            <a:spcBef>
              <a:spcPct val="0"/>
            </a:spcBef>
            <a:spcAft>
              <a:spcPct val="35000"/>
            </a:spcAft>
          </a:pPr>
          <a:r>
            <a:rPr lang="it-IT" sz="1200" kern="1200" dirty="0" smtClean="0">
              <a:latin typeface="Times New Roman" pitchFamily="18" charset="0"/>
              <a:cs typeface="Times New Roman" pitchFamily="18" charset="0"/>
            </a:rPr>
            <a:t>b) Per ciascuna fascia è individuato il limite del compenso massimo al quale le società a controllo pubblico devono fare riferimento per la determinazione del trattamento economico annuo onnicomprensivo da corrispondere ai dipendenti </a:t>
          </a:r>
          <a:endParaRPr lang="it-IT" sz="1200" kern="1200" dirty="0">
            <a:latin typeface="Times New Roman" pitchFamily="18" charset="0"/>
            <a:cs typeface="Times New Roman" pitchFamily="18" charset="0"/>
          </a:endParaRPr>
        </a:p>
      </dsp:txBody>
      <dsp:txXfrm rot="10800000">
        <a:off x="0" y="703924"/>
        <a:ext cx="7894967" cy="725001"/>
      </dsp:txXfrm>
    </dsp:sp>
    <dsp:sp modelId="{9449A789-DBC9-4AAE-B74F-8B8EEC828993}">
      <dsp:nvSpPr>
        <dsp:cNvPr id="0" name=""/>
        <dsp:cNvSpPr/>
      </dsp:nvSpPr>
      <dsp:spPr>
        <a:xfrm rot="10800000">
          <a:off x="0" y="537"/>
          <a:ext cx="7894967" cy="72500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344" rIns="0" bIns="85344" numCol="1" spcCol="1270" anchor="ctr" anchorCtr="0">
          <a:noAutofit/>
        </a:bodyPr>
        <a:lstStyle/>
        <a:p>
          <a:pPr lvl="0" algn="just" defTabSz="533400">
            <a:lnSpc>
              <a:spcPct val="90000"/>
            </a:lnSpc>
            <a:spcBef>
              <a:spcPct val="0"/>
            </a:spcBef>
            <a:spcAft>
              <a:spcPct val="35000"/>
            </a:spcAft>
          </a:pPr>
          <a:r>
            <a:rPr lang="it-IT" sz="1200" kern="1200" baseline="0" dirty="0" smtClean="0">
              <a:latin typeface="Times New Roman" pitchFamily="18" charset="0"/>
              <a:cs typeface="Times New Roman" pitchFamily="18" charset="0"/>
            </a:rPr>
            <a:t> a) Con decreto del Ministro dell’economia e delle finanze sono definiti indicatori dimensionali quali/quantitativi per individuare fino a 5 FASCE per la classificazione delle società a controllo pubblico  </a:t>
          </a:r>
          <a:endParaRPr lang="it-IT" sz="1200" kern="1200" baseline="0" dirty="0">
            <a:latin typeface="Times New Roman" pitchFamily="18" charset="0"/>
            <a:cs typeface="Times New Roman" pitchFamily="18" charset="0"/>
          </a:endParaRPr>
        </a:p>
      </dsp:txBody>
      <dsp:txXfrm rot="10800000">
        <a:off x="0" y="537"/>
        <a:ext cx="7894967" cy="7250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0FC6A-17D8-D443-813B-EDAC0EF0C998}" type="datetimeFigureOut">
              <a:rPr lang="it-IT" smtClean="0"/>
              <a:pPr/>
              <a:t>06/09/2017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46C47-1146-E440-8065-F2CB2D613F23}" type="slidenum">
              <a:rPr lang="it-IT" smtClean="0"/>
              <a:pPr/>
              <a:t>‹N›</a:t>
            </a:fld>
            <a:endParaRPr lang="it-IT"/>
          </a:p>
        </p:txBody>
      </p:sp>
    </p:spTree>
    <p:extLst>
      <p:ext uri="{BB962C8B-B14F-4D97-AF65-F5344CB8AC3E}">
        <p14:creationId xmlns="" xmlns:p14="http://schemas.microsoft.com/office/powerpoint/2010/main" val="1849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2</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11</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12</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13</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14</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15</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16</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17</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18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3</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5</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6</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8</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9</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B2846C47-1146-E440-8065-F2CB2D613F23}" type="slidenum">
              <a:rPr lang="it-IT" smtClean="0"/>
              <a:pPr/>
              <a:t>10</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06/09/2017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 xmlns:p14="http://schemas.microsoft.com/office/powerpoint/2010/main" val="1502384978"/>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06/09/2017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 xmlns:p14="http://schemas.microsoft.com/office/powerpoint/2010/main" val="1550813332"/>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06/09/2017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 xmlns:p14="http://schemas.microsoft.com/office/powerpoint/2010/main" val="510647285"/>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pPr/>
              <a:t>06/09/2017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 xmlns:p14="http://schemas.microsoft.com/office/powerpoint/2010/main" val="772038528"/>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EF24AF9-7F90-8441-BBB7-689FFC4F4908}" type="datetimeFigureOut">
              <a:rPr lang="it-IT" smtClean="0"/>
              <a:pPr/>
              <a:t>06/09/2017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 xmlns:p14="http://schemas.microsoft.com/office/powerpoint/2010/main" val="555344922"/>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EF24AF9-7F90-8441-BBB7-689FFC4F4908}" type="datetimeFigureOut">
              <a:rPr lang="it-IT" smtClean="0"/>
              <a:pPr/>
              <a:t>06/09/2017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 xmlns:p14="http://schemas.microsoft.com/office/powerpoint/2010/main" val="718174192"/>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EF24AF9-7F90-8441-BBB7-689FFC4F4908}" type="datetimeFigureOut">
              <a:rPr lang="it-IT" smtClean="0"/>
              <a:pPr/>
              <a:t>06/09/2017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 xmlns:p14="http://schemas.microsoft.com/office/powerpoint/2010/main" val="1495548804"/>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EF24AF9-7F90-8441-BBB7-689FFC4F4908}" type="datetimeFigureOut">
              <a:rPr lang="it-IT" smtClean="0"/>
              <a:pPr/>
              <a:t>06/09/2017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 xmlns:p14="http://schemas.microsoft.com/office/powerpoint/2010/main" val="1540144340"/>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EF24AF9-7F90-8441-BBB7-689FFC4F4908}" type="datetimeFigureOut">
              <a:rPr lang="it-IT" smtClean="0"/>
              <a:pPr/>
              <a:t>06/09/2017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 xmlns:p14="http://schemas.microsoft.com/office/powerpoint/2010/main" val="1585525089"/>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pPr/>
              <a:t>06/09/2017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 xmlns:p14="http://schemas.microsoft.com/office/powerpoint/2010/main" val="1943078847"/>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pPr/>
              <a:t>06/09/2017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pPr/>
              <a:t>‹N›</a:t>
            </a:fld>
            <a:endParaRPr lang="it-IT"/>
          </a:p>
        </p:txBody>
      </p:sp>
    </p:spTree>
    <p:extLst>
      <p:ext uri="{BB962C8B-B14F-4D97-AF65-F5344CB8AC3E}">
        <p14:creationId xmlns="" xmlns:p14="http://schemas.microsoft.com/office/powerpoint/2010/main" val="542361600"/>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24AF9-7F90-8441-BBB7-689FFC4F4908}" type="datetimeFigureOut">
              <a:rPr lang="it-IT" smtClean="0"/>
              <a:pPr/>
              <a:t>06/09/2017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ABA4C-D6E0-E542-B2A8-AEB934BBDC1D}" type="slidenum">
              <a:rPr lang="it-IT" smtClean="0"/>
              <a:pPr/>
              <a:t>‹N›</a:t>
            </a:fld>
            <a:endParaRPr lang="it-IT"/>
          </a:p>
        </p:txBody>
      </p:sp>
    </p:spTree>
    <p:extLst>
      <p:ext uri="{BB962C8B-B14F-4D97-AF65-F5344CB8AC3E}">
        <p14:creationId xmlns="" xmlns:p14="http://schemas.microsoft.com/office/powerpoint/2010/main" val="148178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jpeg"/><Relationship Id="rId7" Type="http://schemas.openxmlformats.org/officeDocument/2006/relationships/diagramColors" Target="../diagrams/colors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jpeg"/><Relationship Id="rId7" Type="http://schemas.openxmlformats.org/officeDocument/2006/relationships/diagramColors" Target="../diagrams/colors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jpeg"/><Relationship Id="rId7" Type="http://schemas.openxmlformats.org/officeDocument/2006/relationships/diagramColors" Target="../diagrams/colors1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jpeg"/><Relationship Id="rId7" Type="http://schemas.openxmlformats.org/officeDocument/2006/relationships/diagramColors" Target="../diagrams/colors1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43616" y="-429114"/>
            <a:ext cx="12335616" cy="6892377"/>
          </a:xfrm>
          <a:prstGeom prst="rect">
            <a:avLst/>
          </a:prstGeom>
        </p:spPr>
      </p:pic>
    </p:spTree>
    <p:extLst>
      <p:ext uri="{BB962C8B-B14F-4D97-AF65-F5344CB8AC3E}">
        <p14:creationId xmlns="" xmlns:p14="http://schemas.microsoft.com/office/powerpoint/2010/main" val="471603820"/>
      </p:ext>
    </p:extLst>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29167" y="-163291"/>
            <a:ext cx="12358092" cy="6904935"/>
          </a:xfrm>
          <a:prstGeom prst="rect">
            <a:avLst/>
          </a:prstGeom>
        </p:spPr>
      </p:pic>
      <p:sp>
        <p:nvSpPr>
          <p:cNvPr id="3" name="Titolo 2"/>
          <p:cNvSpPr>
            <a:spLocks noGrp="1"/>
          </p:cNvSpPr>
          <p:nvPr>
            <p:ph type="title"/>
          </p:nvPr>
        </p:nvSpPr>
        <p:spPr>
          <a:xfrm>
            <a:off x="838200" y="-45720"/>
            <a:ext cx="10515600" cy="45719"/>
          </a:xfrm>
        </p:spPr>
        <p:txBody>
          <a:bodyPr>
            <a:normAutofit fontScale="90000"/>
          </a:bodyPr>
          <a:lstStyle/>
          <a:p>
            <a:endParaRPr lang="it-IT" dirty="0"/>
          </a:p>
        </p:txBody>
      </p:sp>
      <p:sp>
        <p:nvSpPr>
          <p:cNvPr id="4" name="Segnaposto contenuto 3"/>
          <p:cNvSpPr>
            <a:spLocks noGrp="1"/>
          </p:cNvSpPr>
          <p:nvPr>
            <p:ph idx="1"/>
          </p:nvPr>
        </p:nvSpPr>
        <p:spPr>
          <a:xfrm>
            <a:off x="838200" y="1139589"/>
            <a:ext cx="10298502" cy="4618132"/>
          </a:xfrm>
        </p:spPr>
        <p:txBody>
          <a:bodyPr>
            <a:normAutofit/>
          </a:bodyPr>
          <a:lstStyle/>
          <a:p>
            <a:pPr algn="ctr">
              <a:buNone/>
            </a:pPr>
            <a:r>
              <a:rPr lang="it-IT" sz="2400" b="1" dirty="0" smtClean="0">
                <a:solidFill>
                  <a:srgbClr val="FF9933"/>
                </a:solidFill>
                <a:latin typeface="Times New Roman" pitchFamily="18" charset="0"/>
                <a:cs typeface="Times New Roman" pitchFamily="18" charset="0"/>
              </a:rPr>
              <a:t>LA DISCIPLINA TRANSITORIA</a:t>
            </a:r>
          </a:p>
          <a:p>
            <a:pPr algn="ctr">
              <a:buNone/>
            </a:pPr>
            <a:r>
              <a:rPr lang="it-IT" sz="1400" b="1" dirty="0" smtClean="0">
                <a:latin typeface="Times New Roman" pitchFamily="18" charset="0"/>
                <a:cs typeface="Times New Roman" pitchFamily="18" charset="0"/>
              </a:rPr>
              <a:t>(art. 25 </a:t>
            </a:r>
            <a:r>
              <a:rPr lang="it-IT" sz="1400" b="1" dirty="0" err="1" smtClean="0">
                <a:latin typeface="Times New Roman" pitchFamily="18" charset="0"/>
                <a:cs typeface="Times New Roman" pitchFamily="18" charset="0"/>
              </a:rPr>
              <a:t>d.lgs</a:t>
            </a:r>
            <a:r>
              <a:rPr lang="it-IT" sz="1400" b="1" dirty="0" smtClean="0">
                <a:latin typeface="Times New Roman" pitchFamily="18" charset="0"/>
                <a:cs typeface="Times New Roman" pitchFamily="18" charset="0"/>
              </a:rPr>
              <a:t> 175/2016 come modificato dall’art. 16 del </a:t>
            </a:r>
            <a:r>
              <a:rPr lang="it-IT" sz="1400" b="1" dirty="0" err="1" smtClean="0">
                <a:latin typeface="Times New Roman" pitchFamily="18" charset="0"/>
                <a:cs typeface="Times New Roman" pitchFamily="18" charset="0"/>
              </a:rPr>
              <a:t>d.lgs</a:t>
            </a:r>
            <a:r>
              <a:rPr lang="it-IT" sz="1400" b="1" dirty="0" smtClean="0">
                <a:latin typeface="Times New Roman" pitchFamily="18" charset="0"/>
                <a:cs typeface="Times New Roman" pitchFamily="18" charset="0"/>
              </a:rPr>
              <a:t> 100/2017)</a:t>
            </a:r>
          </a:p>
          <a:p>
            <a:pPr algn="ctr">
              <a:buNone/>
            </a:pPr>
            <a:endParaRPr lang="it-IT" b="1" dirty="0" smtClean="0">
              <a:solidFill>
                <a:schemeClr val="accent1"/>
              </a:solidFill>
              <a:latin typeface="Times New Roman" pitchFamily="18" charset="0"/>
              <a:cs typeface="Times New Roman" pitchFamily="18" charset="0"/>
            </a:endParaRPr>
          </a:p>
          <a:p>
            <a:pPr marL="514350" indent="-514350" algn="ctr">
              <a:buNone/>
            </a:pPr>
            <a:endParaRPr lang="it-IT" sz="2000" b="1" dirty="0" smtClean="0">
              <a:latin typeface="Times New Roman" pitchFamily="18" charset="0"/>
              <a:cs typeface="Times New Roman" pitchFamily="18" charset="0"/>
            </a:endParaRPr>
          </a:p>
        </p:txBody>
      </p:sp>
      <p:graphicFrame>
        <p:nvGraphicFramePr>
          <p:cNvPr id="8" name="Diagramma 7"/>
          <p:cNvGraphicFramePr/>
          <p:nvPr/>
        </p:nvGraphicFramePr>
        <p:xfrm>
          <a:off x="2498443" y="1897039"/>
          <a:ext cx="6854221" cy="3458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Ovale 9"/>
          <p:cNvSpPr/>
          <p:nvPr/>
        </p:nvSpPr>
        <p:spPr>
          <a:xfrm>
            <a:off x="2811439" y="5355112"/>
            <a:ext cx="6325738" cy="12002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latin typeface="Times New Roman" pitchFamily="18" charset="0"/>
                <a:cs typeface="Times New Roman" pitchFamily="18" charset="0"/>
              </a:rPr>
              <a:t>Le modalità con le quali operare nelle fasi </a:t>
            </a:r>
          </a:p>
          <a:p>
            <a:pPr algn="ctr"/>
            <a:r>
              <a:rPr lang="it-IT" sz="1600" dirty="0" smtClean="0">
                <a:latin typeface="Times New Roman" pitchFamily="18" charset="0"/>
                <a:cs typeface="Times New Roman" pitchFamily="18" charset="0"/>
              </a:rPr>
              <a:t>sub a),b), c) e d) sono fissate da emanando decreto interministeriale </a:t>
            </a:r>
          </a:p>
          <a:p>
            <a:pPr algn="ctr"/>
            <a:endParaRPr lang="it-IT" dirty="0"/>
          </a:p>
        </p:txBody>
      </p:sp>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358092" cy="6904935"/>
          </a:xfrm>
          <a:prstGeom prst="rect">
            <a:avLst/>
          </a:prstGeom>
        </p:spPr>
      </p:pic>
      <p:sp>
        <p:nvSpPr>
          <p:cNvPr id="3" name="Titolo 2"/>
          <p:cNvSpPr>
            <a:spLocks noGrp="1"/>
          </p:cNvSpPr>
          <p:nvPr>
            <p:ph type="title"/>
          </p:nvPr>
        </p:nvSpPr>
        <p:spPr>
          <a:xfrm>
            <a:off x="838200" y="-45720"/>
            <a:ext cx="10515600" cy="45719"/>
          </a:xfrm>
        </p:spPr>
        <p:txBody>
          <a:bodyPr>
            <a:normAutofit fontScale="90000"/>
          </a:bodyPr>
          <a:lstStyle/>
          <a:p>
            <a:endParaRPr lang="it-IT" dirty="0"/>
          </a:p>
        </p:txBody>
      </p:sp>
      <p:sp>
        <p:nvSpPr>
          <p:cNvPr id="4" name="Segnaposto contenuto 3"/>
          <p:cNvSpPr>
            <a:spLocks noGrp="1"/>
          </p:cNvSpPr>
          <p:nvPr>
            <p:ph idx="1"/>
          </p:nvPr>
        </p:nvSpPr>
        <p:spPr>
          <a:xfrm>
            <a:off x="838200" y="1502797"/>
            <a:ext cx="10298502" cy="4674166"/>
          </a:xfrm>
        </p:spPr>
        <p:txBody>
          <a:bodyPr>
            <a:normAutofit/>
          </a:bodyPr>
          <a:lstStyle/>
          <a:p>
            <a:pPr algn="ctr">
              <a:buNone/>
            </a:pPr>
            <a:r>
              <a:rPr lang="it-IT" sz="2000" b="1" dirty="0" smtClean="0">
                <a:solidFill>
                  <a:schemeClr val="accent1"/>
                </a:solidFill>
                <a:latin typeface="Times New Roman" pitchFamily="18" charset="0"/>
                <a:cs typeface="Times New Roman" pitchFamily="18" charset="0"/>
              </a:rPr>
              <a:t>DIVIETO </a:t>
            </a:r>
            <a:r>
              <a:rPr lang="it-IT" sz="2000" b="1" dirty="0" err="1" smtClean="0">
                <a:solidFill>
                  <a:schemeClr val="accent1"/>
                </a:solidFill>
                <a:latin typeface="Times New Roman" pitchFamily="18" charset="0"/>
                <a:cs typeface="Times New Roman" pitchFamily="18" charset="0"/>
              </a:rPr>
              <a:t>DI</a:t>
            </a:r>
            <a:r>
              <a:rPr lang="it-IT" sz="2000" b="1" dirty="0" smtClean="0">
                <a:solidFill>
                  <a:schemeClr val="accent1"/>
                </a:solidFill>
                <a:latin typeface="Times New Roman" pitchFamily="18" charset="0"/>
                <a:cs typeface="Times New Roman" pitchFamily="18" charset="0"/>
              </a:rPr>
              <a:t> ASSUNZIONI</a:t>
            </a:r>
          </a:p>
          <a:p>
            <a:pPr algn="ctr">
              <a:buNone/>
            </a:pPr>
            <a:endParaRPr lang="it-IT" sz="1400" b="1" dirty="0" smtClean="0">
              <a:latin typeface="Times New Roman" pitchFamily="18" charset="0"/>
              <a:cs typeface="Times New Roman" pitchFamily="18" charset="0"/>
            </a:endParaRPr>
          </a:p>
        </p:txBody>
      </p:sp>
      <p:grpSp>
        <p:nvGrpSpPr>
          <p:cNvPr id="10" name="Gruppo 9"/>
          <p:cNvGrpSpPr/>
          <p:nvPr/>
        </p:nvGrpSpPr>
        <p:grpSpPr>
          <a:xfrm>
            <a:off x="2032000" y="2299648"/>
            <a:ext cx="8128000" cy="1623610"/>
            <a:chOff x="0" y="419047"/>
            <a:chExt cx="8128000" cy="1968312"/>
          </a:xfrm>
        </p:grpSpPr>
        <p:sp>
          <p:nvSpPr>
            <p:cNvPr id="11" name="Ovale 10"/>
            <p:cNvSpPr/>
            <p:nvPr/>
          </p:nvSpPr>
          <p:spPr>
            <a:xfrm>
              <a:off x="0" y="419047"/>
              <a:ext cx="8128000" cy="19683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r>
                <a:rPr lang="it-IT" sz="1600" dirty="0" smtClean="0"/>
                <a:t>A decorrere dalla data in vigore del decreto interministeriale e fino al 30.06.2018 le società a controllo pubblico non possono procedere a nuove assunzioni se non attingendo agli elenchi regionali o ANPAL. </a:t>
              </a:r>
              <a:endParaRPr lang="it-IT" sz="1600" dirty="0"/>
            </a:p>
          </p:txBody>
        </p:sp>
        <p:sp>
          <p:nvSpPr>
            <p:cNvPr id="12" name="Ovale 4"/>
            <p:cNvSpPr/>
            <p:nvPr/>
          </p:nvSpPr>
          <p:spPr>
            <a:xfrm>
              <a:off x="1190319" y="419047"/>
              <a:ext cx="5747362" cy="1800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it-IT" kern="1200" dirty="0" smtClean="0"/>
            </a:p>
          </p:txBody>
        </p:sp>
      </p:grpSp>
      <p:grpSp>
        <p:nvGrpSpPr>
          <p:cNvPr id="13" name="Gruppo 12"/>
          <p:cNvGrpSpPr/>
          <p:nvPr/>
        </p:nvGrpSpPr>
        <p:grpSpPr>
          <a:xfrm>
            <a:off x="2184400" y="4899546"/>
            <a:ext cx="8128000" cy="1623610"/>
            <a:chOff x="0" y="419047"/>
            <a:chExt cx="8128000" cy="1968312"/>
          </a:xfrm>
        </p:grpSpPr>
        <p:sp>
          <p:nvSpPr>
            <p:cNvPr id="14" name="Ovale 13"/>
            <p:cNvSpPr/>
            <p:nvPr/>
          </p:nvSpPr>
          <p:spPr>
            <a:xfrm>
              <a:off x="0" y="419047"/>
              <a:ext cx="8128000" cy="19683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endParaRPr lang="it-IT" sz="1600" smtClean="0"/>
            </a:p>
            <a:p>
              <a:pPr algn="just"/>
              <a:r>
                <a:rPr lang="it-IT" sz="1600" smtClean="0"/>
                <a:t>Per </a:t>
              </a:r>
              <a:r>
                <a:rPr lang="it-IT" sz="1600" dirty="0" smtClean="0"/>
                <a:t>profili infungibili inerenti a specifiche competenze che non siano disponibili negli elenchi regionali o ANPAL.</a:t>
              </a:r>
              <a:endParaRPr lang="it-IT" sz="1600" dirty="0"/>
            </a:p>
          </p:txBody>
        </p:sp>
        <p:sp>
          <p:nvSpPr>
            <p:cNvPr id="15" name="Ovale 4"/>
            <p:cNvSpPr/>
            <p:nvPr/>
          </p:nvSpPr>
          <p:spPr>
            <a:xfrm>
              <a:off x="1190319" y="419047"/>
              <a:ext cx="5747362" cy="1800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it-IT" kern="1200" dirty="0" smtClean="0"/>
            </a:p>
          </p:txBody>
        </p:sp>
      </p:grpSp>
      <p:sp>
        <p:nvSpPr>
          <p:cNvPr id="16" name="CasellaDiTesto 15"/>
          <p:cNvSpPr txBox="1"/>
          <p:nvPr/>
        </p:nvSpPr>
        <p:spPr>
          <a:xfrm>
            <a:off x="3835021" y="4408227"/>
            <a:ext cx="184731" cy="369332"/>
          </a:xfrm>
          <a:prstGeom prst="rect">
            <a:avLst/>
          </a:prstGeom>
          <a:noFill/>
        </p:spPr>
        <p:txBody>
          <a:bodyPr wrap="none" rtlCol="0">
            <a:spAutoFit/>
          </a:bodyPr>
          <a:lstStyle/>
          <a:p>
            <a:endParaRPr lang="it-IT" dirty="0"/>
          </a:p>
        </p:txBody>
      </p:sp>
      <p:sp>
        <p:nvSpPr>
          <p:cNvPr id="17" name="CasellaDiTesto 16"/>
          <p:cNvSpPr txBox="1"/>
          <p:nvPr/>
        </p:nvSpPr>
        <p:spPr>
          <a:xfrm>
            <a:off x="5117910" y="4135272"/>
            <a:ext cx="1678675" cy="615553"/>
          </a:xfrm>
          <a:prstGeom prst="rect">
            <a:avLst/>
          </a:prstGeom>
          <a:noFill/>
        </p:spPr>
        <p:txBody>
          <a:bodyPr wrap="square" rtlCol="0">
            <a:spAutoFit/>
          </a:bodyPr>
          <a:lstStyle/>
          <a:p>
            <a:pPr algn="ctr"/>
            <a:r>
              <a:rPr lang="it-IT" sz="2000" b="1" dirty="0" smtClean="0">
                <a:solidFill>
                  <a:schemeClr val="accent1"/>
                </a:solidFill>
                <a:latin typeface="Times New Roman" pitchFamily="18" charset="0"/>
                <a:cs typeface="Times New Roman" pitchFamily="18" charset="0"/>
              </a:rPr>
              <a:t>ECCEZIONI</a:t>
            </a:r>
          </a:p>
          <a:p>
            <a:pPr algn="ctr"/>
            <a:endParaRPr lang="it-IT" sz="1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45720"/>
            <a:ext cx="12964931" cy="7243999"/>
          </a:xfrm>
          <a:prstGeom prst="rect">
            <a:avLst/>
          </a:prstGeom>
        </p:spPr>
      </p:pic>
      <p:sp>
        <p:nvSpPr>
          <p:cNvPr id="3" name="Titolo 2"/>
          <p:cNvSpPr>
            <a:spLocks noGrp="1"/>
          </p:cNvSpPr>
          <p:nvPr>
            <p:ph type="title"/>
          </p:nvPr>
        </p:nvSpPr>
        <p:spPr>
          <a:xfrm>
            <a:off x="838200" y="-45720"/>
            <a:ext cx="10515600" cy="45719"/>
          </a:xfrm>
        </p:spPr>
        <p:txBody>
          <a:bodyPr>
            <a:normAutofit fontScale="90000"/>
          </a:bodyPr>
          <a:lstStyle/>
          <a:p>
            <a:endParaRPr lang="it-IT" dirty="0"/>
          </a:p>
        </p:txBody>
      </p:sp>
      <p:sp>
        <p:nvSpPr>
          <p:cNvPr id="4" name="Segnaposto contenuto 3"/>
          <p:cNvSpPr>
            <a:spLocks noGrp="1"/>
          </p:cNvSpPr>
          <p:nvPr>
            <p:ph idx="1"/>
          </p:nvPr>
        </p:nvSpPr>
        <p:spPr>
          <a:xfrm>
            <a:off x="1055298" y="2422477"/>
            <a:ext cx="10298502" cy="3754485"/>
          </a:xfrm>
        </p:spPr>
        <p:txBody>
          <a:bodyPr>
            <a:normAutofit/>
          </a:bodyPr>
          <a:lstStyle/>
          <a:p>
            <a:pPr algn="ctr">
              <a:buNone/>
            </a:pPr>
            <a:endParaRPr lang="it-IT" sz="2000" b="1" dirty="0" smtClean="0">
              <a:solidFill>
                <a:schemeClr val="accent1"/>
              </a:solidFill>
              <a:latin typeface="Times New Roman" pitchFamily="18" charset="0"/>
              <a:cs typeface="Times New Roman" pitchFamily="18" charset="0"/>
            </a:endParaRPr>
          </a:p>
        </p:txBody>
      </p:sp>
      <p:sp>
        <p:nvSpPr>
          <p:cNvPr id="16" name="CasellaDiTesto 15"/>
          <p:cNvSpPr txBox="1"/>
          <p:nvPr/>
        </p:nvSpPr>
        <p:spPr>
          <a:xfrm>
            <a:off x="3835021" y="4408227"/>
            <a:ext cx="184731" cy="369332"/>
          </a:xfrm>
          <a:prstGeom prst="rect">
            <a:avLst/>
          </a:prstGeom>
          <a:noFill/>
        </p:spPr>
        <p:txBody>
          <a:bodyPr wrap="none" rtlCol="0">
            <a:spAutoFit/>
          </a:bodyPr>
          <a:lstStyle/>
          <a:p>
            <a:endParaRPr lang="it-IT" dirty="0"/>
          </a:p>
        </p:txBody>
      </p:sp>
      <p:graphicFrame>
        <p:nvGraphicFramePr>
          <p:cNvPr id="21" name="Diagramma 20"/>
          <p:cNvGraphicFramePr/>
          <p:nvPr/>
        </p:nvGraphicFramePr>
        <p:xfrm>
          <a:off x="1616123" y="2272352"/>
          <a:ext cx="8128000" cy="34405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CasellaDiTesto 21"/>
          <p:cNvSpPr txBox="1"/>
          <p:nvPr/>
        </p:nvSpPr>
        <p:spPr>
          <a:xfrm>
            <a:off x="1349991" y="1351128"/>
            <a:ext cx="8048422" cy="615553"/>
          </a:xfrm>
          <a:prstGeom prst="rect">
            <a:avLst/>
          </a:prstGeom>
          <a:noFill/>
        </p:spPr>
        <p:txBody>
          <a:bodyPr wrap="square" rtlCol="0">
            <a:spAutoFit/>
          </a:bodyPr>
          <a:lstStyle/>
          <a:p>
            <a:pPr algn="ctr"/>
            <a:r>
              <a:rPr lang="it-IT" sz="2000" b="1" dirty="0" smtClean="0">
                <a:solidFill>
                  <a:schemeClr val="accent1"/>
                </a:solidFill>
                <a:latin typeface="Times New Roman" pitchFamily="18" charset="0"/>
                <a:cs typeface="Times New Roman" pitchFamily="18" charset="0"/>
              </a:rPr>
              <a:t>IL CONTENIMENTO DEI COSTI DEL PERSONALE </a:t>
            </a:r>
          </a:p>
          <a:p>
            <a:pPr algn="ctr"/>
            <a:r>
              <a:rPr lang="it-IT" sz="1400" dirty="0" smtClean="0">
                <a:latin typeface="Times New Roman" pitchFamily="18" charset="0"/>
                <a:cs typeface="Times New Roman" pitchFamily="18" charset="0"/>
              </a:rPr>
              <a:t>(art. 19, </a:t>
            </a:r>
            <a:r>
              <a:rPr lang="it-IT" sz="1400" dirty="0" err="1" smtClean="0">
                <a:latin typeface="Times New Roman" pitchFamily="18" charset="0"/>
                <a:cs typeface="Times New Roman" pitchFamily="18" charset="0"/>
              </a:rPr>
              <a:t>co</a:t>
            </a:r>
            <a:r>
              <a:rPr lang="it-IT" sz="1400" dirty="0" smtClean="0">
                <a:latin typeface="Times New Roman" pitchFamily="18" charset="0"/>
                <a:cs typeface="Times New Roman" pitchFamily="18" charset="0"/>
              </a:rPr>
              <a:t>. 5, 6 e 7,  d.lgs. 175/2016)</a:t>
            </a:r>
            <a:endParaRPr lang="it-IT" sz="1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6092" y="-46935"/>
            <a:ext cx="12358092" cy="6904935"/>
          </a:xfrm>
          <a:prstGeom prst="rect">
            <a:avLst/>
          </a:prstGeom>
        </p:spPr>
      </p:pic>
      <p:sp>
        <p:nvSpPr>
          <p:cNvPr id="3" name="Titolo 2"/>
          <p:cNvSpPr>
            <a:spLocks noGrp="1"/>
          </p:cNvSpPr>
          <p:nvPr>
            <p:ph type="title"/>
          </p:nvPr>
        </p:nvSpPr>
        <p:spPr>
          <a:xfrm>
            <a:off x="838200" y="-45720"/>
            <a:ext cx="10515600" cy="45719"/>
          </a:xfrm>
        </p:spPr>
        <p:txBody>
          <a:bodyPr>
            <a:normAutofit fontScale="90000"/>
          </a:bodyPr>
          <a:lstStyle/>
          <a:p>
            <a:endParaRPr lang="it-IT" dirty="0"/>
          </a:p>
        </p:txBody>
      </p:sp>
      <p:sp>
        <p:nvSpPr>
          <p:cNvPr id="4" name="Segnaposto contenuto 3"/>
          <p:cNvSpPr>
            <a:spLocks noGrp="1"/>
          </p:cNvSpPr>
          <p:nvPr>
            <p:ph idx="1"/>
          </p:nvPr>
        </p:nvSpPr>
        <p:spPr>
          <a:xfrm>
            <a:off x="838200" y="1502797"/>
            <a:ext cx="10298502" cy="4674166"/>
          </a:xfrm>
        </p:spPr>
        <p:txBody>
          <a:bodyPr>
            <a:normAutofit/>
          </a:bodyPr>
          <a:lstStyle/>
          <a:p>
            <a:pPr marL="514350" indent="-514350" algn="ctr">
              <a:buNone/>
            </a:pPr>
            <a:r>
              <a:rPr lang="it-IT" sz="2000" b="1" dirty="0" smtClean="0">
                <a:solidFill>
                  <a:schemeClr val="accent1"/>
                </a:solidFill>
                <a:latin typeface="Times New Roman" pitchFamily="18" charset="0"/>
                <a:cs typeface="Times New Roman" pitchFamily="18" charset="0"/>
              </a:rPr>
              <a:t>I TRATTAMENTI ECONOMICI</a:t>
            </a:r>
          </a:p>
          <a:p>
            <a:pPr marL="514350" indent="-514350" algn="ctr">
              <a:buNone/>
            </a:pPr>
            <a:r>
              <a:rPr lang="it-IT" sz="1400" b="1" dirty="0" smtClean="0">
                <a:latin typeface="Times New Roman" pitchFamily="18" charset="0"/>
                <a:cs typeface="Times New Roman" pitchFamily="18" charset="0"/>
              </a:rPr>
              <a:t>(art. 11 </a:t>
            </a:r>
            <a:r>
              <a:rPr lang="it-IT" sz="1400" b="1" dirty="0" err="1" smtClean="0">
                <a:latin typeface="Times New Roman" pitchFamily="18" charset="0"/>
                <a:cs typeface="Times New Roman" pitchFamily="18" charset="0"/>
              </a:rPr>
              <a:t>co</a:t>
            </a:r>
            <a:r>
              <a:rPr lang="it-IT" sz="1400" b="1" dirty="0" smtClean="0">
                <a:latin typeface="Times New Roman" pitchFamily="18" charset="0"/>
                <a:cs typeface="Times New Roman" pitchFamily="18" charset="0"/>
              </a:rPr>
              <a:t>. 6 d. </a:t>
            </a:r>
            <a:r>
              <a:rPr lang="it-IT" sz="1400" b="1" dirty="0" err="1" smtClean="0">
                <a:latin typeface="Times New Roman" pitchFamily="18" charset="0"/>
                <a:cs typeface="Times New Roman" pitchFamily="18" charset="0"/>
              </a:rPr>
              <a:t>lgs</a:t>
            </a:r>
            <a:r>
              <a:rPr lang="it-IT" sz="1400" b="1" dirty="0" smtClean="0">
                <a:latin typeface="Times New Roman" pitchFamily="18" charset="0"/>
                <a:cs typeface="Times New Roman" pitchFamily="18" charset="0"/>
              </a:rPr>
              <a:t>. 175/2016) </a:t>
            </a:r>
          </a:p>
          <a:p>
            <a:pPr marL="514350" indent="-514350" algn="ctr">
              <a:buNone/>
            </a:pPr>
            <a:r>
              <a:rPr lang="it-IT" sz="2000" b="1" dirty="0" smtClean="0">
                <a:latin typeface="Times New Roman" pitchFamily="18" charset="0"/>
                <a:cs typeface="Times New Roman" pitchFamily="18" charset="0"/>
              </a:rPr>
              <a:t> </a:t>
            </a:r>
          </a:p>
          <a:p>
            <a:pPr marL="514350" indent="-514350" algn="ctr">
              <a:buNone/>
            </a:pPr>
            <a:endParaRPr lang="it-IT" sz="2000" b="1" dirty="0" smtClean="0">
              <a:latin typeface="Times New Roman" pitchFamily="18" charset="0"/>
              <a:cs typeface="Times New Roman" pitchFamily="18" charset="0"/>
            </a:endParaRPr>
          </a:p>
        </p:txBody>
      </p:sp>
      <p:graphicFrame>
        <p:nvGraphicFramePr>
          <p:cNvPr id="8" name="Diagramma 7"/>
          <p:cNvGraphicFramePr/>
          <p:nvPr/>
        </p:nvGraphicFramePr>
        <p:xfrm>
          <a:off x="2170257" y="2197290"/>
          <a:ext cx="7894967" cy="4319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45720"/>
            <a:ext cx="12358092" cy="6904935"/>
          </a:xfrm>
          <a:prstGeom prst="rect">
            <a:avLst/>
          </a:prstGeom>
        </p:spPr>
      </p:pic>
      <p:sp>
        <p:nvSpPr>
          <p:cNvPr id="3" name="Titolo 2"/>
          <p:cNvSpPr>
            <a:spLocks noGrp="1"/>
          </p:cNvSpPr>
          <p:nvPr>
            <p:ph type="title"/>
          </p:nvPr>
        </p:nvSpPr>
        <p:spPr>
          <a:xfrm>
            <a:off x="838200" y="-45720"/>
            <a:ext cx="10515600" cy="45719"/>
          </a:xfrm>
        </p:spPr>
        <p:txBody>
          <a:bodyPr>
            <a:normAutofit fontScale="90000"/>
          </a:bodyPr>
          <a:lstStyle/>
          <a:p>
            <a:endParaRPr lang="it-IT" dirty="0"/>
          </a:p>
        </p:txBody>
      </p:sp>
      <p:sp>
        <p:nvSpPr>
          <p:cNvPr id="4" name="Segnaposto contenuto 3"/>
          <p:cNvSpPr>
            <a:spLocks noGrp="1"/>
          </p:cNvSpPr>
          <p:nvPr>
            <p:ph idx="1"/>
          </p:nvPr>
        </p:nvSpPr>
        <p:spPr>
          <a:xfrm>
            <a:off x="838200" y="1502797"/>
            <a:ext cx="10298502" cy="4674166"/>
          </a:xfrm>
        </p:spPr>
        <p:txBody>
          <a:bodyPr>
            <a:normAutofit/>
          </a:bodyPr>
          <a:lstStyle/>
          <a:p>
            <a:pPr marL="514350" indent="-514350" algn="ctr">
              <a:buNone/>
            </a:pPr>
            <a:r>
              <a:rPr lang="it-IT" sz="2000" b="1" dirty="0" smtClean="0">
                <a:solidFill>
                  <a:schemeClr val="accent1"/>
                </a:solidFill>
                <a:latin typeface="Times New Roman" pitchFamily="18" charset="0"/>
                <a:cs typeface="Times New Roman" pitchFamily="18" charset="0"/>
              </a:rPr>
              <a:t>QUESTIONI </a:t>
            </a:r>
          </a:p>
          <a:p>
            <a:pPr marL="514350" indent="-514350" algn="ctr">
              <a:buNone/>
            </a:pPr>
            <a:endParaRPr lang="it-IT" sz="2000" b="1" dirty="0" smtClean="0">
              <a:latin typeface="Times New Roman" pitchFamily="18" charset="0"/>
              <a:cs typeface="Times New Roman" pitchFamily="18" charset="0"/>
            </a:endParaRPr>
          </a:p>
        </p:txBody>
      </p:sp>
      <p:graphicFrame>
        <p:nvGraphicFramePr>
          <p:cNvPr id="8" name="Diagramma 7"/>
          <p:cNvGraphicFramePr/>
          <p:nvPr/>
        </p:nvGraphicFramePr>
        <p:xfrm>
          <a:off x="2183905" y="2224585"/>
          <a:ext cx="7628835" cy="44129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358092" cy="6904935"/>
          </a:xfrm>
          <a:prstGeom prst="rect">
            <a:avLst/>
          </a:prstGeom>
        </p:spPr>
      </p:pic>
      <p:sp>
        <p:nvSpPr>
          <p:cNvPr id="3" name="Titolo 2"/>
          <p:cNvSpPr>
            <a:spLocks noGrp="1"/>
          </p:cNvSpPr>
          <p:nvPr>
            <p:ph type="title"/>
          </p:nvPr>
        </p:nvSpPr>
        <p:spPr>
          <a:xfrm>
            <a:off x="0" y="1"/>
            <a:ext cx="11353800" cy="1690688"/>
          </a:xfrm>
        </p:spPr>
        <p:txBody>
          <a:bodyPr/>
          <a:lstStyle/>
          <a:p>
            <a:endParaRPr lang="it-IT" dirty="0"/>
          </a:p>
        </p:txBody>
      </p:sp>
      <p:sp>
        <p:nvSpPr>
          <p:cNvPr id="4" name="Segnaposto contenuto 3"/>
          <p:cNvSpPr>
            <a:spLocks noGrp="1"/>
          </p:cNvSpPr>
          <p:nvPr>
            <p:ph idx="1"/>
          </p:nvPr>
        </p:nvSpPr>
        <p:spPr>
          <a:xfrm>
            <a:off x="215036" y="1690688"/>
            <a:ext cx="10921666" cy="4813479"/>
          </a:xfrm>
        </p:spPr>
        <p:txBody>
          <a:bodyPr/>
          <a:lstStyle/>
          <a:p>
            <a:pPr algn="ctr">
              <a:buNone/>
            </a:pPr>
            <a:r>
              <a:rPr lang="it-IT" sz="2400" b="1" dirty="0" smtClean="0">
                <a:solidFill>
                  <a:schemeClr val="accent1"/>
                </a:solidFill>
                <a:latin typeface="Britannic Bold" pitchFamily="34" charset="0"/>
                <a:cs typeface="Times New Roman" pitchFamily="18" charset="0"/>
              </a:rPr>
              <a:t>LAVORO FLESSIBILE ED APPARATO SANZIONATORIO</a:t>
            </a:r>
          </a:p>
          <a:p>
            <a:pPr marL="514350" indent="-514350">
              <a:buNone/>
            </a:pPr>
            <a:endParaRPr lang="it-IT" sz="2000" b="1" dirty="0" smtClean="0">
              <a:latin typeface="Times New Roman" pitchFamily="18" charset="0"/>
              <a:cs typeface="Times New Roman" pitchFamily="18" charset="0"/>
            </a:endParaRPr>
          </a:p>
        </p:txBody>
      </p:sp>
      <p:graphicFrame>
        <p:nvGraphicFramePr>
          <p:cNvPr id="7" name="Diagramma 6"/>
          <p:cNvGraphicFramePr/>
          <p:nvPr/>
        </p:nvGraphicFramePr>
        <p:xfrm>
          <a:off x="1733264" y="2564282"/>
          <a:ext cx="7819409" cy="36055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asellaDiTesto 7"/>
          <p:cNvSpPr txBox="1"/>
          <p:nvPr/>
        </p:nvSpPr>
        <p:spPr>
          <a:xfrm>
            <a:off x="2668137" y="4087503"/>
            <a:ext cx="2149524" cy="584775"/>
          </a:xfrm>
          <a:prstGeom prst="rect">
            <a:avLst/>
          </a:prstGeom>
          <a:noFill/>
        </p:spPr>
        <p:txBody>
          <a:bodyPr wrap="square" rtlCol="0">
            <a:spAutoFit/>
          </a:bodyPr>
          <a:lstStyle/>
          <a:p>
            <a:pPr algn="ctr"/>
            <a:r>
              <a:rPr lang="it-IT" sz="1600" b="1" dirty="0" smtClean="0">
                <a:solidFill>
                  <a:schemeClr val="bg1"/>
                </a:solidFill>
              </a:rPr>
              <a:t>SOMMINISTRAZIONE</a:t>
            </a:r>
          </a:p>
          <a:p>
            <a:pPr algn="ctr"/>
            <a:endParaRPr lang="it-IT" sz="1600" b="1" dirty="0"/>
          </a:p>
        </p:txBody>
      </p:sp>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358092" cy="6904935"/>
          </a:xfrm>
          <a:prstGeom prst="rect">
            <a:avLst/>
          </a:prstGeom>
        </p:spPr>
      </p:pic>
      <p:sp>
        <p:nvSpPr>
          <p:cNvPr id="3" name="Titolo 2"/>
          <p:cNvSpPr>
            <a:spLocks noGrp="1"/>
          </p:cNvSpPr>
          <p:nvPr>
            <p:ph type="title"/>
          </p:nvPr>
        </p:nvSpPr>
        <p:spPr>
          <a:xfrm>
            <a:off x="0" y="1"/>
            <a:ext cx="11353800" cy="1690688"/>
          </a:xfrm>
        </p:spPr>
        <p:txBody>
          <a:bodyPr/>
          <a:lstStyle/>
          <a:p>
            <a:endParaRPr lang="it-IT" dirty="0"/>
          </a:p>
        </p:txBody>
      </p:sp>
      <p:graphicFrame>
        <p:nvGraphicFramePr>
          <p:cNvPr id="10" name="Segnaposto contenuto 9"/>
          <p:cNvGraphicFramePr>
            <a:graphicFrameLocks noGrp="1"/>
          </p:cNvGraphicFramePr>
          <p:nvPr>
            <p:ph idx="1"/>
          </p:nvPr>
        </p:nvGraphicFramePr>
        <p:xfrm>
          <a:off x="0" y="1494471"/>
          <a:ext cx="10922000" cy="4813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Elaborazione alternativa 10"/>
          <p:cNvSpPr/>
          <p:nvPr/>
        </p:nvSpPr>
        <p:spPr>
          <a:xfrm>
            <a:off x="7536532" y="4491638"/>
            <a:ext cx="2415654" cy="70502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200" dirty="0" smtClean="0">
                <a:latin typeface="Times New Roman" pitchFamily="18" charset="0"/>
                <a:cs typeface="Times New Roman" pitchFamily="18" charset="0"/>
              </a:rPr>
              <a:t>Questa disposizione non trova applicazione nei confronti delle pubbliche amministrazioni.</a:t>
            </a:r>
          </a:p>
          <a:p>
            <a:pPr algn="just"/>
            <a:endParaRPr lang="it-IT" sz="1200" dirty="0">
              <a:latin typeface="Times New Roman" pitchFamily="18" charset="0"/>
              <a:cs typeface="Times New Roman" pitchFamily="18" charset="0"/>
            </a:endParaRPr>
          </a:p>
        </p:txBody>
      </p:sp>
      <p:sp>
        <p:nvSpPr>
          <p:cNvPr id="12" name="Freccia in giù 11"/>
          <p:cNvSpPr/>
          <p:nvPr/>
        </p:nvSpPr>
        <p:spPr>
          <a:xfrm>
            <a:off x="8383206" y="3743716"/>
            <a:ext cx="484632" cy="657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7168042" y="5333135"/>
            <a:ext cx="2012154" cy="461665"/>
          </a:xfrm>
          <a:prstGeom prst="rect">
            <a:avLst/>
          </a:prstGeom>
          <a:noFill/>
        </p:spPr>
        <p:txBody>
          <a:bodyPr wrap="square" rtlCol="0">
            <a:spAutoFit/>
          </a:bodyPr>
          <a:lstStyle/>
          <a:p>
            <a:endParaRPr lang="it-IT" sz="1200" dirty="0" smtClean="0">
              <a:latin typeface="Times New Roman" pitchFamily="18" charset="0"/>
              <a:cs typeface="Times New Roman" pitchFamily="18" charset="0"/>
            </a:endParaRPr>
          </a:p>
          <a:p>
            <a:pPr algn="ctr"/>
            <a:endParaRPr lang="it-IT" sz="1200" b="1" dirty="0">
              <a:latin typeface="Times New Roman" pitchFamily="18" charset="0"/>
              <a:cs typeface="Times New Roman" pitchFamily="18" charset="0"/>
            </a:endParaRPr>
          </a:p>
        </p:txBody>
      </p:sp>
      <p:sp>
        <p:nvSpPr>
          <p:cNvPr id="16" name="CasellaDiTesto 15"/>
          <p:cNvSpPr txBox="1"/>
          <p:nvPr/>
        </p:nvSpPr>
        <p:spPr>
          <a:xfrm>
            <a:off x="7168042" y="6076938"/>
            <a:ext cx="2266583" cy="461665"/>
          </a:xfrm>
          <a:prstGeom prst="rect">
            <a:avLst/>
          </a:prstGeom>
          <a:noFill/>
        </p:spPr>
        <p:txBody>
          <a:bodyPr wrap="square" rtlCol="0">
            <a:spAutoFit/>
          </a:bodyPr>
          <a:lstStyle/>
          <a:p>
            <a:endParaRPr lang="it-IT" sz="1200" dirty="0" smtClean="0">
              <a:latin typeface="Times New Roman" pitchFamily="18" charset="0"/>
              <a:cs typeface="Times New Roman" pitchFamily="18" charset="0"/>
            </a:endParaRPr>
          </a:p>
          <a:p>
            <a:pPr algn="ctr"/>
            <a:endParaRPr lang="it-IT" sz="1200" b="1" dirty="0">
              <a:latin typeface="Times New Roman" pitchFamily="18" charset="0"/>
              <a:cs typeface="Times New Roman" pitchFamily="18" charset="0"/>
            </a:endParaRPr>
          </a:p>
        </p:txBody>
      </p:sp>
      <p:sp>
        <p:nvSpPr>
          <p:cNvPr id="17" name="CasellaDiTesto 16"/>
          <p:cNvSpPr txBox="1"/>
          <p:nvPr/>
        </p:nvSpPr>
        <p:spPr>
          <a:xfrm>
            <a:off x="245661" y="3173104"/>
            <a:ext cx="3022978" cy="923330"/>
          </a:xfrm>
          <a:prstGeom prst="rect">
            <a:avLst/>
          </a:prstGeom>
          <a:noFill/>
        </p:spPr>
        <p:txBody>
          <a:bodyPr wrap="square" rtlCol="0">
            <a:spAutoFit/>
          </a:bodyPr>
          <a:lstStyle/>
          <a:p>
            <a:pPr algn="ctr"/>
            <a:r>
              <a:rPr lang="it-IT" sz="2000" b="1" dirty="0" smtClean="0">
                <a:solidFill>
                  <a:schemeClr val="bg1"/>
                </a:solidFill>
                <a:latin typeface="Times New Roman" pitchFamily="18" charset="0"/>
                <a:cs typeface="Times New Roman" pitchFamily="18" charset="0"/>
              </a:rPr>
              <a:t>SOMMINISTRAZIONE IRREGOLARE</a:t>
            </a:r>
          </a:p>
          <a:p>
            <a:pPr algn="ctr"/>
            <a:r>
              <a:rPr lang="it-IT" sz="1400" b="1" dirty="0" smtClean="0">
                <a:solidFill>
                  <a:schemeClr val="bg1"/>
                </a:solidFill>
                <a:latin typeface="Times New Roman" pitchFamily="18" charset="0"/>
                <a:cs typeface="Times New Roman" pitchFamily="18" charset="0"/>
              </a:rPr>
              <a:t>(art. 38 d.lgs. 81/2015)</a:t>
            </a:r>
            <a:endParaRPr lang="it-IT" sz="1400" b="1" dirty="0">
              <a:solidFill>
                <a:schemeClr val="bg1"/>
              </a:solidFill>
              <a:latin typeface="Times New Roman" pitchFamily="18" charset="0"/>
              <a:cs typeface="Times New Roman" pitchFamily="18" charset="0"/>
            </a:endParaRPr>
          </a:p>
        </p:txBody>
      </p:sp>
      <p:sp>
        <p:nvSpPr>
          <p:cNvPr id="18" name="Rettangolo 17"/>
          <p:cNvSpPr/>
          <p:nvPr/>
        </p:nvSpPr>
        <p:spPr>
          <a:xfrm>
            <a:off x="3910084" y="5393371"/>
            <a:ext cx="2135875"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Quid per le società a controllo pubblico?</a:t>
            </a:r>
            <a:endParaRPr lang="it-IT" dirty="0"/>
          </a:p>
        </p:txBody>
      </p:sp>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358092" cy="6904935"/>
          </a:xfrm>
          <a:prstGeom prst="rect">
            <a:avLst/>
          </a:prstGeom>
        </p:spPr>
      </p:pic>
      <p:sp>
        <p:nvSpPr>
          <p:cNvPr id="3" name="Titolo 2"/>
          <p:cNvSpPr>
            <a:spLocks noGrp="1"/>
          </p:cNvSpPr>
          <p:nvPr>
            <p:ph type="title"/>
          </p:nvPr>
        </p:nvSpPr>
        <p:spPr/>
        <p:txBody>
          <a:bodyPr/>
          <a:lstStyle/>
          <a:p>
            <a:endParaRPr lang="it-IT" dirty="0"/>
          </a:p>
        </p:txBody>
      </p:sp>
      <p:sp>
        <p:nvSpPr>
          <p:cNvPr id="4" name="Segnaposto contenuto 3"/>
          <p:cNvSpPr>
            <a:spLocks noGrp="1"/>
          </p:cNvSpPr>
          <p:nvPr>
            <p:ph idx="1"/>
          </p:nvPr>
        </p:nvSpPr>
        <p:spPr/>
        <p:txBody>
          <a:bodyPr/>
          <a:lstStyle/>
          <a:p>
            <a:pPr algn="ctr">
              <a:buNone/>
            </a:pPr>
            <a:r>
              <a:rPr lang="it-IT" dirty="0" smtClean="0">
                <a:solidFill>
                  <a:schemeClr val="accent1"/>
                </a:solidFill>
                <a:latin typeface="Britannic Bold" pitchFamily="34" charset="0"/>
              </a:rPr>
              <a:t>LAVORO A TEMPO DETERMINATO</a:t>
            </a:r>
          </a:p>
          <a:p>
            <a:pPr marL="514350" indent="-514350" algn="ctr">
              <a:buNone/>
            </a:pPr>
            <a:endParaRPr lang="it-IT" sz="2400" b="1" dirty="0" smtClean="0">
              <a:latin typeface="Times New Roman" pitchFamily="18" charset="0"/>
              <a:cs typeface="Times New Roman" pitchFamily="18" charset="0"/>
            </a:endParaRPr>
          </a:p>
        </p:txBody>
      </p:sp>
      <p:graphicFrame>
        <p:nvGraphicFramePr>
          <p:cNvPr id="5" name="Diagramma 4"/>
          <p:cNvGraphicFramePr/>
          <p:nvPr/>
        </p:nvGraphicFramePr>
        <p:xfrm>
          <a:off x="2032000" y="2439922"/>
          <a:ext cx="8128000" cy="37370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358092" cy="6904935"/>
          </a:xfrm>
          <a:prstGeom prst="rect">
            <a:avLst/>
          </a:prstGeom>
        </p:spPr>
      </p:pic>
      <p:sp>
        <p:nvSpPr>
          <p:cNvPr id="3" name="Titolo 2"/>
          <p:cNvSpPr>
            <a:spLocks noGrp="1"/>
          </p:cNvSpPr>
          <p:nvPr>
            <p:ph type="title"/>
          </p:nvPr>
        </p:nvSpPr>
        <p:spPr>
          <a:xfrm>
            <a:off x="838200" y="-45720"/>
            <a:ext cx="10515600" cy="45719"/>
          </a:xfrm>
        </p:spPr>
        <p:txBody>
          <a:bodyPr>
            <a:normAutofit fontScale="90000"/>
          </a:bodyPr>
          <a:lstStyle/>
          <a:p>
            <a:endParaRPr lang="it-IT" dirty="0"/>
          </a:p>
        </p:txBody>
      </p:sp>
      <p:sp>
        <p:nvSpPr>
          <p:cNvPr id="4" name="Segnaposto contenuto 3"/>
          <p:cNvSpPr>
            <a:spLocks noGrp="1"/>
          </p:cNvSpPr>
          <p:nvPr>
            <p:ph idx="1"/>
          </p:nvPr>
        </p:nvSpPr>
        <p:spPr>
          <a:xfrm>
            <a:off x="838200" y="1502797"/>
            <a:ext cx="10298502" cy="4674166"/>
          </a:xfrm>
        </p:spPr>
        <p:txBody>
          <a:bodyPr>
            <a:normAutofit/>
          </a:bodyPr>
          <a:lstStyle/>
          <a:p>
            <a:pPr algn="ctr">
              <a:buNone/>
            </a:pPr>
            <a:r>
              <a:rPr lang="it-IT" sz="2000" b="1" dirty="0" smtClean="0">
                <a:solidFill>
                  <a:schemeClr val="accent1"/>
                </a:solidFill>
                <a:latin typeface="Times New Roman" pitchFamily="18" charset="0"/>
                <a:cs typeface="Times New Roman" pitchFamily="18" charset="0"/>
              </a:rPr>
              <a:t>CASSAZIONE CIVILE n. 23702 del 18.10.2013</a:t>
            </a:r>
          </a:p>
          <a:p>
            <a:pPr algn="ctr">
              <a:buNone/>
            </a:pPr>
            <a:endParaRPr lang="it-IT" sz="1400" b="1" dirty="0" smtClean="0">
              <a:latin typeface="Times New Roman" pitchFamily="18" charset="0"/>
              <a:cs typeface="Times New Roman" pitchFamily="18" charset="0"/>
            </a:endParaRPr>
          </a:p>
          <a:p>
            <a:pPr algn="ctr">
              <a:buNone/>
            </a:pPr>
            <a:r>
              <a:rPr lang="it-IT" sz="1400" b="1" dirty="0" smtClean="0">
                <a:latin typeface="Times New Roman" pitchFamily="18" charset="0"/>
                <a:cs typeface="Times New Roman" pitchFamily="18" charset="0"/>
              </a:rPr>
              <a:t>COMMA 4</a:t>
            </a:r>
          </a:p>
        </p:txBody>
      </p:sp>
      <p:grpSp>
        <p:nvGrpSpPr>
          <p:cNvPr id="5" name="Gruppo 9"/>
          <p:cNvGrpSpPr/>
          <p:nvPr/>
        </p:nvGrpSpPr>
        <p:grpSpPr>
          <a:xfrm>
            <a:off x="2032000" y="2299648"/>
            <a:ext cx="8128000" cy="1623610"/>
            <a:chOff x="0" y="419047"/>
            <a:chExt cx="8128000" cy="1968312"/>
          </a:xfrm>
        </p:grpSpPr>
        <p:sp>
          <p:nvSpPr>
            <p:cNvPr id="11" name="Ovale 10"/>
            <p:cNvSpPr/>
            <p:nvPr/>
          </p:nvSpPr>
          <p:spPr>
            <a:xfrm>
              <a:off x="0" y="419047"/>
              <a:ext cx="8128000" cy="196831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r>
                <a:rPr lang="it-IT" sz="1600" dirty="0" smtClean="0"/>
                <a:t>L’organizzazione di un servizio pubblico secondo un modello privatistico non solleva l’ente organizzatore dai vincoli di finanza pubblica ma non lo sottrae neppure, salva espressa eccezione, alla normativa civilistica propria del modello.</a:t>
              </a:r>
              <a:endParaRPr lang="it-IT" sz="1600" dirty="0"/>
            </a:p>
          </p:txBody>
        </p:sp>
        <p:sp>
          <p:nvSpPr>
            <p:cNvPr id="12" name="Ovale 4"/>
            <p:cNvSpPr/>
            <p:nvPr/>
          </p:nvSpPr>
          <p:spPr>
            <a:xfrm>
              <a:off x="1190319" y="419047"/>
              <a:ext cx="5747362" cy="1800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it-IT" kern="1200" dirty="0" smtClean="0"/>
            </a:p>
          </p:txBody>
        </p:sp>
      </p:grpSp>
      <p:grpSp>
        <p:nvGrpSpPr>
          <p:cNvPr id="6" name="Gruppo 12"/>
          <p:cNvGrpSpPr/>
          <p:nvPr/>
        </p:nvGrpSpPr>
        <p:grpSpPr>
          <a:xfrm>
            <a:off x="2184400" y="4626059"/>
            <a:ext cx="8128000" cy="2020401"/>
            <a:chOff x="0" y="250973"/>
            <a:chExt cx="8128000" cy="2241438"/>
          </a:xfrm>
        </p:grpSpPr>
        <p:sp>
          <p:nvSpPr>
            <p:cNvPr id="14" name="Ovale 13"/>
            <p:cNvSpPr/>
            <p:nvPr/>
          </p:nvSpPr>
          <p:spPr>
            <a:xfrm>
              <a:off x="0" y="250973"/>
              <a:ext cx="8128000" cy="224143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just"/>
              <a:r>
                <a:rPr lang="it-IT" sz="1600" dirty="0" smtClean="0"/>
                <a:t>La previsione legislativa di una </a:t>
              </a:r>
              <a:r>
                <a:rPr lang="it-IT" sz="1600" dirty="0" err="1" smtClean="0"/>
                <a:t>concorsualità</a:t>
              </a:r>
              <a:r>
                <a:rPr lang="it-IT" sz="1600" dirty="0" smtClean="0"/>
                <a:t> per le assunzioni non può che impedire la conversione, dal momento che l’automatica trasformazione del rapporto precorso </a:t>
              </a:r>
              <a:r>
                <a:rPr lang="it-IT" sz="1600" i="1" dirty="0" err="1" smtClean="0"/>
                <a:t>inter</a:t>
              </a:r>
              <a:r>
                <a:rPr lang="it-IT" sz="1600" i="1" dirty="0" smtClean="0"/>
                <a:t> </a:t>
              </a:r>
              <a:r>
                <a:rPr lang="it-IT" sz="1600" i="1" dirty="0" err="1" smtClean="0"/>
                <a:t>partes</a:t>
              </a:r>
              <a:r>
                <a:rPr lang="it-IT" sz="1600" dirty="0" smtClean="0"/>
                <a:t> finirebbe per eludere le garanzie predisposte dall’obbligo  del concorso a tutela dell’interesse pubblico.</a:t>
              </a:r>
              <a:endParaRPr lang="it-IT" sz="1600" dirty="0"/>
            </a:p>
          </p:txBody>
        </p:sp>
        <p:sp>
          <p:nvSpPr>
            <p:cNvPr id="15" name="Ovale 4"/>
            <p:cNvSpPr/>
            <p:nvPr/>
          </p:nvSpPr>
          <p:spPr>
            <a:xfrm>
              <a:off x="1190319" y="419047"/>
              <a:ext cx="5747362" cy="1800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endParaRPr lang="it-IT" kern="1200" dirty="0" smtClean="0"/>
            </a:p>
          </p:txBody>
        </p:sp>
      </p:grpSp>
      <p:sp>
        <p:nvSpPr>
          <p:cNvPr id="16" name="CasellaDiTesto 15"/>
          <p:cNvSpPr txBox="1"/>
          <p:nvPr/>
        </p:nvSpPr>
        <p:spPr>
          <a:xfrm>
            <a:off x="3835021" y="4408227"/>
            <a:ext cx="184731" cy="369332"/>
          </a:xfrm>
          <a:prstGeom prst="rect">
            <a:avLst/>
          </a:prstGeom>
          <a:noFill/>
        </p:spPr>
        <p:txBody>
          <a:bodyPr wrap="none" rtlCol="0">
            <a:spAutoFit/>
          </a:bodyPr>
          <a:lstStyle/>
          <a:p>
            <a:endParaRPr lang="it-IT" dirty="0"/>
          </a:p>
        </p:txBody>
      </p:sp>
      <p:sp>
        <p:nvSpPr>
          <p:cNvPr id="17" name="CasellaDiTesto 16"/>
          <p:cNvSpPr txBox="1"/>
          <p:nvPr/>
        </p:nvSpPr>
        <p:spPr>
          <a:xfrm>
            <a:off x="2032000" y="4100450"/>
            <a:ext cx="7656394" cy="615553"/>
          </a:xfrm>
          <a:prstGeom prst="rect">
            <a:avLst/>
          </a:prstGeom>
          <a:noFill/>
        </p:spPr>
        <p:txBody>
          <a:bodyPr wrap="square" rtlCol="0">
            <a:spAutoFit/>
          </a:bodyPr>
          <a:lstStyle/>
          <a:p>
            <a:pPr algn="ctr"/>
            <a:r>
              <a:rPr lang="it-IT" sz="2000" b="1" dirty="0" smtClean="0">
                <a:solidFill>
                  <a:schemeClr val="accent1"/>
                </a:solidFill>
                <a:latin typeface="Times New Roman" pitchFamily="18" charset="0"/>
                <a:cs typeface="Times New Roman" pitchFamily="18" charset="0"/>
              </a:rPr>
              <a:t>CASSAZIONE CIVILE, </a:t>
            </a:r>
            <a:r>
              <a:rPr lang="it-IT" sz="2000" b="1" dirty="0" err="1" smtClean="0">
                <a:solidFill>
                  <a:schemeClr val="accent1"/>
                </a:solidFill>
                <a:latin typeface="Times New Roman" pitchFamily="18" charset="0"/>
                <a:cs typeface="Times New Roman" pitchFamily="18" charset="0"/>
              </a:rPr>
              <a:t>SEZ</a:t>
            </a:r>
            <a:r>
              <a:rPr lang="it-IT" sz="2000" b="1" dirty="0" smtClean="0">
                <a:solidFill>
                  <a:schemeClr val="accent1"/>
                </a:solidFill>
                <a:latin typeface="Times New Roman" pitchFamily="18" charset="0"/>
                <a:cs typeface="Times New Roman" pitchFamily="18" charset="0"/>
              </a:rPr>
              <a:t>. LAV. n. 4632 DEL 22.02.2017</a:t>
            </a:r>
          </a:p>
          <a:p>
            <a:pPr algn="ctr"/>
            <a:endParaRPr lang="it-IT" sz="14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3671825" cy="8038367"/>
          </a:xfrm>
          <a:prstGeom prst="rect">
            <a:avLst/>
          </a:prstGeom>
        </p:spPr>
      </p:pic>
      <p:sp>
        <p:nvSpPr>
          <p:cNvPr id="3" name="Titolo 2"/>
          <p:cNvSpPr>
            <a:spLocks noGrp="1"/>
          </p:cNvSpPr>
          <p:nvPr>
            <p:ph type="title"/>
          </p:nvPr>
        </p:nvSpPr>
        <p:spPr>
          <a:xfrm>
            <a:off x="432683" y="979480"/>
            <a:ext cx="11263448" cy="255642"/>
          </a:xfrm>
        </p:spPr>
        <p:txBody>
          <a:bodyPr>
            <a:normAutofit fontScale="90000"/>
          </a:bodyPr>
          <a:lstStyle/>
          <a:p>
            <a:pPr algn="r"/>
            <a:endParaRPr lang="it-IT" dirty="0"/>
          </a:p>
        </p:txBody>
      </p:sp>
      <p:sp>
        <p:nvSpPr>
          <p:cNvPr id="4" name="Segnaposto contenuto 3"/>
          <p:cNvSpPr>
            <a:spLocks noGrp="1"/>
          </p:cNvSpPr>
          <p:nvPr>
            <p:ph idx="1"/>
          </p:nvPr>
        </p:nvSpPr>
        <p:spPr>
          <a:xfrm>
            <a:off x="838200" y="1978405"/>
            <a:ext cx="10685890" cy="3792407"/>
          </a:xfrm>
        </p:spPr>
        <p:txBody>
          <a:bodyPr/>
          <a:lstStyle/>
          <a:p>
            <a:pPr algn="ctr">
              <a:buNone/>
            </a:pPr>
            <a:endParaRPr lang="it-IT" dirty="0" smtClean="0">
              <a:solidFill>
                <a:schemeClr val="accent1"/>
              </a:solidFill>
              <a:latin typeface="Britannic Bold" pitchFamily="34" charset="0"/>
            </a:endParaRPr>
          </a:p>
          <a:p>
            <a:pPr>
              <a:buNone/>
            </a:pPr>
            <a:endParaRPr lang="it-IT" sz="2400" b="1" dirty="0" smtClean="0">
              <a:latin typeface="Times New Roman" pitchFamily="18" charset="0"/>
              <a:cs typeface="Times New Roman" pitchFamily="18" charset="0"/>
            </a:endParaRPr>
          </a:p>
          <a:p>
            <a:pPr marL="514350" indent="-514350">
              <a:buNone/>
            </a:pPr>
            <a:endParaRPr lang="it-IT" sz="2400" dirty="0" smtClean="0">
              <a:latin typeface="Times New Roman" pitchFamily="18" charset="0"/>
              <a:cs typeface="Times New Roman" pitchFamily="18" charset="0"/>
            </a:endParaRPr>
          </a:p>
          <a:p>
            <a:pPr marL="514350" indent="-514350">
              <a:buNone/>
            </a:pPr>
            <a:endParaRPr lang="it-IT" sz="2400" dirty="0" smtClean="0">
              <a:latin typeface="Times New Roman" pitchFamily="18" charset="0"/>
              <a:cs typeface="Times New Roman" pitchFamily="18" charset="0"/>
            </a:endParaRPr>
          </a:p>
          <a:p>
            <a:pPr marL="514350" indent="-514350">
              <a:buNone/>
            </a:pPr>
            <a:endParaRPr lang="it-IT" sz="2400" dirty="0" smtClean="0">
              <a:latin typeface="Times New Roman" pitchFamily="18" charset="0"/>
              <a:cs typeface="Times New Roman" pitchFamily="18" charset="0"/>
            </a:endParaRPr>
          </a:p>
          <a:p>
            <a:pPr marL="514350" indent="-514350">
              <a:buNone/>
            </a:pPr>
            <a:endParaRPr lang="it-IT" sz="1000" dirty="0" smtClean="0"/>
          </a:p>
          <a:p>
            <a:pPr marL="514350" indent="-514350">
              <a:buNone/>
            </a:pPr>
            <a:endParaRPr lang="it-IT" sz="1000" dirty="0" smtClean="0"/>
          </a:p>
          <a:p>
            <a:pPr marL="514350" indent="-514350" algn="ctr">
              <a:buNone/>
            </a:pPr>
            <a:endParaRPr lang="it-IT" sz="1000" dirty="0" smtClean="0"/>
          </a:p>
        </p:txBody>
      </p:sp>
      <p:sp>
        <p:nvSpPr>
          <p:cNvPr id="10" name="Rettangolo arrotondato 9"/>
          <p:cNvSpPr/>
          <p:nvPr/>
        </p:nvSpPr>
        <p:spPr>
          <a:xfrm>
            <a:off x="4587903" y="2117823"/>
            <a:ext cx="3568191" cy="547252"/>
          </a:xfrm>
          <a:prstGeom prst="roundRect">
            <a:avLst>
              <a:gd name="adj" fmla="val 2393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it-IT" sz="2400" dirty="0" smtClean="0">
                <a:latin typeface="Times New Roman" pitchFamily="18" charset="0"/>
                <a:cs typeface="Times New Roman" pitchFamily="18" charset="0"/>
              </a:rPr>
              <a:t>LE RAGIONI</a:t>
            </a:r>
            <a:endParaRPr lang="it-IT" sz="2400" dirty="0">
              <a:latin typeface="Times New Roman" pitchFamily="18" charset="0"/>
              <a:cs typeface="Times New Roman" pitchFamily="18" charset="0"/>
            </a:endParaRPr>
          </a:p>
        </p:txBody>
      </p:sp>
      <p:graphicFrame>
        <p:nvGraphicFramePr>
          <p:cNvPr id="14" name="Diagramma 13"/>
          <p:cNvGraphicFramePr/>
          <p:nvPr/>
        </p:nvGraphicFramePr>
        <p:xfrm>
          <a:off x="1988229" y="3009331"/>
          <a:ext cx="7806414" cy="3059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3671825" cy="8038367"/>
          </a:xfrm>
          <a:prstGeom prst="rect">
            <a:avLst/>
          </a:prstGeom>
        </p:spPr>
      </p:pic>
      <p:sp>
        <p:nvSpPr>
          <p:cNvPr id="3" name="Titolo 2"/>
          <p:cNvSpPr>
            <a:spLocks noGrp="1"/>
          </p:cNvSpPr>
          <p:nvPr>
            <p:ph type="title"/>
          </p:nvPr>
        </p:nvSpPr>
        <p:spPr>
          <a:xfrm>
            <a:off x="432683" y="979480"/>
            <a:ext cx="11091407" cy="998925"/>
          </a:xfrm>
        </p:spPr>
        <p:txBody>
          <a:bodyPr/>
          <a:lstStyle/>
          <a:p>
            <a:pPr algn="r"/>
            <a:endParaRPr lang="it-IT" dirty="0"/>
          </a:p>
        </p:txBody>
      </p:sp>
      <p:sp>
        <p:nvSpPr>
          <p:cNvPr id="4" name="Segnaposto contenuto 3"/>
          <p:cNvSpPr>
            <a:spLocks noGrp="1"/>
          </p:cNvSpPr>
          <p:nvPr>
            <p:ph idx="1"/>
          </p:nvPr>
        </p:nvSpPr>
        <p:spPr>
          <a:xfrm>
            <a:off x="838200" y="1978405"/>
            <a:ext cx="10685890" cy="3792407"/>
          </a:xfrm>
        </p:spPr>
        <p:txBody>
          <a:bodyPr/>
          <a:lstStyle/>
          <a:p>
            <a:pPr algn="ctr">
              <a:buNone/>
            </a:pPr>
            <a:endParaRPr lang="it-IT" dirty="0" smtClean="0">
              <a:solidFill>
                <a:schemeClr val="accent1"/>
              </a:solidFill>
              <a:latin typeface="Britannic Bold" pitchFamily="34" charset="0"/>
            </a:endParaRPr>
          </a:p>
          <a:p>
            <a:pPr>
              <a:buNone/>
            </a:pPr>
            <a:endParaRPr lang="it-IT" sz="2400" b="1" dirty="0" smtClean="0">
              <a:latin typeface="Times New Roman" pitchFamily="18" charset="0"/>
              <a:cs typeface="Times New Roman" pitchFamily="18" charset="0"/>
            </a:endParaRPr>
          </a:p>
          <a:p>
            <a:pPr marL="514350" indent="-514350">
              <a:buNone/>
            </a:pPr>
            <a:endParaRPr lang="it-IT" sz="2400" dirty="0" smtClean="0">
              <a:latin typeface="Times New Roman" pitchFamily="18" charset="0"/>
              <a:cs typeface="Times New Roman" pitchFamily="18" charset="0"/>
            </a:endParaRPr>
          </a:p>
          <a:p>
            <a:pPr marL="514350" indent="-514350">
              <a:buNone/>
            </a:pPr>
            <a:endParaRPr lang="it-IT" sz="2400" dirty="0" smtClean="0">
              <a:latin typeface="Times New Roman" pitchFamily="18" charset="0"/>
              <a:cs typeface="Times New Roman" pitchFamily="18" charset="0"/>
            </a:endParaRPr>
          </a:p>
          <a:p>
            <a:pPr marL="514350" indent="-514350">
              <a:buNone/>
            </a:pPr>
            <a:endParaRPr lang="it-IT" sz="2400" dirty="0" smtClean="0">
              <a:latin typeface="Times New Roman" pitchFamily="18" charset="0"/>
              <a:cs typeface="Times New Roman" pitchFamily="18" charset="0"/>
            </a:endParaRPr>
          </a:p>
          <a:p>
            <a:pPr marL="514350" indent="-514350">
              <a:buNone/>
            </a:pPr>
            <a:endParaRPr lang="it-IT" sz="1000" dirty="0" smtClean="0"/>
          </a:p>
          <a:p>
            <a:pPr marL="514350" indent="-514350">
              <a:buNone/>
            </a:pPr>
            <a:endParaRPr lang="it-IT" sz="1000" dirty="0" smtClean="0"/>
          </a:p>
          <a:p>
            <a:pPr marL="514350" indent="-514350" algn="ctr">
              <a:buNone/>
            </a:pPr>
            <a:endParaRPr lang="it-IT" sz="1000" dirty="0" smtClean="0"/>
          </a:p>
        </p:txBody>
      </p:sp>
      <p:sp>
        <p:nvSpPr>
          <p:cNvPr id="10" name="Rettangolo arrotondato 9"/>
          <p:cNvSpPr/>
          <p:nvPr/>
        </p:nvSpPr>
        <p:spPr>
          <a:xfrm>
            <a:off x="4587903" y="2117823"/>
            <a:ext cx="3568191" cy="547252"/>
          </a:xfrm>
          <a:prstGeom prst="roundRect">
            <a:avLst>
              <a:gd name="adj" fmla="val 23932"/>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it-IT" sz="2400" dirty="0" smtClean="0">
                <a:latin typeface="Times New Roman" pitchFamily="18" charset="0"/>
                <a:cs typeface="Times New Roman" pitchFamily="18" charset="0"/>
              </a:rPr>
              <a:t>LE FINALITÀ</a:t>
            </a:r>
            <a:endParaRPr lang="it-IT" sz="2400" dirty="0">
              <a:latin typeface="Times New Roman" pitchFamily="18" charset="0"/>
              <a:cs typeface="Times New Roman" pitchFamily="18" charset="0"/>
            </a:endParaRPr>
          </a:p>
        </p:txBody>
      </p:sp>
      <p:sp>
        <p:nvSpPr>
          <p:cNvPr id="11" name="Rettangolo 10"/>
          <p:cNvSpPr/>
          <p:nvPr/>
        </p:nvSpPr>
        <p:spPr>
          <a:xfrm>
            <a:off x="4153917" y="3011758"/>
            <a:ext cx="4338078" cy="369332"/>
          </a:xfrm>
          <a:prstGeom prst="rect">
            <a:avLst/>
          </a:prstGeom>
        </p:spPr>
        <p:txBody>
          <a:bodyPr wrap="square">
            <a:spAutoFit/>
          </a:bodyPr>
          <a:lstStyle/>
          <a:p>
            <a:pPr algn="ctr"/>
            <a:r>
              <a:rPr lang="it-IT" dirty="0" smtClean="0">
                <a:latin typeface="Times New Roman" pitchFamily="18" charset="0"/>
                <a:cs typeface="Times New Roman" pitchFamily="18" charset="0"/>
              </a:rPr>
              <a:t>(art. 18 della legge 124 del 7 agosto 2015)</a:t>
            </a:r>
            <a:endParaRPr lang="it-IT" dirty="0"/>
          </a:p>
        </p:txBody>
      </p:sp>
      <p:graphicFrame>
        <p:nvGraphicFramePr>
          <p:cNvPr id="14" name="Diagramma 13"/>
          <p:cNvGraphicFramePr/>
          <p:nvPr/>
        </p:nvGraphicFramePr>
        <p:xfrm>
          <a:off x="2916276" y="3381090"/>
          <a:ext cx="7806414" cy="30594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29653"/>
            <a:ext cx="13671825" cy="8038367"/>
          </a:xfrm>
          <a:prstGeom prst="rect">
            <a:avLst/>
          </a:prstGeom>
        </p:spPr>
      </p:pic>
      <p:sp>
        <p:nvSpPr>
          <p:cNvPr id="3" name="Titolo 2"/>
          <p:cNvSpPr>
            <a:spLocks noGrp="1"/>
          </p:cNvSpPr>
          <p:nvPr>
            <p:ph type="title"/>
          </p:nvPr>
        </p:nvSpPr>
        <p:spPr>
          <a:xfrm>
            <a:off x="432683" y="979480"/>
            <a:ext cx="11091407" cy="998925"/>
          </a:xfrm>
        </p:spPr>
        <p:txBody>
          <a:bodyPr/>
          <a:lstStyle/>
          <a:p>
            <a:pPr algn="r"/>
            <a:endParaRPr lang="it-IT" dirty="0"/>
          </a:p>
        </p:txBody>
      </p:sp>
      <p:sp>
        <p:nvSpPr>
          <p:cNvPr id="4" name="Segnaposto contenuto 3"/>
          <p:cNvSpPr>
            <a:spLocks noGrp="1"/>
          </p:cNvSpPr>
          <p:nvPr>
            <p:ph idx="1"/>
          </p:nvPr>
        </p:nvSpPr>
        <p:spPr>
          <a:xfrm>
            <a:off x="838200" y="1978405"/>
            <a:ext cx="10685890" cy="3792407"/>
          </a:xfrm>
        </p:spPr>
        <p:txBody>
          <a:bodyPr/>
          <a:lstStyle/>
          <a:p>
            <a:pPr algn="ctr">
              <a:buNone/>
            </a:pPr>
            <a:endParaRPr lang="it-IT" dirty="0" smtClean="0">
              <a:solidFill>
                <a:schemeClr val="accent1"/>
              </a:solidFill>
              <a:latin typeface="Britannic Bold" pitchFamily="34" charset="0"/>
            </a:endParaRPr>
          </a:p>
          <a:p>
            <a:pPr>
              <a:buNone/>
            </a:pPr>
            <a:endParaRPr lang="it-IT" sz="2400" b="1" dirty="0" smtClean="0">
              <a:latin typeface="Times New Roman" pitchFamily="18" charset="0"/>
              <a:cs typeface="Times New Roman" pitchFamily="18" charset="0"/>
            </a:endParaRPr>
          </a:p>
          <a:p>
            <a:pPr marL="514350" indent="-514350">
              <a:buNone/>
            </a:pPr>
            <a:endParaRPr lang="it-IT" sz="2400" dirty="0" smtClean="0">
              <a:latin typeface="Times New Roman" pitchFamily="18" charset="0"/>
              <a:cs typeface="Times New Roman" pitchFamily="18" charset="0"/>
            </a:endParaRPr>
          </a:p>
          <a:p>
            <a:pPr marL="514350" indent="-514350">
              <a:buNone/>
            </a:pPr>
            <a:endParaRPr lang="it-IT" sz="2400" dirty="0" smtClean="0">
              <a:latin typeface="Times New Roman" pitchFamily="18" charset="0"/>
              <a:cs typeface="Times New Roman" pitchFamily="18" charset="0"/>
            </a:endParaRPr>
          </a:p>
          <a:p>
            <a:pPr marL="514350" indent="-514350">
              <a:buNone/>
            </a:pPr>
            <a:endParaRPr lang="it-IT" sz="2400" dirty="0" smtClean="0">
              <a:latin typeface="Times New Roman" pitchFamily="18" charset="0"/>
              <a:cs typeface="Times New Roman" pitchFamily="18" charset="0"/>
            </a:endParaRPr>
          </a:p>
          <a:p>
            <a:pPr marL="514350" indent="-514350">
              <a:buNone/>
            </a:pPr>
            <a:endParaRPr lang="it-IT" sz="1000" dirty="0" smtClean="0"/>
          </a:p>
          <a:p>
            <a:pPr marL="514350" indent="-514350">
              <a:buNone/>
            </a:pPr>
            <a:endParaRPr lang="it-IT" sz="1000" dirty="0" smtClean="0"/>
          </a:p>
          <a:p>
            <a:pPr marL="514350" indent="-514350" algn="ctr">
              <a:buNone/>
            </a:pPr>
            <a:endParaRPr lang="it-IT" sz="1000" dirty="0" smtClean="0"/>
          </a:p>
        </p:txBody>
      </p:sp>
      <p:sp>
        <p:nvSpPr>
          <p:cNvPr id="10" name="Rettangolo arrotondato 9"/>
          <p:cNvSpPr/>
          <p:nvPr/>
        </p:nvSpPr>
        <p:spPr>
          <a:xfrm>
            <a:off x="4650683" y="2255255"/>
            <a:ext cx="3568191" cy="547252"/>
          </a:xfrm>
          <a:prstGeom prst="roundRect">
            <a:avLst>
              <a:gd name="adj"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it-IT" sz="2400" dirty="0" smtClean="0">
                <a:latin typeface="Times New Roman" pitchFamily="18" charset="0"/>
                <a:cs typeface="Times New Roman" pitchFamily="18" charset="0"/>
              </a:rPr>
              <a:t>I PRINCIPI</a:t>
            </a:r>
            <a:endParaRPr lang="it-IT" sz="2400" dirty="0">
              <a:latin typeface="Times New Roman" pitchFamily="18" charset="0"/>
              <a:cs typeface="Times New Roman" pitchFamily="18" charset="0"/>
            </a:endParaRPr>
          </a:p>
        </p:txBody>
      </p:sp>
      <p:sp>
        <p:nvSpPr>
          <p:cNvPr id="11" name="Rettangolo 10"/>
          <p:cNvSpPr/>
          <p:nvPr/>
        </p:nvSpPr>
        <p:spPr>
          <a:xfrm>
            <a:off x="4153917" y="2906973"/>
            <a:ext cx="4338078" cy="369332"/>
          </a:xfrm>
          <a:prstGeom prst="rect">
            <a:avLst/>
          </a:prstGeom>
        </p:spPr>
        <p:txBody>
          <a:bodyPr wrap="square">
            <a:spAutoFit/>
          </a:bodyPr>
          <a:lstStyle/>
          <a:p>
            <a:pPr algn="ctr"/>
            <a:r>
              <a:rPr lang="it-IT" dirty="0" smtClean="0">
                <a:latin typeface="Times New Roman" pitchFamily="18" charset="0"/>
                <a:cs typeface="Times New Roman" pitchFamily="18" charset="0"/>
              </a:rPr>
              <a:t>(</a:t>
            </a:r>
            <a:r>
              <a:rPr lang="it-IT" sz="1400" dirty="0" smtClean="0">
                <a:latin typeface="Times New Roman" pitchFamily="18" charset="0"/>
                <a:cs typeface="Times New Roman" pitchFamily="18" charset="0"/>
              </a:rPr>
              <a:t>art. 19 </a:t>
            </a:r>
            <a:r>
              <a:rPr lang="it-IT" sz="1400" dirty="0" err="1" smtClean="0">
                <a:latin typeface="Times New Roman" pitchFamily="18" charset="0"/>
                <a:cs typeface="Times New Roman" pitchFamily="18" charset="0"/>
              </a:rPr>
              <a:t>co</a:t>
            </a:r>
            <a:r>
              <a:rPr lang="it-IT" sz="1400" dirty="0" smtClean="0">
                <a:latin typeface="Times New Roman" pitchFamily="18" charset="0"/>
                <a:cs typeface="Times New Roman" pitchFamily="18" charset="0"/>
              </a:rPr>
              <a:t>. 1 d.lgs. 175/2016)</a:t>
            </a:r>
            <a:endParaRPr lang="it-IT" sz="1400" dirty="0"/>
          </a:p>
        </p:txBody>
      </p:sp>
      <p:grpSp>
        <p:nvGrpSpPr>
          <p:cNvPr id="8" name="Gruppo 7"/>
          <p:cNvGrpSpPr/>
          <p:nvPr/>
        </p:nvGrpSpPr>
        <p:grpSpPr>
          <a:xfrm>
            <a:off x="2257189" y="4312694"/>
            <a:ext cx="8210644" cy="2320118"/>
            <a:chOff x="0" y="-74612"/>
            <a:chExt cx="8128000" cy="2674968"/>
          </a:xfrm>
        </p:grpSpPr>
        <p:sp>
          <p:nvSpPr>
            <p:cNvPr id="9" name="Ovale 8"/>
            <p:cNvSpPr/>
            <p:nvPr/>
          </p:nvSpPr>
          <p:spPr>
            <a:xfrm>
              <a:off x="0" y="-74612"/>
              <a:ext cx="8128000" cy="267496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e 4"/>
            <p:cNvSpPr/>
            <p:nvPr/>
          </p:nvSpPr>
          <p:spPr>
            <a:xfrm>
              <a:off x="1305252" y="419047"/>
              <a:ext cx="5632429" cy="18002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it-IT" dirty="0" smtClean="0"/>
                <a:t>Salvo quanto previsto nel presente decreto, ai rapporti di lavoro dei dipendenti delle società a controllo pubblico si applicano le disposizioni del capo I, titolo II, del libro V del codice civile, dalle leggi sui rapporti di lavoro subordinato nell’impresa, ivi incluse quelle in materia di ammortizzatori sociali, secondo quanto previsto dalla normativa vigente e dai contratti collettivi</a:t>
              </a:r>
              <a:endParaRPr lang="it-IT" kern="1200" dirty="0" smtClean="0"/>
            </a:p>
          </p:txBody>
        </p:sp>
      </p:grpSp>
      <p:sp>
        <p:nvSpPr>
          <p:cNvPr id="14" name="Rettangolo arrotondato 13"/>
          <p:cNvSpPr/>
          <p:nvPr/>
        </p:nvSpPr>
        <p:spPr>
          <a:xfrm>
            <a:off x="4650683" y="3391468"/>
            <a:ext cx="3568191" cy="812041"/>
          </a:xfrm>
          <a:prstGeom prst="roundRect">
            <a:avLst>
              <a:gd name="adj" fmla="val 5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it-IT" sz="1400" dirty="0" smtClean="0">
                <a:latin typeface="Times New Roman" pitchFamily="18" charset="0"/>
                <a:cs typeface="Times New Roman" pitchFamily="18" charset="0"/>
              </a:rPr>
              <a:t>OPZIONE DICHIARATAMENTE PRIVATISTICA</a:t>
            </a:r>
            <a:endParaRPr lang="it-IT" sz="1400" dirty="0">
              <a:latin typeface="Times New Roman" pitchFamily="18" charset="0"/>
              <a:cs typeface="Times New Roman" pitchFamily="18" charset="0"/>
            </a:endParaRPr>
          </a:p>
        </p:txBody>
      </p:sp>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8711" y="0"/>
            <a:ext cx="12358092" cy="6904935"/>
          </a:xfrm>
          <a:prstGeom prst="rect">
            <a:avLst/>
          </a:prstGeom>
        </p:spPr>
      </p:pic>
      <p:sp>
        <p:nvSpPr>
          <p:cNvPr id="3" name="Titolo 2"/>
          <p:cNvSpPr>
            <a:spLocks noGrp="1"/>
          </p:cNvSpPr>
          <p:nvPr>
            <p:ph type="title"/>
          </p:nvPr>
        </p:nvSpPr>
        <p:spPr/>
        <p:txBody>
          <a:bodyPr/>
          <a:lstStyle/>
          <a:p>
            <a:endParaRPr lang="it-IT" dirty="0"/>
          </a:p>
        </p:txBody>
      </p:sp>
      <p:sp>
        <p:nvSpPr>
          <p:cNvPr id="4" name="Segnaposto contenuto 3"/>
          <p:cNvSpPr>
            <a:spLocks noGrp="1"/>
          </p:cNvSpPr>
          <p:nvPr>
            <p:ph idx="1"/>
          </p:nvPr>
        </p:nvSpPr>
        <p:spPr/>
        <p:txBody>
          <a:bodyPr/>
          <a:lstStyle/>
          <a:p>
            <a:pPr algn="ctr">
              <a:buNone/>
            </a:pPr>
            <a:r>
              <a:rPr lang="it-IT" dirty="0" smtClean="0">
                <a:solidFill>
                  <a:schemeClr val="accent1"/>
                </a:solidFill>
                <a:latin typeface="Britannic Bold" pitchFamily="34" charset="0"/>
              </a:rPr>
              <a:t>IL RECLUTAMENTO DEL PERSONALE</a:t>
            </a:r>
          </a:p>
          <a:p>
            <a:pPr marL="514350" indent="-514350" algn="ctr">
              <a:buNone/>
            </a:pPr>
            <a:endParaRPr lang="it-IT" sz="2400" b="1" dirty="0" smtClean="0">
              <a:latin typeface="Times New Roman" pitchFamily="18" charset="0"/>
              <a:cs typeface="Times New Roman" pitchFamily="18" charset="0"/>
            </a:endParaRPr>
          </a:p>
        </p:txBody>
      </p:sp>
      <p:graphicFrame>
        <p:nvGraphicFramePr>
          <p:cNvPr id="5" name="Diagramma 4"/>
          <p:cNvGraphicFramePr/>
          <p:nvPr/>
        </p:nvGraphicFramePr>
        <p:xfrm>
          <a:off x="2032000" y="2719346"/>
          <a:ext cx="8128000" cy="37370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358092" cy="6904935"/>
          </a:xfrm>
          <a:prstGeom prst="rect">
            <a:avLst/>
          </a:prstGeom>
        </p:spPr>
      </p:pic>
      <p:sp>
        <p:nvSpPr>
          <p:cNvPr id="3" name="Titolo 2"/>
          <p:cNvSpPr>
            <a:spLocks noGrp="1"/>
          </p:cNvSpPr>
          <p:nvPr>
            <p:ph type="title"/>
          </p:nvPr>
        </p:nvSpPr>
        <p:spPr/>
        <p:txBody>
          <a:bodyPr/>
          <a:lstStyle/>
          <a:p>
            <a:endParaRPr lang="it-IT" dirty="0"/>
          </a:p>
        </p:txBody>
      </p:sp>
      <p:sp>
        <p:nvSpPr>
          <p:cNvPr id="4" name="Segnaposto contenuto 3"/>
          <p:cNvSpPr>
            <a:spLocks noGrp="1"/>
          </p:cNvSpPr>
          <p:nvPr>
            <p:ph idx="1"/>
          </p:nvPr>
        </p:nvSpPr>
        <p:spPr>
          <a:xfrm>
            <a:off x="215036" y="1690688"/>
            <a:ext cx="10921666" cy="4813479"/>
          </a:xfrm>
        </p:spPr>
        <p:txBody>
          <a:bodyPr/>
          <a:lstStyle/>
          <a:p>
            <a:pPr algn="ctr">
              <a:buNone/>
            </a:pPr>
            <a:r>
              <a:rPr lang="it-IT" sz="2400" b="1" dirty="0" smtClean="0">
                <a:solidFill>
                  <a:srgbClr val="FF6600"/>
                </a:solidFill>
                <a:latin typeface="Britannic Bold" pitchFamily="34" charset="0"/>
                <a:cs typeface="Times New Roman" pitchFamily="18" charset="0"/>
              </a:rPr>
              <a:t>IN PARTICOLARE</a:t>
            </a:r>
          </a:p>
          <a:p>
            <a:pPr marL="514350" indent="-514350">
              <a:buNone/>
            </a:pPr>
            <a:endParaRPr lang="it-IT" sz="2000" b="1" dirty="0" smtClean="0">
              <a:latin typeface="Times New Roman" pitchFamily="18" charset="0"/>
              <a:cs typeface="Times New Roman" pitchFamily="18" charset="0"/>
            </a:endParaRPr>
          </a:p>
        </p:txBody>
      </p:sp>
      <p:graphicFrame>
        <p:nvGraphicFramePr>
          <p:cNvPr id="6" name="Diagramma 5"/>
          <p:cNvGraphicFramePr/>
          <p:nvPr/>
        </p:nvGraphicFramePr>
        <p:xfrm>
          <a:off x="954157" y="2282024"/>
          <a:ext cx="9070671" cy="4447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358092" cy="6904935"/>
          </a:xfrm>
          <a:prstGeom prst="rect">
            <a:avLst/>
          </a:prstGeom>
        </p:spPr>
      </p:pic>
      <p:sp>
        <p:nvSpPr>
          <p:cNvPr id="3" name="Titolo 2"/>
          <p:cNvSpPr>
            <a:spLocks noGrp="1"/>
          </p:cNvSpPr>
          <p:nvPr>
            <p:ph type="title"/>
          </p:nvPr>
        </p:nvSpPr>
        <p:spPr/>
        <p:txBody>
          <a:bodyPr/>
          <a:lstStyle/>
          <a:p>
            <a:endParaRPr lang="it-IT" dirty="0"/>
          </a:p>
        </p:txBody>
      </p:sp>
      <p:sp>
        <p:nvSpPr>
          <p:cNvPr id="4" name="Segnaposto contenuto 3"/>
          <p:cNvSpPr>
            <a:spLocks noGrp="1"/>
          </p:cNvSpPr>
          <p:nvPr>
            <p:ph idx="1"/>
          </p:nvPr>
        </p:nvSpPr>
        <p:spPr>
          <a:xfrm>
            <a:off x="1037492" y="1825625"/>
            <a:ext cx="10316308" cy="4351338"/>
          </a:xfrm>
        </p:spPr>
        <p:txBody>
          <a:bodyPr>
            <a:normAutofit/>
          </a:bodyPr>
          <a:lstStyle/>
          <a:p>
            <a:pPr algn="ctr">
              <a:buNone/>
            </a:pPr>
            <a:r>
              <a:rPr lang="it-IT" dirty="0" smtClean="0">
                <a:solidFill>
                  <a:schemeClr val="accent1"/>
                </a:solidFill>
                <a:latin typeface="Britannic Bold" pitchFamily="34" charset="0"/>
              </a:rPr>
              <a:t>IL RECLUTAMENTO DEL PERSONALE</a:t>
            </a:r>
          </a:p>
          <a:p>
            <a:pPr marL="514350" indent="-514350" algn="ctr">
              <a:buNone/>
            </a:pPr>
            <a:endParaRPr lang="it-IT" sz="2400" b="1" dirty="0" smtClean="0">
              <a:latin typeface="Times New Roman" pitchFamily="18" charset="0"/>
              <a:cs typeface="Times New Roman" pitchFamily="18" charset="0"/>
            </a:endParaRPr>
          </a:p>
          <a:p>
            <a:pPr marL="514350" indent="-514350" algn="ctr">
              <a:buNone/>
            </a:pPr>
            <a:r>
              <a:rPr lang="it-IT" sz="2400" b="1" dirty="0" smtClean="0">
                <a:solidFill>
                  <a:srgbClr val="FF6600"/>
                </a:solidFill>
                <a:latin typeface="Times New Roman" pitchFamily="18" charset="0"/>
                <a:cs typeface="Times New Roman" pitchFamily="18" charset="0"/>
              </a:rPr>
              <a:t>LA DISCIPLINA VIGENTE</a:t>
            </a:r>
          </a:p>
          <a:p>
            <a:pPr marL="514350" indent="-514350" algn="ctr">
              <a:buNone/>
            </a:pPr>
            <a:r>
              <a:rPr lang="it-IT" sz="2400" dirty="0" smtClean="0">
                <a:latin typeface="Times New Roman" pitchFamily="18" charset="0"/>
                <a:cs typeface="Times New Roman" pitchFamily="18" charset="0"/>
              </a:rPr>
              <a:t>(art. 19, </a:t>
            </a:r>
            <a:r>
              <a:rPr lang="it-IT" sz="2400" dirty="0" err="1" smtClean="0">
                <a:latin typeface="Times New Roman" pitchFamily="18" charset="0"/>
                <a:cs typeface="Times New Roman" pitchFamily="18" charset="0"/>
              </a:rPr>
              <a:t>co</a:t>
            </a:r>
            <a:r>
              <a:rPr lang="it-IT" sz="2400" dirty="0" smtClean="0">
                <a:latin typeface="Times New Roman" pitchFamily="18" charset="0"/>
                <a:cs typeface="Times New Roman" pitchFamily="18" charset="0"/>
              </a:rPr>
              <a:t>. 2, del d. </a:t>
            </a:r>
            <a:r>
              <a:rPr lang="it-IT" sz="2400" dirty="0" err="1" smtClean="0">
                <a:latin typeface="Times New Roman" pitchFamily="18" charset="0"/>
                <a:cs typeface="Times New Roman" pitchFamily="18" charset="0"/>
              </a:rPr>
              <a:t>lgs</a:t>
            </a:r>
            <a:r>
              <a:rPr lang="it-IT" sz="2400" dirty="0" smtClean="0">
                <a:latin typeface="Times New Roman" pitchFamily="18" charset="0"/>
                <a:cs typeface="Times New Roman" pitchFamily="18" charset="0"/>
              </a:rPr>
              <a:t>. 175/2016, in vigore dal 23.09.2016)</a:t>
            </a:r>
          </a:p>
          <a:p>
            <a:pPr marL="514350" indent="-514350" algn="ctr">
              <a:buNone/>
            </a:pPr>
            <a:endParaRPr lang="it-IT" sz="2000" dirty="0" smtClean="0">
              <a:latin typeface="Times New Roman" pitchFamily="18" charset="0"/>
              <a:cs typeface="Times New Roman" pitchFamily="18" charset="0"/>
            </a:endParaRPr>
          </a:p>
        </p:txBody>
      </p:sp>
      <p:graphicFrame>
        <p:nvGraphicFramePr>
          <p:cNvPr id="5" name="Diagramma 4"/>
          <p:cNvGraphicFramePr/>
          <p:nvPr/>
        </p:nvGraphicFramePr>
        <p:xfrm>
          <a:off x="2032000" y="3737113"/>
          <a:ext cx="8128000" cy="2862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45720"/>
            <a:ext cx="12358092" cy="6904935"/>
          </a:xfrm>
          <a:prstGeom prst="rect">
            <a:avLst/>
          </a:prstGeom>
        </p:spPr>
      </p:pic>
      <p:sp>
        <p:nvSpPr>
          <p:cNvPr id="3" name="Titolo 2"/>
          <p:cNvSpPr>
            <a:spLocks noGrp="1"/>
          </p:cNvSpPr>
          <p:nvPr>
            <p:ph type="title"/>
          </p:nvPr>
        </p:nvSpPr>
        <p:spPr>
          <a:xfrm>
            <a:off x="838200" y="-45720"/>
            <a:ext cx="10515600" cy="45719"/>
          </a:xfrm>
        </p:spPr>
        <p:txBody>
          <a:bodyPr>
            <a:normAutofit fontScale="90000"/>
          </a:bodyPr>
          <a:lstStyle/>
          <a:p>
            <a:endParaRPr lang="it-IT" dirty="0"/>
          </a:p>
        </p:txBody>
      </p:sp>
      <p:sp>
        <p:nvSpPr>
          <p:cNvPr id="4" name="Segnaposto contenuto 3"/>
          <p:cNvSpPr>
            <a:spLocks noGrp="1"/>
          </p:cNvSpPr>
          <p:nvPr>
            <p:ph idx="1"/>
          </p:nvPr>
        </p:nvSpPr>
        <p:spPr>
          <a:xfrm>
            <a:off x="838200" y="1502797"/>
            <a:ext cx="10298502" cy="4674166"/>
          </a:xfrm>
        </p:spPr>
        <p:txBody>
          <a:bodyPr>
            <a:normAutofit/>
          </a:bodyPr>
          <a:lstStyle/>
          <a:p>
            <a:pPr algn="ctr">
              <a:buNone/>
            </a:pPr>
            <a:r>
              <a:rPr lang="it-IT" b="1" smtClean="0">
                <a:solidFill>
                  <a:schemeClr val="accent1"/>
                </a:solidFill>
                <a:latin typeface="Times New Roman" pitchFamily="18" charset="0"/>
                <a:cs typeface="Times New Roman" pitchFamily="18" charset="0"/>
              </a:rPr>
              <a:t>NOVITÀ</a:t>
            </a:r>
          </a:p>
          <a:p>
            <a:pPr marL="514350" indent="-514350" algn="ctr">
              <a:buNone/>
            </a:pPr>
            <a:endParaRPr lang="it-IT" sz="2000" b="1" dirty="0" smtClean="0">
              <a:latin typeface="Times New Roman" pitchFamily="18" charset="0"/>
              <a:cs typeface="Times New Roman" pitchFamily="18" charset="0"/>
            </a:endParaRPr>
          </a:p>
        </p:txBody>
      </p:sp>
      <p:graphicFrame>
        <p:nvGraphicFramePr>
          <p:cNvPr id="8" name="Diagramma 7"/>
          <p:cNvGraphicFramePr/>
          <p:nvPr/>
        </p:nvGraphicFramePr>
        <p:xfrm>
          <a:off x="2183905" y="2067340"/>
          <a:ext cx="7628835" cy="44129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230884"/>
            <a:ext cx="12503557" cy="6986212"/>
          </a:xfrm>
          <a:prstGeom prst="rect">
            <a:avLst/>
          </a:prstGeom>
        </p:spPr>
      </p:pic>
      <p:sp>
        <p:nvSpPr>
          <p:cNvPr id="3" name="Titolo 2"/>
          <p:cNvSpPr>
            <a:spLocks noGrp="1"/>
          </p:cNvSpPr>
          <p:nvPr>
            <p:ph type="title"/>
          </p:nvPr>
        </p:nvSpPr>
        <p:spPr>
          <a:xfrm>
            <a:off x="838200" y="-45720"/>
            <a:ext cx="10515600" cy="45719"/>
          </a:xfrm>
        </p:spPr>
        <p:txBody>
          <a:bodyPr>
            <a:normAutofit fontScale="90000"/>
          </a:bodyPr>
          <a:lstStyle/>
          <a:p>
            <a:endParaRPr lang="it-IT" dirty="0"/>
          </a:p>
        </p:txBody>
      </p:sp>
      <p:sp>
        <p:nvSpPr>
          <p:cNvPr id="4" name="Segnaposto contenuto 3"/>
          <p:cNvSpPr>
            <a:spLocks noGrp="1"/>
          </p:cNvSpPr>
          <p:nvPr>
            <p:ph idx="1"/>
          </p:nvPr>
        </p:nvSpPr>
        <p:spPr>
          <a:xfrm>
            <a:off x="943998" y="1510354"/>
            <a:ext cx="10247956" cy="1807180"/>
          </a:xfrm>
        </p:spPr>
        <p:txBody>
          <a:bodyPr>
            <a:normAutofit/>
          </a:bodyPr>
          <a:lstStyle/>
          <a:p>
            <a:pPr marL="514350" indent="-514350" algn="ctr">
              <a:buNone/>
            </a:pPr>
            <a:endParaRPr lang="it-IT" sz="2000" b="1" dirty="0" smtClean="0">
              <a:latin typeface="Times New Roman" pitchFamily="18" charset="0"/>
              <a:cs typeface="Times New Roman" pitchFamily="18" charset="0"/>
            </a:endParaRPr>
          </a:p>
          <a:p>
            <a:pPr marL="514350" indent="-514350" algn="ctr">
              <a:buNone/>
            </a:pPr>
            <a:endParaRPr lang="it-IT" sz="2000" b="1" dirty="0" smtClean="0">
              <a:latin typeface="Times New Roman" pitchFamily="18" charset="0"/>
              <a:cs typeface="Times New Roman" pitchFamily="18" charset="0"/>
            </a:endParaRPr>
          </a:p>
        </p:txBody>
      </p:sp>
      <p:sp>
        <p:nvSpPr>
          <p:cNvPr id="9" name="Rettangolo 8"/>
          <p:cNvSpPr/>
          <p:nvPr/>
        </p:nvSpPr>
        <p:spPr>
          <a:xfrm>
            <a:off x="1794934" y="1724549"/>
            <a:ext cx="8602131" cy="1321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Times New Roman" pitchFamily="18" charset="0"/>
                <a:cs typeface="Times New Roman" pitchFamily="18" charset="0"/>
              </a:rPr>
              <a:t> </a:t>
            </a:r>
            <a:endParaRPr lang="it-IT" sz="2000" kern="1200" dirty="0">
              <a:latin typeface="Times New Roman" pitchFamily="18" charset="0"/>
              <a:cs typeface="Times New Roman" pitchFamily="18" charset="0"/>
            </a:endParaRPr>
          </a:p>
        </p:txBody>
      </p:sp>
      <p:grpSp>
        <p:nvGrpSpPr>
          <p:cNvPr id="12" name="Gruppo 11"/>
          <p:cNvGrpSpPr/>
          <p:nvPr/>
        </p:nvGrpSpPr>
        <p:grpSpPr>
          <a:xfrm>
            <a:off x="2405542" y="2389895"/>
            <a:ext cx="8128000" cy="1468262"/>
            <a:chOff x="0" y="10"/>
            <a:chExt cx="8128000" cy="1725781"/>
          </a:xfrm>
        </p:grpSpPr>
        <p:sp>
          <p:nvSpPr>
            <p:cNvPr id="13" name="Callout con freccia in su 12"/>
            <p:cNvSpPr/>
            <p:nvPr/>
          </p:nvSpPr>
          <p:spPr>
            <a:xfrm rot="10800000">
              <a:off x="0" y="10"/>
              <a:ext cx="8128000" cy="1725781"/>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Callout con freccia in su 4"/>
            <p:cNvSpPr/>
            <p:nvPr/>
          </p:nvSpPr>
          <p:spPr>
            <a:xfrm rot="21600000">
              <a:off x="0" y="10"/>
              <a:ext cx="8128000" cy="11213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lvl="0" algn="ctr" defTabSz="889000">
                <a:lnSpc>
                  <a:spcPct val="90000"/>
                </a:lnSpc>
                <a:spcBef>
                  <a:spcPct val="0"/>
                </a:spcBef>
                <a:spcAft>
                  <a:spcPct val="35000"/>
                </a:spcAft>
              </a:pPr>
              <a:r>
                <a:rPr lang="it-IT" sz="1400" dirty="0" smtClean="0">
                  <a:latin typeface="Times New Roman" pitchFamily="18" charset="0"/>
                  <a:cs typeface="Times New Roman" pitchFamily="18" charset="0"/>
                </a:rPr>
                <a:t>RESTA FERMA LA GIURISDIZIONE ORDINARIA SULLA VALIDITÀ DEI PROVVEDIMENTI O DELLE PROCEDURE </a:t>
              </a:r>
              <a:r>
                <a:rPr lang="it-IT" sz="1400" dirty="0" err="1" smtClean="0">
                  <a:latin typeface="Times New Roman" pitchFamily="18" charset="0"/>
                  <a:cs typeface="Times New Roman" pitchFamily="18" charset="0"/>
                </a:rPr>
                <a:t>DI</a:t>
              </a:r>
              <a:r>
                <a:rPr lang="it-IT" sz="1400" dirty="0" smtClean="0">
                  <a:latin typeface="Times New Roman" pitchFamily="18" charset="0"/>
                  <a:cs typeface="Times New Roman" pitchFamily="18" charset="0"/>
                </a:rPr>
                <a:t> RECLUTAMENTO DEL PERSONALE </a:t>
              </a:r>
              <a:endParaRPr lang="it-IT" sz="1400" dirty="0">
                <a:latin typeface="Times New Roman" pitchFamily="18" charset="0"/>
                <a:cs typeface="Times New Roman" pitchFamily="18" charset="0"/>
              </a:endParaRPr>
            </a:p>
          </p:txBody>
        </p:sp>
      </p:grpSp>
      <p:sp>
        <p:nvSpPr>
          <p:cNvPr id="19" name="Rettangolo 18"/>
          <p:cNvSpPr/>
          <p:nvPr/>
        </p:nvSpPr>
        <p:spPr>
          <a:xfrm>
            <a:off x="3050275" y="4123880"/>
            <a:ext cx="7028597" cy="1378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Le norme in materia di reclutamento del personale dipendente dalle società a controllo pubblico sono norme di diritto sostanziale e pertanto non incidono sul riparto della giurisdizione, che rimane devoluta al Giudice Ordinario (Cass. Sez. Unite, n. 7759 del 27 marzo 2017) </a:t>
            </a:r>
            <a:endParaRPr lang="it-IT" dirty="0"/>
          </a:p>
        </p:txBody>
      </p:sp>
    </p:spTree>
    <p:extLst>
      <p:ext uri="{BB962C8B-B14F-4D97-AF65-F5344CB8AC3E}">
        <p14:creationId xmlns="" xmlns:p14="http://schemas.microsoft.com/office/powerpoint/2010/main" val="1421755182"/>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1543</Words>
  <Application>Microsoft Office PowerPoint</Application>
  <PresentationFormat>Personalizzato</PresentationFormat>
  <Paragraphs>127</Paragraphs>
  <Slides>18</Slides>
  <Notes>17</Notes>
  <HiddenSlides>0</HiddenSlides>
  <MMClips>0</MMClips>
  <ScaleCrop>false</ScaleCrop>
  <HeadingPairs>
    <vt:vector size="4" baseType="variant">
      <vt:variant>
        <vt:lpstr>Tema</vt:lpstr>
      </vt:variant>
      <vt:variant>
        <vt:i4>1</vt:i4>
      </vt:variant>
      <vt:variant>
        <vt:lpstr>Titoli diapositive</vt:lpstr>
      </vt:variant>
      <vt:variant>
        <vt:i4>18</vt:i4>
      </vt:variant>
    </vt:vector>
  </HeadingPairs>
  <TitlesOfParts>
    <vt:vector size="19"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Feliciana</cp:lastModifiedBy>
  <cp:revision>168</cp:revision>
  <dcterms:created xsi:type="dcterms:W3CDTF">2016-06-10T08:01:15Z</dcterms:created>
  <dcterms:modified xsi:type="dcterms:W3CDTF">2017-09-06T13:41:56Z</dcterms:modified>
</cp:coreProperties>
</file>