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81" r:id="rId4"/>
    <p:sldId id="283" r:id="rId5"/>
    <p:sldId id="284" r:id="rId6"/>
    <p:sldId id="285" r:id="rId7"/>
    <p:sldId id="292" r:id="rId8"/>
    <p:sldId id="296" r:id="rId9"/>
    <p:sldId id="307" r:id="rId10"/>
    <p:sldId id="295" r:id="rId11"/>
    <p:sldId id="297" r:id="rId12"/>
    <p:sldId id="298" r:id="rId13"/>
    <p:sldId id="282" r:id="rId14"/>
    <p:sldId id="286" r:id="rId15"/>
    <p:sldId id="288" r:id="rId16"/>
    <p:sldId id="289" r:id="rId17"/>
    <p:sldId id="290" r:id="rId18"/>
    <p:sldId id="291" r:id="rId19"/>
    <p:sldId id="306" r:id="rId20"/>
    <p:sldId id="293" r:id="rId21"/>
    <p:sldId id="294" r:id="rId22"/>
    <p:sldId id="299" r:id="rId23"/>
    <p:sldId id="300" r:id="rId24"/>
    <p:sldId id="301" r:id="rId25"/>
    <p:sldId id="302" r:id="rId26"/>
    <p:sldId id="303" r:id="rId27"/>
    <p:sldId id="304" r:id="rId28"/>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94674"/>
  </p:normalViewPr>
  <p:slideViewPr>
    <p:cSldViewPr snapToGrid="0" snapToObjects="1">
      <p:cViewPr varScale="1">
        <p:scale>
          <a:sx n="76" d="100"/>
          <a:sy n="76" d="100"/>
        </p:scale>
        <p:origin x="132"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8D0FC6A-17D8-D443-813B-EDAC0EF0C998}" type="datetimeFigureOut">
              <a:rPr lang="it-IT" smtClean="0"/>
              <a:t>11/09/2017</a:t>
            </a:fld>
            <a:endParaRPr lang="it-IT"/>
          </a:p>
        </p:txBody>
      </p:sp>
      <p:sp>
        <p:nvSpPr>
          <p:cNvPr id="4" name="Segnaposto immagin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B2846C47-1146-E440-8065-F2CB2D613F23}" type="slidenum">
              <a:rPr lang="it-IT" smtClean="0"/>
              <a:t>‹N›</a:t>
            </a:fld>
            <a:endParaRPr lang="it-IT"/>
          </a:p>
        </p:txBody>
      </p:sp>
    </p:spTree>
    <p:extLst>
      <p:ext uri="{BB962C8B-B14F-4D97-AF65-F5344CB8AC3E}">
        <p14:creationId xmlns:p14="http://schemas.microsoft.com/office/powerpoint/2010/main"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a:t>
            </a:fld>
            <a:endParaRPr lang="it-IT"/>
          </a:p>
        </p:txBody>
      </p:sp>
    </p:spTree>
    <p:extLst>
      <p:ext uri="{BB962C8B-B14F-4D97-AF65-F5344CB8AC3E}">
        <p14:creationId xmlns:p14="http://schemas.microsoft.com/office/powerpoint/2010/main" val="136318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11</a:t>
            </a:fld>
            <a:endParaRPr lang="it-IT"/>
          </a:p>
        </p:txBody>
      </p:sp>
    </p:spTree>
    <p:extLst>
      <p:ext uri="{BB962C8B-B14F-4D97-AF65-F5344CB8AC3E}">
        <p14:creationId xmlns:p14="http://schemas.microsoft.com/office/powerpoint/2010/main" val="299364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12</a:t>
            </a:fld>
            <a:endParaRPr lang="it-IT"/>
          </a:p>
        </p:txBody>
      </p:sp>
    </p:spTree>
    <p:extLst>
      <p:ext uri="{BB962C8B-B14F-4D97-AF65-F5344CB8AC3E}">
        <p14:creationId xmlns:p14="http://schemas.microsoft.com/office/powerpoint/2010/main" val="78250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13</a:t>
            </a:fld>
            <a:endParaRPr lang="it-IT"/>
          </a:p>
        </p:txBody>
      </p:sp>
    </p:spTree>
    <p:extLst>
      <p:ext uri="{BB962C8B-B14F-4D97-AF65-F5344CB8AC3E}">
        <p14:creationId xmlns:p14="http://schemas.microsoft.com/office/powerpoint/2010/main" val="21723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14</a:t>
            </a:fld>
            <a:endParaRPr lang="it-IT"/>
          </a:p>
        </p:txBody>
      </p:sp>
    </p:spTree>
    <p:extLst>
      <p:ext uri="{BB962C8B-B14F-4D97-AF65-F5344CB8AC3E}">
        <p14:creationId xmlns:p14="http://schemas.microsoft.com/office/powerpoint/2010/main" val="346731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15</a:t>
            </a:fld>
            <a:endParaRPr lang="it-IT"/>
          </a:p>
        </p:txBody>
      </p:sp>
    </p:spTree>
    <p:extLst>
      <p:ext uri="{BB962C8B-B14F-4D97-AF65-F5344CB8AC3E}">
        <p14:creationId xmlns:p14="http://schemas.microsoft.com/office/powerpoint/2010/main" val="136955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16</a:t>
            </a:fld>
            <a:endParaRPr lang="it-IT"/>
          </a:p>
        </p:txBody>
      </p:sp>
    </p:spTree>
    <p:extLst>
      <p:ext uri="{BB962C8B-B14F-4D97-AF65-F5344CB8AC3E}">
        <p14:creationId xmlns:p14="http://schemas.microsoft.com/office/powerpoint/2010/main" val="56572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17</a:t>
            </a:fld>
            <a:endParaRPr lang="it-IT"/>
          </a:p>
        </p:txBody>
      </p:sp>
    </p:spTree>
    <p:extLst>
      <p:ext uri="{BB962C8B-B14F-4D97-AF65-F5344CB8AC3E}">
        <p14:creationId xmlns:p14="http://schemas.microsoft.com/office/powerpoint/2010/main" val="3276371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18</a:t>
            </a:fld>
            <a:endParaRPr lang="it-IT"/>
          </a:p>
        </p:txBody>
      </p:sp>
    </p:spTree>
    <p:extLst>
      <p:ext uri="{BB962C8B-B14F-4D97-AF65-F5344CB8AC3E}">
        <p14:creationId xmlns:p14="http://schemas.microsoft.com/office/powerpoint/2010/main" val="315940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19</a:t>
            </a:fld>
            <a:endParaRPr lang="it-IT"/>
          </a:p>
        </p:txBody>
      </p:sp>
    </p:spTree>
    <p:extLst>
      <p:ext uri="{BB962C8B-B14F-4D97-AF65-F5344CB8AC3E}">
        <p14:creationId xmlns:p14="http://schemas.microsoft.com/office/powerpoint/2010/main" val="423455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20</a:t>
            </a:fld>
            <a:endParaRPr lang="it-IT"/>
          </a:p>
        </p:txBody>
      </p:sp>
    </p:spTree>
    <p:extLst>
      <p:ext uri="{BB962C8B-B14F-4D97-AF65-F5344CB8AC3E}">
        <p14:creationId xmlns:p14="http://schemas.microsoft.com/office/powerpoint/2010/main" val="29077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3</a:t>
            </a:fld>
            <a:endParaRPr lang="it-IT"/>
          </a:p>
        </p:txBody>
      </p:sp>
    </p:spTree>
    <p:extLst>
      <p:ext uri="{BB962C8B-B14F-4D97-AF65-F5344CB8AC3E}">
        <p14:creationId xmlns:p14="http://schemas.microsoft.com/office/powerpoint/2010/main" val="1018495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21</a:t>
            </a:fld>
            <a:endParaRPr lang="it-IT"/>
          </a:p>
        </p:txBody>
      </p:sp>
    </p:spTree>
    <p:extLst>
      <p:ext uri="{BB962C8B-B14F-4D97-AF65-F5344CB8AC3E}">
        <p14:creationId xmlns:p14="http://schemas.microsoft.com/office/powerpoint/2010/main" val="6067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22</a:t>
            </a:fld>
            <a:endParaRPr lang="it-IT"/>
          </a:p>
        </p:txBody>
      </p:sp>
    </p:spTree>
    <p:extLst>
      <p:ext uri="{BB962C8B-B14F-4D97-AF65-F5344CB8AC3E}">
        <p14:creationId xmlns:p14="http://schemas.microsoft.com/office/powerpoint/2010/main" val="8767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23</a:t>
            </a:fld>
            <a:endParaRPr lang="it-IT"/>
          </a:p>
        </p:txBody>
      </p:sp>
    </p:spTree>
    <p:extLst>
      <p:ext uri="{BB962C8B-B14F-4D97-AF65-F5344CB8AC3E}">
        <p14:creationId xmlns:p14="http://schemas.microsoft.com/office/powerpoint/2010/main" val="152654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24</a:t>
            </a:fld>
            <a:endParaRPr lang="it-IT"/>
          </a:p>
        </p:txBody>
      </p:sp>
    </p:spTree>
    <p:extLst>
      <p:ext uri="{BB962C8B-B14F-4D97-AF65-F5344CB8AC3E}">
        <p14:creationId xmlns:p14="http://schemas.microsoft.com/office/powerpoint/2010/main" val="2708966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25</a:t>
            </a:fld>
            <a:endParaRPr lang="it-IT"/>
          </a:p>
        </p:txBody>
      </p:sp>
    </p:spTree>
    <p:extLst>
      <p:ext uri="{BB962C8B-B14F-4D97-AF65-F5344CB8AC3E}">
        <p14:creationId xmlns:p14="http://schemas.microsoft.com/office/powerpoint/2010/main" val="3954386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26</a:t>
            </a:fld>
            <a:endParaRPr lang="it-IT"/>
          </a:p>
        </p:txBody>
      </p:sp>
    </p:spTree>
    <p:extLst>
      <p:ext uri="{BB962C8B-B14F-4D97-AF65-F5344CB8AC3E}">
        <p14:creationId xmlns:p14="http://schemas.microsoft.com/office/powerpoint/2010/main" val="339342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27</a:t>
            </a:fld>
            <a:endParaRPr lang="it-IT"/>
          </a:p>
        </p:txBody>
      </p:sp>
    </p:spTree>
    <p:extLst>
      <p:ext uri="{BB962C8B-B14F-4D97-AF65-F5344CB8AC3E}">
        <p14:creationId xmlns:p14="http://schemas.microsoft.com/office/powerpoint/2010/main" val="120415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4</a:t>
            </a:fld>
            <a:endParaRPr lang="it-IT"/>
          </a:p>
        </p:txBody>
      </p:sp>
    </p:spTree>
    <p:extLst>
      <p:ext uri="{BB962C8B-B14F-4D97-AF65-F5344CB8AC3E}">
        <p14:creationId xmlns:p14="http://schemas.microsoft.com/office/powerpoint/2010/main" val="348440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5</a:t>
            </a:fld>
            <a:endParaRPr lang="it-IT"/>
          </a:p>
        </p:txBody>
      </p:sp>
    </p:spTree>
    <p:extLst>
      <p:ext uri="{BB962C8B-B14F-4D97-AF65-F5344CB8AC3E}">
        <p14:creationId xmlns:p14="http://schemas.microsoft.com/office/powerpoint/2010/main" val="105258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6</a:t>
            </a:fld>
            <a:endParaRPr lang="it-IT"/>
          </a:p>
        </p:txBody>
      </p:sp>
    </p:spTree>
    <p:extLst>
      <p:ext uri="{BB962C8B-B14F-4D97-AF65-F5344CB8AC3E}">
        <p14:creationId xmlns:p14="http://schemas.microsoft.com/office/powerpoint/2010/main" val="418612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7</a:t>
            </a:fld>
            <a:endParaRPr lang="it-IT"/>
          </a:p>
        </p:txBody>
      </p:sp>
    </p:spTree>
    <p:extLst>
      <p:ext uri="{BB962C8B-B14F-4D97-AF65-F5344CB8AC3E}">
        <p14:creationId xmlns:p14="http://schemas.microsoft.com/office/powerpoint/2010/main" val="225258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8</a:t>
            </a:fld>
            <a:endParaRPr lang="it-IT"/>
          </a:p>
        </p:txBody>
      </p:sp>
    </p:spTree>
    <p:extLst>
      <p:ext uri="{BB962C8B-B14F-4D97-AF65-F5344CB8AC3E}">
        <p14:creationId xmlns:p14="http://schemas.microsoft.com/office/powerpoint/2010/main" val="182905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9</a:t>
            </a:fld>
            <a:endParaRPr lang="it-IT"/>
          </a:p>
        </p:txBody>
      </p:sp>
    </p:spTree>
    <p:extLst>
      <p:ext uri="{BB962C8B-B14F-4D97-AF65-F5344CB8AC3E}">
        <p14:creationId xmlns:p14="http://schemas.microsoft.com/office/powerpoint/2010/main" val="63625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t>10</a:t>
            </a:fld>
            <a:endParaRPr lang="it-IT"/>
          </a:p>
        </p:txBody>
      </p:sp>
    </p:spTree>
    <p:extLst>
      <p:ext uri="{BB962C8B-B14F-4D97-AF65-F5344CB8AC3E}">
        <p14:creationId xmlns:p14="http://schemas.microsoft.com/office/powerpoint/2010/main" val="362216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0238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508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51064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77203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5553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71817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t>11/09/2017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4955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t>11/09/2017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4014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t>11/09/2017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855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94307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54236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t>11/09/2017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t>‹N›</a:t>
            </a:fld>
            <a:endParaRPr lang="it-IT"/>
          </a:p>
        </p:txBody>
      </p:sp>
    </p:spTree>
    <p:extLst>
      <p:ext uri="{BB962C8B-B14F-4D97-AF65-F5344CB8AC3E}">
        <p14:creationId xmlns:p14="http://schemas.microsoft.com/office/powerpoint/2010/main"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9" y="-26505"/>
            <a:ext cx="12335616" cy="6892377"/>
          </a:xfrm>
          <a:prstGeom prst="rect">
            <a:avLst/>
          </a:prstGeom>
        </p:spPr>
      </p:pic>
    </p:spTree>
    <p:extLst>
      <p:ext uri="{BB962C8B-B14F-4D97-AF65-F5344CB8AC3E}">
        <p14:creationId xmlns:p14="http://schemas.microsoft.com/office/powerpoint/2010/main" val="47160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- 10</a:t>
            </a:r>
            <a:endParaRPr lang="it-IT" sz="1400" dirty="0"/>
          </a:p>
        </p:txBody>
      </p:sp>
      <p:sp>
        <p:nvSpPr>
          <p:cNvPr id="3" name="Rettangolo 2"/>
          <p:cNvSpPr/>
          <p:nvPr/>
        </p:nvSpPr>
        <p:spPr>
          <a:xfrm>
            <a:off x="660400" y="2540820"/>
            <a:ext cx="11412171" cy="2959272"/>
          </a:xfrm>
          <a:prstGeom prst="rect">
            <a:avLst/>
          </a:prstGeom>
        </p:spPr>
        <p:txBody>
          <a:bodyPr wrap="square">
            <a:spAutoFit/>
          </a:bodyPr>
          <a:lstStyle/>
          <a:p>
            <a:pPr algn="ctr">
              <a:lnSpc>
                <a:spcPct val="115000"/>
              </a:lnSpc>
              <a:spcBef>
                <a:spcPct val="0"/>
              </a:spcBef>
            </a:pPr>
            <a:r>
              <a:rPr lang="it-IT" altLang="it-IT" b="1" dirty="0">
                <a:latin typeface="Arial" panose="020B0604020202020204" pitchFamily="34" charset="0"/>
                <a:ea typeface="Calibri" panose="020F0502020204030204" pitchFamily="34" charset="0"/>
                <a:cs typeface="Arial" panose="020B0604020202020204" pitchFamily="34" charset="0"/>
              </a:rPr>
              <a:t>Appalti pubblici </a:t>
            </a:r>
            <a:r>
              <a:rPr lang="it-IT" altLang="it-IT" b="1" dirty="0" smtClean="0">
                <a:latin typeface="Arial" panose="020B0604020202020204" pitchFamily="34" charset="0"/>
                <a:ea typeface="Calibri" panose="020F0502020204030204" pitchFamily="34" charset="0"/>
                <a:cs typeface="Arial" panose="020B0604020202020204" pitchFamily="34" charset="0"/>
              </a:rPr>
              <a:t>- GIURISPRUDENZA (segue) </a:t>
            </a:r>
            <a:endParaRPr lang="it-IT" altLang="it-IT"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pPr>
            <a:endParaRPr lang="it-IT" altLang="it-IT"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pPr>
            <a:r>
              <a:rPr lang="it-IT" altLang="it-IT" b="1" dirty="0" smtClean="0">
                <a:latin typeface="Arial" panose="020B0604020202020204" pitchFamily="34" charset="0"/>
                <a:ea typeface="Calibri" panose="020F0502020204030204" pitchFamily="34" charset="0"/>
                <a:cs typeface="Arial" panose="020B0604020202020204" pitchFamily="34" charset="0"/>
              </a:rPr>
              <a:t>COSTITUZIONALE</a:t>
            </a:r>
            <a:r>
              <a:rPr lang="it-IT" altLang="it-IT" b="1" dirty="0">
                <a:latin typeface="Arial" panose="020B0604020202020204" pitchFamily="34" charset="0"/>
                <a:ea typeface="Calibri" panose="020F0502020204030204" pitchFamily="34" charset="0"/>
                <a:cs typeface="Arial" panose="020B0604020202020204" pitchFamily="34" charset="0"/>
              </a:rPr>
              <a:t>:</a:t>
            </a:r>
            <a:r>
              <a:rPr lang="it-IT" altLang="it-IT"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Bef>
                <a:spcPct val="0"/>
              </a:spcBef>
            </a:pPr>
            <a:r>
              <a:rPr lang="it-IT" altLang="it-IT" dirty="0">
                <a:latin typeface="Arial" panose="020B0604020202020204" pitchFamily="34" charset="0"/>
                <a:ea typeface="Calibri" panose="020F0502020204030204" pitchFamily="34" charset="0"/>
                <a:cs typeface="Arial" panose="020B0604020202020204" pitchFamily="34" charset="0"/>
              </a:rPr>
              <a:t>•	Corte </a:t>
            </a:r>
            <a:r>
              <a:rPr lang="it-IT" altLang="it-IT" dirty="0" err="1">
                <a:latin typeface="Arial" panose="020B0604020202020204" pitchFamily="34" charset="0"/>
                <a:ea typeface="Calibri" panose="020F0502020204030204" pitchFamily="34" charset="0"/>
                <a:cs typeface="Arial" panose="020B0604020202020204" pitchFamily="34" charset="0"/>
              </a:rPr>
              <a:t>Cost</a:t>
            </a:r>
            <a:r>
              <a:rPr lang="it-IT" altLang="it-IT" dirty="0">
                <a:latin typeface="Arial" panose="020B0604020202020204" pitchFamily="34" charset="0"/>
                <a:ea typeface="Calibri" panose="020F0502020204030204" pitchFamily="34" charset="0"/>
                <a:cs typeface="Arial" panose="020B0604020202020204" pitchFamily="34" charset="0"/>
              </a:rPr>
              <a:t>. n. 226/1998: clausola prima generazione (estende art. 36 L. n. 300/70 alla concessione di pubblici servizi; individua stessa ratio e ritiene incostituzionale un diverso regime)</a:t>
            </a:r>
          </a:p>
          <a:p>
            <a:pPr algn="just">
              <a:lnSpc>
                <a:spcPct val="115000"/>
              </a:lnSpc>
              <a:spcBef>
                <a:spcPct val="0"/>
              </a:spcBef>
            </a:pPr>
            <a:r>
              <a:rPr lang="it-IT" altLang="it-IT" dirty="0">
                <a:latin typeface="Arial" panose="020B0604020202020204" pitchFamily="34" charset="0"/>
                <a:ea typeface="Calibri" panose="020F0502020204030204" pitchFamily="34" charset="0"/>
                <a:cs typeface="Arial" panose="020B0604020202020204" pitchFamily="34" charset="0"/>
              </a:rPr>
              <a:t>•	Corte </a:t>
            </a:r>
            <a:r>
              <a:rPr lang="it-IT" altLang="it-IT" dirty="0" err="1">
                <a:latin typeface="Arial" panose="020B0604020202020204" pitchFamily="34" charset="0"/>
                <a:ea typeface="Calibri" panose="020F0502020204030204" pitchFamily="34" charset="0"/>
                <a:cs typeface="Arial" panose="020B0604020202020204" pitchFamily="34" charset="0"/>
              </a:rPr>
              <a:t>Cost</a:t>
            </a:r>
            <a:r>
              <a:rPr lang="it-IT" altLang="it-IT" dirty="0">
                <a:latin typeface="Arial" panose="020B0604020202020204" pitchFamily="34" charset="0"/>
                <a:ea typeface="Calibri" panose="020F0502020204030204" pitchFamily="34" charset="0"/>
                <a:cs typeface="Arial" panose="020B0604020202020204" pitchFamily="34" charset="0"/>
              </a:rPr>
              <a:t>. n. 68/2011: clausola seconda generazione (varie leggi regione Puglia non legittima automatica e generalizzata assunzione a tempo indeterminato del personale già utilizzato dalla precedente impresa  o affidatario dell’appalto)  </a:t>
            </a:r>
          </a:p>
          <a:p>
            <a:pPr algn="just">
              <a:lnSpc>
                <a:spcPct val="115000"/>
              </a:lnSpc>
              <a:spcBef>
                <a:spcPct val="0"/>
              </a:spcBef>
            </a:pPr>
            <a:endParaRPr lang="it-IT" altLang="it-IT"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43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38554"/>
          </a:xfrm>
          <a:prstGeom prst="rect">
            <a:avLst/>
          </a:prstGeom>
        </p:spPr>
        <p:txBody>
          <a:bodyPr wrap="square">
            <a:spAutoFit/>
          </a:bodyPr>
          <a:lstStyle/>
          <a:p>
            <a:pPr algn="ctr"/>
            <a:r>
              <a:rPr lang="it-IT" altLang="it-IT"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- 11</a:t>
            </a:r>
            <a:endParaRPr lang="it-IT" sz="1400" dirty="0"/>
          </a:p>
        </p:txBody>
      </p:sp>
      <p:sp>
        <p:nvSpPr>
          <p:cNvPr id="3" name="Rettangolo 2"/>
          <p:cNvSpPr/>
          <p:nvPr/>
        </p:nvSpPr>
        <p:spPr>
          <a:xfrm>
            <a:off x="264981" y="1774972"/>
            <a:ext cx="11927019" cy="4905958"/>
          </a:xfrm>
          <a:prstGeom prst="rect">
            <a:avLst/>
          </a:prstGeom>
        </p:spPr>
        <p:txBody>
          <a:bodyPr wrap="square">
            <a:spAutoFit/>
          </a:bodyPr>
          <a:lstStyle/>
          <a:p>
            <a:pPr algn="ctr">
              <a:lnSpc>
                <a:spcPct val="115000"/>
              </a:lnSpc>
              <a:spcBef>
                <a:spcPct val="0"/>
              </a:spcBef>
              <a:defRPr/>
            </a:pPr>
            <a:r>
              <a:rPr lang="it-IT" altLang="it-IT" sz="1600" b="1" dirty="0">
                <a:latin typeface="Arial" panose="020B0604020202020204" pitchFamily="34" charset="0"/>
                <a:ea typeface="Calibri" panose="020F0502020204030204" pitchFamily="34" charset="0"/>
                <a:cs typeface="Arial" panose="020B0604020202020204" pitchFamily="34" charset="0"/>
              </a:rPr>
              <a:t>Appalti </a:t>
            </a:r>
            <a:r>
              <a:rPr lang="it-IT" altLang="it-IT" sz="1600" b="1" dirty="0" smtClean="0">
                <a:latin typeface="Arial" panose="020B0604020202020204" pitchFamily="34" charset="0"/>
                <a:ea typeface="Calibri" panose="020F0502020204030204" pitchFamily="34" charset="0"/>
                <a:cs typeface="Arial" panose="020B0604020202020204" pitchFamily="34" charset="0"/>
              </a:rPr>
              <a:t>pubblici - GIURISPRUDENZA  (</a:t>
            </a:r>
            <a:r>
              <a:rPr lang="it-IT" altLang="it-IT" sz="1600" b="1" dirty="0">
                <a:latin typeface="Arial" panose="020B0604020202020204" pitchFamily="34" charset="0"/>
                <a:ea typeface="Calibri" panose="020F0502020204030204" pitchFamily="34" charset="0"/>
                <a:cs typeface="Arial" panose="020B0604020202020204" pitchFamily="34" charset="0"/>
              </a:rPr>
              <a:t>segue)</a:t>
            </a:r>
          </a:p>
          <a:p>
            <a:pPr algn="just">
              <a:lnSpc>
                <a:spcPct val="115000"/>
              </a:lnSpc>
              <a:spcBef>
                <a:spcPct val="0"/>
              </a:spcBef>
              <a:defRPr/>
            </a:pPr>
            <a:r>
              <a:rPr lang="it-IT" altLang="it-IT" sz="1600" b="1" dirty="0">
                <a:latin typeface="Arial" panose="020B0604020202020204" pitchFamily="34" charset="0"/>
                <a:ea typeface="Calibri" panose="020F0502020204030204" pitchFamily="34" charset="0"/>
                <a:cs typeface="Arial" panose="020B0604020202020204" pitchFamily="34" charset="0"/>
              </a:rPr>
              <a:t>AMMINISTRATIVA: </a:t>
            </a:r>
          </a:p>
          <a:p>
            <a:pPr algn="just">
              <a:lnSpc>
                <a:spcPct val="115000"/>
              </a:lnSpc>
              <a:spcBef>
                <a:spcPct val="0"/>
              </a:spcBef>
              <a:defRPr/>
            </a:pPr>
            <a:r>
              <a:rPr lang="it-IT" altLang="it-IT" sz="1600" b="1" dirty="0" smtClean="0">
                <a:latin typeface="Arial" panose="020B0604020202020204" pitchFamily="34" charset="0"/>
                <a:ea typeface="Calibri" panose="020F0502020204030204" pitchFamily="34" charset="0"/>
                <a:cs typeface="Arial" panose="020B0604020202020204" pitchFamily="34" charset="0"/>
              </a:rPr>
              <a:t>•</a:t>
            </a:r>
            <a:r>
              <a:rPr lang="it-IT" altLang="it-IT" sz="1600" b="1" dirty="0">
                <a:latin typeface="Arial" panose="020B0604020202020204" pitchFamily="34" charset="0"/>
                <a:ea typeface="Calibri" panose="020F0502020204030204" pitchFamily="34" charset="0"/>
                <a:cs typeface="Arial" panose="020B0604020202020204" pitchFamily="34" charset="0"/>
              </a:rPr>
              <a:t>	clausola prima generazione (applicazione CCNL):</a:t>
            </a:r>
          </a:p>
          <a:p>
            <a:pPr algn="just">
              <a:lnSpc>
                <a:spcPct val="115000"/>
              </a:lnSpc>
              <a:spcBef>
                <a:spcPct val="0"/>
              </a:spcBef>
              <a:defRPr/>
            </a:pP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dirty="0" err="1">
                <a:latin typeface="Arial" panose="020B0604020202020204" pitchFamily="34" charset="0"/>
                <a:ea typeface="Calibri" panose="020F0502020204030204" pitchFamily="34" charset="0"/>
                <a:cs typeface="Arial" panose="020B0604020202020204" pitchFamily="34" charset="0"/>
              </a:rPr>
              <a:t>Cons</a:t>
            </a:r>
            <a:r>
              <a:rPr lang="it-IT" altLang="it-IT" sz="1600" dirty="0">
                <a:latin typeface="Arial" panose="020B0604020202020204" pitchFamily="34" charset="0"/>
                <a:ea typeface="Calibri" panose="020F0502020204030204" pitchFamily="34" charset="0"/>
                <a:cs typeface="Arial" panose="020B0604020202020204" pitchFamily="34" charset="0"/>
              </a:rPr>
              <a:t>. Stato 4109/2016 (</a:t>
            </a:r>
            <a:r>
              <a:rPr lang="it-IT" altLang="it-IT" sz="1600" dirty="0" err="1">
                <a:latin typeface="Arial" panose="020B0604020202020204" pitchFamily="34" charset="0"/>
                <a:ea typeface="Calibri" panose="020F0502020204030204" pitchFamily="34" charset="0"/>
                <a:cs typeface="Arial" panose="020B0604020202020204" pitchFamily="34" charset="0"/>
              </a:rPr>
              <a:t>D.Lgs.</a:t>
            </a:r>
            <a:r>
              <a:rPr lang="it-IT" altLang="it-IT" sz="1600" dirty="0">
                <a:latin typeface="Arial" panose="020B0604020202020204" pitchFamily="34" charset="0"/>
                <a:ea typeface="Calibri" panose="020F0502020204030204" pitchFamily="34" charset="0"/>
                <a:cs typeface="Arial" panose="020B0604020202020204" pitchFamily="34" charset="0"/>
              </a:rPr>
              <a:t> n. 163/2006) Nel capitolato di gara non deve necessariamente essere indicato un determinato CCNL se ve ne sono diversi che si attagliano alle prestazioni affidate.</a:t>
            </a:r>
          </a:p>
          <a:p>
            <a:pPr algn="just">
              <a:lnSpc>
                <a:spcPct val="115000"/>
              </a:lnSpc>
              <a:spcBef>
                <a:spcPct val="0"/>
              </a:spcBef>
              <a:defRPr/>
            </a:pPr>
            <a:endParaRPr lang="it-IT" altLang="it-IT" sz="16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b="1" dirty="0">
                <a:latin typeface="Arial" panose="020B0604020202020204" pitchFamily="34" charset="0"/>
                <a:ea typeface="Calibri" panose="020F0502020204030204" pitchFamily="34" charset="0"/>
                <a:cs typeface="Arial" panose="020B0604020202020204" pitchFamily="34" charset="0"/>
              </a:rPr>
              <a:t>Clausole seconda generazione (continuità occupazionale):</a:t>
            </a:r>
          </a:p>
          <a:p>
            <a:pPr algn="just">
              <a:lnSpc>
                <a:spcPct val="115000"/>
              </a:lnSpc>
              <a:spcBef>
                <a:spcPct val="0"/>
              </a:spcBef>
              <a:buFontTx/>
              <a:buChar char="-"/>
              <a:defRPr/>
            </a:pPr>
            <a:r>
              <a:rPr lang="it-IT" altLang="it-IT" sz="1600" dirty="0" smtClean="0">
                <a:latin typeface="Arial" panose="020B0604020202020204" pitchFamily="34" charset="0"/>
                <a:ea typeface="Calibri" panose="020F0502020204030204" pitchFamily="34" charset="0"/>
                <a:cs typeface="Arial" panose="020B0604020202020204" pitchFamily="34" charset="0"/>
              </a:rPr>
              <a:t>   C</a:t>
            </a:r>
            <a:r>
              <a:rPr lang="it-IT" altLang="it-IT" sz="1600" dirty="0">
                <a:latin typeface="Arial" panose="020B0604020202020204" pitchFamily="34" charset="0"/>
                <a:ea typeface="Calibri" panose="020F0502020204030204" pitchFamily="34" charset="0"/>
                <a:cs typeface="Arial" panose="020B0604020202020204" pitchFamily="34" charset="0"/>
              </a:rPr>
              <a:t>. Stato., sez. VI, 27 novembre 2014, n. 5890 – esclude automatismi di assunzione: in particolare esclude sia requisito di accesso al bando in quanto contrasterebbe con libera concorrenza e art. 41 </a:t>
            </a:r>
            <a:r>
              <a:rPr lang="it-IT" altLang="it-IT" sz="1600" dirty="0" err="1">
                <a:latin typeface="Arial" panose="020B0604020202020204" pitchFamily="34" charset="0"/>
                <a:ea typeface="Calibri" panose="020F0502020204030204" pitchFamily="34" charset="0"/>
                <a:cs typeface="Arial" panose="020B0604020202020204" pitchFamily="34" charset="0"/>
              </a:rPr>
              <a:t>Cost</a:t>
            </a:r>
            <a:r>
              <a:rPr lang="it-IT" altLang="it-IT" sz="1600" dirty="0">
                <a:latin typeface="Arial" panose="020B0604020202020204" pitchFamily="34" charset="0"/>
                <a:ea typeface="Calibri" panose="020F0502020204030204" pitchFamily="34" charset="0"/>
                <a:cs typeface="Arial" panose="020B0604020202020204" pitchFamily="34" charset="0"/>
              </a:rPr>
              <a:t>. (libertà di impresa e di autogoverno dei fattori della produzione). Simili clausole della </a:t>
            </a:r>
            <a:r>
              <a:rPr lang="it-IT" altLang="it-IT" sz="1600" dirty="0" err="1">
                <a:latin typeface="Arial" panose="020B0604020202020204" pitchFamily="34" charset="0"/>
                <a:ea typeface="Calibri" panose="020F0502020204030204" pitchFamily="34" charset="0"/>
                <a:cs typeface="Arial" panose="020B0604020202020204" pitchFamily="34" charset="0"/>
              </a:rPr>
              <a:t>lex</a:t>
            </a: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dirty="0" err="1">
                <a:latin typeface="Arial" panose="020B0604020202020204" pitchFamily="34" charset="0"/>
                <a:ea typeface="Calibri" panose="020F0502020204030204" pitchFamily="34" charset="0"/>
                <a:cs typeface="Arial" panose="020B0604020202020204" pitchFamily="34" charset="0"/>
              </a:rPr>
              <a:t>specialis</a:t>
            </a:r>
            <a:r>
              <a:rPr lang="it-IT" altLang="it-IT" sz="1600" dirty="0">
                <a:latin typeface="Arial" panose="020B0604020202020204" pitchFamily="34" charset="0"/>
                <a:ea typeface="Calibri" panose="020F0502020204030204" pitchFamily="34" charset="0"/>
                <a:cs typeface="Arial" panose="020B0604020202020204" pitchFamily="34" charset="0"/>
              </a:rPr>
              <a:t> (anche se in esecuzione di CCNL) possono essere solo requisiti di esecuzione del servizio e sempre con il limite di armonizzare l’assorbimento dei lavoratori con l’organizzazione dell’impresa subentrante.</a:t>
            </a:r>
          </a:p>
          <a:p>
            <a:pPr algn="just">
              <a:lnSpc>
                <a:spcPct val="115000"/>
              </a:lnSpc>
              <a:spcBef>
                <a:spcPct val="0"/>
              </a:spcBef>
              <a:buFontTx/>
              <a:buChar char="-"/>
              <a:defRPr/>
            </a:pPr>
            <a:r>
              <a:rPr lang="it-IT" altLang="it-IT" sz="1600" dirty="0" smtClean="0">
                <a:latin typeface="Arial" panose="020B0604020202020204" pitchFamily="34" charset="0"/>
                <a:ea typeface="Calibri" panose="020F0502020204030204" pitchFamily="34" charset="0"/>
                <a:cs typeface="Arial" panose="020B0604020202020204" pitchFamily="34" charset="0"/>
              </a:rPr>
              <a:t>   Conformi </a:t>
            </a:r>
            <a:r>
              <a:rPr lang="it-IT" altLang="it-IT" sz="1600" dirty="0" err="1">
                <a:latin typeface="Arial" panose="020B0604020202020204" pitchFamily="34" charset="0"/>
                <a:ea typeface="Calibri" panose="020F0502020204030204" pitchFamily="34" charset="0"/>
                <a:cs typeface="Arial" panose="020B0604020202020204" pitchFamily="34" charset="0"/>
              </a:rPr>
              <a:t>Cons</a:t>
            </a:r>
            <a:r>
              <a:rPr lang="it-IT" altLang="it-IT" sz="1600" dirty="0">
                <a:latin typeface="Arial" panose="020B0604020202020204" pitchFamily="34" charset="0"/>
                <a:ea typeface="Calibri" panose="020F0502020204030204" pitchFamily="34" charset="0"/>
                <a:cs typeface="Arial" panose="020B0604020202020204" pitchFamily="34" charset="0"/>
              </a:rPr>
              <a:t>. Stato, III, n. 1255/2016; </a:t>
            </a:r>
            <a:r>
              <a:rPr lang="it-IT" altLang="it-IT" sz="1600" dirty="0" err="1">
                <a:latin typeface="Arial" panose="020B0604020202020204" pitchFamily="34" charset="0"/>
                <a:ea typeface="Calibri" panose="020F0502020204030204" pitchFamily="34" charset="0"/>
                <a:cs typeface="Arial" panose="020B0604020202020204" pitchFamily="34" charset="0"/>
              </a:rPr>
              <a:t>Cons</a:t>
            </a:r>
            <a:r>
              <a:rPr lang="it-IT" altLang="it-IT" sz="1600" dirty="0">
                <a:latin typeface="Arial" panose="020B0604020202020204" pitchFamily="34" charset="0"/>
                <a:ea typeface="Calibri" panose="020F0502020204030204" pitchFamily="34" charset="0"/>
                <a:cs typeface="Arial" panose="020B0604020202020204" pitchFamily="34" charset="0"/>
              </a:rPr>
              <a:t>. Stato, VI, n. 5598/2015, </a:t>
            </a:r>
            <a:r>
              <a:rPr lang="it-IT" altLang="it-IT" sz="1600" dirty="0" err="1">
                <a:latin typeface="Arial" panose="020B0604020202020204" pitchFamily="34" charset="0"/>
                <a:ea typeface="Calibri" panose="020F0502020204030204" pitchFamily="34" charset="0"/>
                <a:cs typeface="Arial" panose="020B0604020202020204" pitchFamily="34" charset="0"/>
              </a:rPr>
              <a:t>Cons</a:t>
            </a:r>
            <a:r>
              <a:rPr lang="it-IT" altLang="it-IT" sz="1600" dirty="0">
                <a:latin typeface="Arial" panose="020B0604020202020204" pitchFamily="34" charset="0"/>
                <a:ea typeface="Calibri" panose="020F0502020204030204" pitchFamily="34" charset="0"/>
                <a:cs typeface="Arial" panose="020B0604020202020204" pitchFamily="34" charset="0"/>
              </a:rPr>
              <a:t> Stato, III, n. 1896/2013 e altre. </a:t>
            </a:r>
            <a:r>
              <a:rPr lang="it-IT" altLang="it-IT" sz="1600" dirty="0" smtClean="0">
                <a:latin typeface="Arial" panose="020B0604020202020204" pitchFamily="34" charset="0"/>
                <a:ea typeface="Calibri" panose="020F0502020204030204" pitchFamily="34" charset="0"/>
                <a:cs typeface="Arial" panose="020B0604020202020204" pitchFamily="34" charset="0"/>
              </a:rPr>
              <a:t>(Cfr. anche pareri </a:t>
            </a:r>
            <a:r>
              <a:rPr lang="it-IT" altLang="it-IT" sz="1600" dirty="0">
                <a:latin typeface="Arial" panose="020B0604020202020204" pitchFamily="34" charset="0"/>
                <a:ea typeface="Calibri" panose="020F0502020204030204" pitchFamily="34" charset="0"/>
                <a:cs typeface="Arial" panose="020B0604020202020204" pitchFamily="34" charset="0"/>
              </a:rPr>
              <a:t>ANAC n. 41 del 2013 e n. 40 del </a:t>
            </a:r>
            <a:r>
              <a:rPr lang="it-IT" altLang="it-IT" sz="1600" dirty="0" smtClean="0">
                <a:latin typeface="Arial" panose="020B0604020202020204" pitchFamily="34" charset="0"/>
                <a:ea typeface="Calibri" panose="020F0502020204030204" pitchFamily="34" charset="0"/>
                <a:cs typeface="Arial" panose="020B0604020202020204" pitchFamily="34" charset="0"/>
              </a:rPr>
              <a:t>2014). </a:t>
            </a:r>
          </a:p>
          <a:p>
            <a:pPr algn="just">
              <a:lnSpc>
                <a:spcPct val="115000"/>
              </a:lnSpc>
              <a:spcBef>
                <a:spcPct val="0"/>
              </a:spcBef>
              <a:defRPr/>
            </a:pPr>
            <a:endParaRPr lang="it-IT" alt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buFontTx/>
              <a:buChar char="-"/>
              <a:defRPr/>
            </a:pPr>
            <a:r>
              <a:rPr lang="it-IT" altLang="it-IT" sz="1600" dirty="0" smtClean="0">
                <a:latin typeface="Arial" panose="020B0604020202020204" pitchFamily="34" charset="0"/>
                <a:ea typeface="Calibri" panose="020F0502020204030204" pitchFamily="34" charset="0"/>
                <a:cs typeface="Arial" panose="020B0604020202020204" pitchFamily="34" charset="0"/>
              </a:rPr>
              <a:t>  </a:t>
            </a:r>
            <a:r>
              <a:rPr lang="it-IT" altLang="it-IT" sz="1600" u="sng" dirty="0" smtClean="0">
                <a:latin typeface="Arial" panose="020B0604020202020204" pitchFamily="34" charset="0"/>
                <a:ea typeface="Calibri" panose="020F0502020204030204" pitchFamily="34" charset="0"/>
                <a:cs typeface="Arial" panose="020B0604020202020204" pitchFamily="34" charset="0"/>
              </a:rPr>
              <a:t>TAR </a:t>
            </a:r>
            <a:r>
              <a:rPr lang="it-IT" altLang="it-IT" sz="1600" u="sng" dirty="0">
                <a:latin typeface="Arial" panose="020B0604020202020204" pitchFamily="34" charset="0"/>
                <a:ea typeface="Calibri" panose="020F0502020204030204" pitchFamily="34" charset="0"/>
                <a:cs typeface="Arial" panose="020B0604020202020204" pitchFamily="34" charset="0"/>
              </a:rPr>
              <a:t>Toscana, III, n. 231 del 13/2/2017 (nuova disciplina)</a:t>
            </a:r>
            <a:r>
              <a:rPr lang="it-IT" altLang="it-IT" sz="1600" dirty="0">
                <a:latin typeface="Arial" panose="020B0604020202020204" pitchFamily="34" charset="0"/>
                <a:ea typeface="Calibri" panose="020F0502020204030204" pitchFamily="34" charset="0"/>
                <a:cs typeface="Arial" panose="020B0604020202020204" pitchFamily="34" charset="0"/>
              </a:rPr>
              <a:t>: ottima motivazione, effettua confronto tra Art. 69, </a:t>
            </a:r>
            <a:r>
              <a:rPr lang="it-IT" altLang="it-IT" sz="1600" dirty="0" err="1">
                <a:latin typeface="Arial" panose="020B0604020202020204" pitchFamily="34" charset="0"/>
                <a:ea typeface="Calibri" panose="020F0502020204030204" pitchFamily="34" charset="0"/>
                <a:cs typeface="Arial" panose="020B0604020202020204" pitchFamily="34" charset="0"/>
              </a:rPr>
              <a:t>D.Lgs.</a:t>
            </a:r>
            <a:r>
              <a:rPr lang="it-IT" altLang="it-IT" sz="1600" dirty="0">
                <a:latin typeface="Arial" panose="020B0604020202020204" pitchFamily="34" charset="0"/>
                <a:ea typeface="Calibri" panose="020F0502020204030204" pitchFamily="34" charset="0"/>
                <a:cs typeface="Arial" panose="020B0604020202020204" pitchFamily="34" charset="0"/>
              </a:rPr>
              <a:t> n. 163/2006 e nuovo art. 50, </a:t>
            </a:r>
            <a:r>
              <a:rPr lang="it-IT" altLang="it-IT" sz="1600" dirty="0" err="1">
                <a:latin typeface="Arial" panose="020B0604020202020204" pitchFamily="34" charset="0"/>
                <a:ea typeface="Calibri" panose="020F0502020204030204" pitchFamily="34" charset="0"/>
                <a:cs typeface="Arial" panose="020B0604020202020204" pitchFamily="34" charset="0"/>
              </a:rPr>
              <a:t>D.Lgs.</a:t>
            </a:r>
            <a:r>
              <a:rPr lang="it-IT" altLang="it-IT" sz="1600" dirty="0">
                <a:latin typeface="Arial" panose="020B0604020202020204" pitchFamily="34" charset="0"/>
                <a:ea typeface="Calibri" panose="020F0502020204030204" pitchFamily="34" charset="0"/>
                <a:cs typeface="Arial" panose="020B0604020202020204" pitchFamily="34" charset="0"/>
              </a:rPr>
              <a:t> n. 50/2016 e conclude confermando in toto interpretazione giurisprudenziale che esclude automatismi di assunzione (cfr. sopra) </a:t>
            </a:r>
          </a:p>
        </p:txBody>
      </p:sp>
    </p:spTree>
    <p:extLst>
      <p:ext uri="{BB962C8B-B14F-4D97-AF65-F5344CB8AC3E}">
        <p14:creationId xmlns:p14="http://schemas.microsoft.com/office/powerpoint/2010/main" val="400953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- 12</a:t>
            </a:r>
            <a:endParaRPr lang="it-IT" sz="1400" dirty="0"/>
          </a:p>
        </p:txBody>
      </p:sp>
      <p:sp>
        <p:nvSpPr>
          <p:cNvPr id="3" name="Rettangolo 2"/>
          <p:cNvSpPr/>
          <p:nvPr/>
        </p:nvSpPr>
        <p:spPr>
          <a:xfrm>
            <a:off x="274634" y="1757812"/>
            <a:ext cx="11808823" cy="4339650"/>
          </a:xfrm>
          <a:prstGeom prst="rect">
            <a:avLst/>
          </a:prstGeom>
        </p:spPr>
        <p:txBody>
          <a:bodyPr wrap="square">
            <a:spAutoFit/>
          </a:bodyPr>
          <a:lstStyle/>
          <a:p>
            <a:pPr algn="ctr">
              <a:lnSpc>
                <a:spcPct val="115000"/>
              </a:lnSpc>
              <a:defRPr/>
            </a:pPr>
            <a:r>
              <a:rPr lang="it-IT" sz="1600" b="1" dirty="0">
                <a:latin typeface="Arial" panose="020B0604020202020204" pitchFamily="34" charset="0"/>
                <a:ea typeface="Calibri" panose="020F0502020204030204" pitchFamily="34" charset="0"/>
                <a:cs typeface="Arial" panose="020B0604020202020204" pitchFamily="34" charset="0"/>
              </a:rPr>
              <a:t>Appalti </a:t>
            </a:r>
            <a:r>
              <a:rPr lang="it-IT" sz="1600" b="1" dirty="0" smtClean="0">
                <a:latin typeface="Arial" panose="020B0604020202020204" pitchFamily="34" charset="0"/>
                <a:ea typeface="Calibri" panose="020F0502020204030204" pitchFamily="34" charset="0"/>
                <a:cs typeface="Arial" panose="020B0604020202020204" pitchFamily="34" charset="0"/>
              </a:rPr>
              <a:t>pubblici - </a:t>
            </a:r>
            <a:r>
              <a:rPr lang="it-IT" sz="1600" b="1" dirty="0">
                <a:latin typeface="Arial" panose="020B0604020202020204" pitchFamily="34" charset="0"/>
                <a:ea typeface="Calibri" panose="020F0502020204030204" pitchFamily="34" charset="0"/>
                <a:cs typeface="Arial" panose="020B0604020202020204" pitchFamily="34" charset="0"/>
              </a:rPr>
              <a:t>GIURISPRUDENZA </a:t>
            </a:r>
            <a:r>
              <a:rPr lang="it-IT" sz="1600" b="1" dirty="0" smtClean="0">
                <a:latin typeface="Arial" panose="020B0604020202020204" pitchFamily="34" charset="0"/>
                <a:ea typeface="Calibri" panose="020F0502020204030204" pitchFamily="34" charset="0"/>
                <a:cs typeface="Arial" panose="020B0604020202020204" pitchFamily="34" charset="0"/>
              </a:rPr>
              <a:t>(</a:t>
            </a:r>
            <a:r>
              <a:rPr lang="it-IT" sz="1600" b="1" dirty="0">
                <a:latin typeface="Arial" panose="020B0604020202020204" pitchFamily="34" charset="0"/>
                <a:ea typeface="Calibri" panose="020F0502020204030204" pitchFamily="34" charset="0"/>
                <a:cs typeface="Arial" panose="020B0604020202020204" pitchFamily="34" charset="0"/>
              </a:rPr>
              <a:t>segue) </a:t>
            </a:r>
          </a:p>
          <a:p>
            <a:pPr algn="just">
              <a:lnSpc>
                <a:spcPct val="115000"/>
              </a:lnSpc>
              <a:spcBef>
                <a:spcPct val="0"/>
              </a:spcBef>
              <a:defRPr/>
            </a:pPr>
            <a:r>
              <a:rPr lang="it-IT" altLang="it-IT" sz="1600" b="1" dirty="0">
                <a:solidFill>
                  <a:srgbClr val="000000"/>
                </a:solidFill>
                <a:latin typeface="Arial" panose="020B0604020202020204" pitchFamily="34" charset="0"/>
                <a:ea typeface="Calibri" panose="020F0502020204030204" pitchFamily="34" charset="0"/>
                <a:cs typeface="Arial" panose="020B0604020202020204" pitchFamily="34" charset="0"/>
              </a:rPr>
              <a:t>ORDINARIA: </a:t>
            </a:r>
            <a:endParaRPr 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endParaRPr lang="it-IT" altLang="it-IT" sz="1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r>
              <a:rPr lang="it-IT" altLang="it-IT" sz="1600" b="1" dirty="0">
                <a:solidFill>
                  <a:srgbClr val="000000"/>
                </a:solidFill>
                <a:latin typeface="Arial" panose="020B0604020202020204" pitchFamily="34" charset="0"/>
                <a:ea typeface="Calibri" panose="020F0502020204030204" pitchFamily="34" charset="0"/>
                <a:cs typeface="Arial" panose="020B0604020202020204" pitchFamily="34" charset="0"/>
              </a:rPr>
              <a:t>•	clausola prima generazione (applicazione CCNL):</a:t>
            </a:r>
          </a:p>
          <a:p>
            <a:pPr algn="just">
              <a:lnSpc>
                <a:spcPct val="115000"/>
              </a:lnSpc>
              <a:spcBef>
                <a:spcPct val="0"/>
              </a:spcBef>
              <a:buFontTx/>
              <a:buChar char="-"/>
              <a:defRPr/>
            </a:pPr>
            <a:r>
              <a:rPr lang="it-IT" sz="1600" dirty="0" smtClean="0">
                <a:latin typeface="Arial" panose="020B0604020202020204" pitchFamily="34" charset="0"/>
                <a:ea typeface="Calibri" panose="020F0502020204030204" pitchFamily="34" charset="0"/>
                <a:cs typeface="Arial" panose="020B0604020202020204" pitchFamily="34" charset="0"/>
              </a:rPr>
              <a:t>  </a:t>
            </a:r>
            <a:r>
              <a:rPr lang="it-IT" sz="1600" dirty="0" err="1" smtClean="0">
                <a:latin typeface="Arial" panose="020B0604020202020204" pitchFamily="34" charset="0"/>
                <a:ea typeface="Calibri" panose="020F0502020204030204" pitchFamily="34" charset="0"/>
                <a:cs typeface="Arial" panose="020B0604020202020204" pitchFamily="34" charset="0"/>
              </a:rPr>
              <a:t>Cass</a:t>
            </a:r>
            <a:r>
              <a:rPr lang="it-IT" sz="1600" dirty="0">
                <a:latin typeface="Arial" panose="020B0604020202020204" pitchFamily="34" charset="0"/>
                <a:ea typeface="Calibri" panose="020F0502020204030204" pitchFamily="34" charset="0"/>
                <a:cs typeface="Arial" panose="020B0604020202020204" pitchFamily="34" charset="0"/>
              </a:rPr>
              <a:t>. n. 5828/2002 (Art. 36, St. Lav.):</a:t>
            </a:r>
            <a:r>
              <a:rPr lang="it-IT" sz="1600" b="1"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it-IT" sz="1600" dirty="0">
                <a:latin typeface="Arial" panose="020B0604020202020204" pitchFamily="34" charset="0"/>
                <a:ea typeface="Calibri" panose="020F0502020204030204" pitchFamily="34" charset="0"/>
                <a:cs typeface="Arial" panose="020B0604020202020204" pitchFamily="34" charset="0"/>
              </a:rPr>
              <a:t>la clausola sociale, anche legale, non opera di diritto,  deve essere inserita nel capitolato e non attiene alla continuità </a:t>
            </a:r>
            <a:r>
              <a:rPr lang="it-IT" sz="1600" dirty="0" smtClean="0">
                <a:latin typeface="Arial" panose="020B0604020202020204" pitchFamily="34" charset="0"/>
                <a:ea typeface="Calibri" panose="020F0502020204030204" pitchFamily="34" charset="0"/>
                <a:cs typeface="Arial" panose="020B0604020202020204" pitchFamily="34" charset="0"/>
              </a:rPr>
              <a:t>occupazionale.</a:t>
            </a:r>
            <a:endParaRPr 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buFontTx/>
              <a:buChar char="-"/>
              <a:defRPr/>
            </a:pPr>
            <a:r>
              <a:rPr lang="it-IT" sz="1600" dirty="0" smtClean="0">
                <a:latin typeface="Arial" panose="020B0604020202020204" pitchFamily="34" charset="0"/>
                <a:ea typeface="Calibri" panose="020F0502020204030204" pitchFamily="34" charset="0"/>
                <a:cs typeface="Arial" panose="020B0604020202020204" pitchFamily="34" charset="0"/>
              </a:rPr>
              <a:t>  </a:t>
            </a:r>
            <a:r>
              <a:rPr lang="it-IT" sz="1600" dirty="0" err="1" smtClean="0">
                <a:latin typeface="Arial" panose="020B0604020202020204" pitchFamily="34" charset="0"/>
                <a:ea typeface="Calibri" panose="020F0502020204030204" pitchFamily="34" charset="0"/>
                <a:cs typeface="Arial" panose="020B0604020202020204" pitchFamily="34" charset="0"/>
              </a:rPr>
              <a:t>Cass</a:t>
            </a:r>
            <a:r>
              <a:rPr lang="it-IT" sz="1600" dirty="0">
                <a:latin typeface="Arial" panose="020B0604020202020204" pitchFamily="34" charset="0"/>
                <a:ea typeface="Calibri" panose="020F0502020204030204" pitchFamily="34" charset="0"/>
                <a:cs typeface="Arial" panose="020B0604020202020204" pitchFamily="34" charset="0"/>
              </a:rPr>
              <a:t>. n.18860/2014 (Art. 36, St. Lav.): la clausola del capitolato introdotta ai sensi dell’art. 36 St. Lav. è clausola a favore di terzi (1411 c.c.) – la sua applicazione può essere rivendicata dai lavoratori.</a:t>
            </a:r>
          </a:p>
          <a:p>
            <a:pPr lvl="1" algn="just">
              <a:lnSpc>
                <a:spcPct val="115000"/>
              </a:lnSpc>
              <a:spcAft>
                <a:spcPts val="0"/>
              </a:spcAft>
              <a:buFontTx/>
              <a:buChar char="-"/>
              <a:defRPr/>
            </a:pPr>
            <a:endParaRPr lang="it-IT"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Bef>
                <a:spcPct val="0"/>
              </a:spcBef>
              <a:buFont typeface="Arial" panose="020B0604020202020204" pitchFamily="34" charset="0"/>
              <a:buChar char="•"/>
              <a:defRPr/>
            </a:pPr>
            <a:r>
              <a:rPr lang="it-IT" altLang="it-IT" sz="1600" b="1" dirty="0">
                <a:solidFill>
                  <a:srgbClr val="000000"/>
                </a:solidFill>
                <a:latin typeface="Arial" panose="020B0604020202020204" pitchFamily="34" charset="0"/>
                <a:ea typeface="Calibri" panose="020F0502020204030204" pitchFamily="34" charset="0"/>
                <a:cs typeface="Arial" panose="020B0604020202020204" pitchFamily="34" charset="0"/>
              </a:rPr>
              <a:t> 	Clausole seconda generazione fonte contrattuale (continuità occupazionale):</a:t>
            </a:r>
          </a:p>
          <a:p>
            <a:pPr algn="just">
              <a:lnSpc>
                <a:spcPct val="115000"/>
              </a:lnSpc>
              <a:spcBef>
                <a:spcPct val="0"/>
              </a:spcBef>
              <a:buFontTx/>
              <a:buChar char="-"/>
              <a:defRPr/>
            </a:pPr>
            <a:r>
              <a:rPr lang="it-IT" sz="1600" dirty="0" smtClean="0">
                <a:latin typeface="Arial" panose="020B0604020202020204" pitchFamily="34" charset="0"/>
                <a:ea typeface="Calibri" panose="020F0502020204030204" pitchFamily="34" charset="0"/>
                <a:cs typeface="Arial" panose="020B0604020202020204" pitchFamily="34" charset="0"/>
              </a:rPr>
              <a:t>  </a:t>
            </a:r>
            <a:r>
              <a:rPr lang="it-IT" sz="1600" dirty="0" err="1" smtClean="0">
                <a:latin typeface="Arial" panose="020B0604020202020204" pitchFamily="34" charset="0"/>
                <a:ea typeface="Calibri" panose="020F0502020204030204" pitchFamily="34" charset="0"/>
                <a:cs typeface="Arial" panose="020B0604020202020204" pitchFamily="34" charset="0"/>
              </a:rPr>
              <a:t>Trib</a:t>
            </a:r>
            <a:r>
              <a:rPr lang="it-IT" sz="1600" dirty="0">
                <a:latin typeface="Arial" panose="020B0604020202020204" pitchFamily="34" charset="0"/>
                <a:ea typeface="Calibri" panose="020F0502020204030204" pitchFamily="34" charset="0"/>
                <a:cs typeface="Arial" panose="020B0604020202020204" pitchFamily="34" charset="0"/>
              </a:rPr>
              <a:t>. Milano 23.5.2014; </a:t>
            </a:r>
            <a:r>
              <a:rPr lang="it-IT" sz="1600" dirty="0" err="1">
                <a:latin typeface="Arial" panose="020B0604020202020204" pitchFamily="34" charset="0"/>
                <a:ea typeface="Calibri" panose="020F0502020204030204" pitchFamily="34" charset="0"/>
                <a:cs typeface="Arial" panose="020B0604020202020204" pitchFamily="34" charset="0"/>
              </a:rPr>
              <a:t>Trib</a:t>
            </a:r>
            <a:r>
              <a:rPr lang="it-IT" sz="1600" dirty="0">
                <a:latin typeface="Arial" panose="020B0604020202020204" pitchFamily="34" charset="0"/>
                <a:ea typeface="Calibri" panose="020F0502020204030204" pitchFamily="34" charset="0"/>
                <a:cs typeface="Arial" panose="020B0604020202020204" pitchFamily="34" charset="0"/>
              </a:rPr>
              <a:t>. Milano 26.5.2016 (negano passaggio</a:t>
            </a:r>
            <a:r>
              <a:rPr lang="it-IT" sz="1600" dirty="0" smtClean="0">
                <a:latin typeface="Arial" panose="020B0604020202020204" pitchFamily="34" charset="0"/>
                <a:ea typeface="Calibri" panose="020F0502020204030204" pitchFamily="34" charset="0"/>
                <a:cs typeface="Arial" panose="020B0604020202020204" pitchFamily="34" charset="0"/>
              </a:rPr>
              <a:t>). </a:t>
            </a:r>
            <a:r>
              <a:rPr lang="it-IT" sz="1600" dirty="0" err="1">
                <a:latin typeface="Arial" panose="020B0604020202020204" pitchFamily="34" charset="0"/>
                <a:ea typeface="Calibri" panose="020F0502020204030204" pitchFamily="34" charset="0"/>
                <a:cs typeface="Arial" panose="020B0604020202020204" pitchFamily="34" charset="0"/>
              </a:rPr>
              <a:t>Trib</a:t>
            </a:r>
            <a:r>
              <a:rPr lang="it-IT" sz="1600" dirty="0">
                <a:latin typeface="Arial" panose="020B0604020202020204" pitchFamily="34" charset="0"/>
                <a:ea typeface="Calibri" panose="020F0502020204030204" pitchFamily="34" charset="0"/>
                <a:cs typeface="Arial" panose="020B0604020202020204" pitchFamily="34" charset="0"/>
              </a:rPr>
              <a:t>. Milano 21.11.2011 (riconosce diritto assunzione); eventuali obblighi di assunzione di fonte contrattuale possono essere invocati dal personale se provato in fatto l’appartenenza allo stesso nei limiti temporali richiesti;</a:t>
            </a:r>
          </a:p>
          <a:p>
            <a:pPr algn="just">
              <a:lnSpc>
                <a:spcPct val="115000"/>
              </a:lnSpc>
              <a:spcBef>
                <a:spcPct val="0"/>
              </a:spcBef>
              <a:buFontTx/>
              <a:buChar char="-"/>
              <a:defRPr/>
            </a:pPr>
            <a:r>
              <a:rPr lang="it-IT" sz="1600" dirty="0" smtClean="0">
                <a:latin typeface="Arial" panose="020B0604020202020204" pitchFamily="34" charset="0"/>
                <a:ea typeface="Calibri" panose="020F0502020204030204" pitchFamily="34" charset="0"/>
                <a:cs typeface="Arial" panose="020B0604020202020204" pitchFamily="34" charset="0"/>
              </a:rPr>
              <a:t>  </a:t>
            </a:r>
            <a:r>
              <a:rPr lang="it-IT" sz="1600" dirty="0" err="1" smtClean="0">
                <a:latin typeface="Arial" panose="020B0604020202020204" pitchFamily="34" charset="0"/>
                <a:ea typeface="Calibri" panose="020F0502020204030204" pitchFamily="34" charset="0"/>
                <a:cs typeface="Arial" panose="020B0604020202020204" pitchFamily="34" charset="0"/>
              </a:rPr>
              <a:t>App</a:t>
            </a:r>
            <a:r>
              <a:rPr lang="it-IT" sz="1600" dirty="0">
                <a:latin typeface="Arial" panose="020B0604020202020204" pitchFamily="34" charset="0"/>
                <a:ea typeface="Calibri" panose="020F0502020204030204" pitchFamily="34" charset="0"/>
                <a:cs typeface="Arial" panose="020B0604020202020204" pitchFamily="34" charset="0"/>
              </a:rPr>
              <a:t>. Bologna 30.11.2015 (nega passaggio): perché </a:t>
            </a:r>
            <a:r>
              <a:rPr lang="it-IT" sz="1600" dirty="0" smtClean="0">
                <a:latin typeface="Arial" panose="020B0604020202020204" pitchFamily="34" charset="0"/>
                <a:ea typeface="Calibri" panose="020F0502020204030204" pitchFamily="34" charset="0"/>
                <a:cs typeface="Arial" panose="020B0604020202020204" pitchFamily="34" charset="0"/>
              </a:rPr>
              <a:t>sorga </a:t>
            </a:r>
            <a:r>
              <a:rPr lang="it-IT" sz="1600" dirty="0">
                <a:latin typeface="Arial" panose="020B0604020202020204" pitchFamily="34" charset="0"/>
                <a:ea typeface="Calibri" panose="020F0502020204030204" pitchFamily="34" charset="0"/>
                <a:cs typeface="Arial" panose="020B0604020202020204" pitchFamily="34" charset="0"/>
              </a:rPr>
              <a:t>obbligo assunzione occorre dimostrare in fatto «invarianza delle prestazioni appaltate» ove richiesta.</a:t>
            </a:r>
          </a:p>
        </p:txBody>
      </p:sp>
    </p:spTree>
    <p:extLst>
      <p:ext uri="{BB962C8B-B14F-4D97-AF65-F5344CB8AC3E}">
        <p14:creationId xmlns:p14="http://schemas.microsoft.com/office/powerpoint/2010/main" val="4178316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86770" y="1415979"/>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- 13</a:t>
            </a:r>
            <a:endParaRPr lang="it-IT" sz="14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ttangolo 2"/>
          <p:cNvSpPr/>
          <p:nvPr/>
        </p:nvSpPr>
        <p:spPr>
          <a:xfrm>
            <a:off x="1031966" y="1739145"/>
            <a:ext cx="10019211" cy="4708981"/>
          </a:xfrm>
          <a:prstGeom prst="rect">
            <a:avLst/>
          </a:prstGeom>
        </p:spPr>
        <p:txBody>
          <a:bodyPr wrap="square">
            <a:spAutoFit/>
          </a:bodyPr>
          <a:lstStyle/>
          <a:p>
            <a:pPr algn="ctr">
              <a:defRPr/>
            </a:pPr>
            <a:r>
              <a:rPr lang="it-IT" sz="2400" b="1" dirty="0">
                <a:latin typeface="Arial" panose="020B0604020202020204" pitchFamily="34" charset="0"/>
                <a:cs typeface="Arial" panose="020B0604020202020204" pitchFamily="34" charset="0"/>
              </a:rPr>
              <a:t>Appalti </a:t>
            </a:r>
            <a:r>
              <a:rPr lang="it-IT" sz="2400" b="1" dirty="0" smtClean="0">
                <a:latin typeface="Arial" panose="020B0604020202020204" pitchFamily="34" charset="0"/>
                <a:cs typeface="Arial" panose="020B0604020202020204" pitchFamily="34" charset="0"/>
              </a:rPr>
              <a:t>privati </a:t>
            </a:r>
            <a:r>
              <a:rPr lang="it-IT" sz="2000" b="1" dirty="0" smtClean="0">
                <a:latin typeface="Arial" panose="020B0604020202020204" pitchFamily="34" charset="0"/>
                <a:cs typeface="Arial" panose="020B0604020202020204" pitchFamily="34" charset="0"/>
              </a:rPr>
              <a:t>- Disciplina </a:t>
            </a:r>
            <a:r>
              <a:rPr lang="it-IT" sz="2000" b="1" dirty="0">
                <a:latin typeface="Arial" panose="020B0604020202020204" pitchFamily="34" charset="0"/>
                <a:cs typeface="Arial" panose="020B0604020202020204" pitchFamily="34" charset="0"/>
              </a:rPr>
              <a:t>normativa</a:t>
            </a:r>
          </a:p>
          <a:p>
            <a:pPr marL="400050" lvl="1" indent="0" algn="just">
              <a:buFontTx/>
              <a:buNone/>
              <a:defRPr/>
            </a:pPr>
            <a:endParaRPr lang="it-IT" sz="1600" b="1" dirty="0" smtClean="0">
              <a:solidFill>
                <a:srgbClr val="000000"/>
              </a:solidFill>
              <a:latin typeface="Arial" panose="020B0604020202020204" pitchFamily="34" charset="0"/>
              <a:cs typeface="Arial" panose="020B0604020202020204" pitchFamily="34" charset="0"/>
            </a:endParaRPr>
          </a:p>
          <a:p>
            <a:pPr marL="400050" lvl="1" indent="0" algn="just">
              <a:buFontTx/>
              <a:buNone/>
              <a:defRPr/>
            </a:pPr>
            <a:r>
              <a:rPr lang="it-IT" sz="1600" b="1" dirty="0" smtClean="0">
                <a:solidFill>
                  <a:srgbClr val="000000"/>
                </a:solidFill>
                <a:latin typeface="Arial" panose="020B0604020202020204" pitchFamily="34" charset="0"/>
                <a:cs typeface="Arial" panose="020B0604020202020204" pitchFamily="34" charset="0"/>
              </a:rPr>
              <a:t>disciplina </a:t>
            </a:r>
            <a:r>
              <a:rPr lang="it-IT" sz="1600" b="1" dirty="0">
                <a:solidFill>
                  <a:srgbClr val="000000"/>
                </a:solidFill>
                <a:latin typeface="Arial" panose="020B0604020202020204" pitchFamily="34" charset="0"/>
                <a:cs typeface="Arial" panose="020B0604020202020204" pitchFamily="34" charset="0"/>
              </a:rPr>
              <a:t>COMUNITARIA</a:t>
            </a:r>
          </a:p>
          <a:p>
            <a:pPr marL="400050" lvl="1" indent="0" algn="just">
              <a:buFontTx/>
              <a:buNone/>
              <a:defRPr/>
            </a:pPr>
            <a:r>
              <a:rPr lang="it-IT" sz="1600" b="1" dirty="0">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DISTACCO TRANSAZIONALE</a:t>
            </a:r>
          </a:p>
          <a:p>
            <a:pPr marL="400050" lvl="1" indent="0" algn="just">
              <a:buFontTx/>
              <a:buNone/>
              <a:defRPr/>
            </a:pPr>
            <a:r>
              <a:rPr lang="it-IT" sz="1400" b="1" dirty="0">
                <a:latin typeface="Arial" panose="020B0604020202020204" pitchFamily="34" charset="0"/>
                <a:cs typeface="Arial" panose="020B0604020202020204" pitchFamily="34" charset="0"/>
              </a:rPr>
              <a:t>o	DIR. N. 71/1996 : </a:t>
            </a:r>
            <a:r>
              <a:rPr lang="it-IT" sz="1400" dirty="0">
                <a:latin typeface="Arial" panose="020B0604020202020204" pitchFamily="34" charset="0"/>
                <a:cs typeface="Arial" panose="020B0604020202020204" pitchFamily="34" charset="0"/>
              </a:rPr>
              <a:t>Tale Direttiva si riferisce al distacco di lavoratori nell’ambito di prestazioni di servizi (compresi gli appalti) transnazionali riconoscendo loro in determinate materie l’applicazione della disciplina legale e contrattuale applicabile nel paese di distacco</a:t>
            </a:r>
          </a:p>
          <a:p>
            <a:pPr marL="400050" lvl="1" indent="0" algn="just">
              <a:buFontTx/>
              <a:buNone/>
              <a:defRPr/>
            </a:pPr>
            <a:r>
              <a:rPr lang="it-IT" sz="1400" b="1" dirty="0">
                <a:latin typeface="Arial" panose="020B0604020202020204" pitchFamily="34" charset="0"/>
                <a:cs typeface="Arial" panose="020B0604020202020204" pitchFamily="34" charset="0"/>
              </a:rPr>
              <a:t>o	DIR. N. 67/2014 : </a:t>
            </a:r>
            <a:r>
              <a:rPr lang="it-IT" sz="1400" dirty="0">
                <a:latin typeface="Arial" panose="020B0604020202020204" pitchFamily="34" charset="0"/>
                <a:cs typeface="Arial" panose="020B0604020202020204" pitchFamily="34" charset="0"/>
              </a:rPr>
              <a:t>Tale Direttiva, sempre relativa al distacco di lavoratori nell’ambito di prestazioni di servizi (compresi gli appalti) transnazionali prevede misure dirette a prevenire e sanzionare ogni violazione della citata Direttiva 71/1996</a:t>
            </a:r>
          </a:p>
          <a:p>
            <a:pPr marL="400050" lvl="1" indent="0" algn="just">
              <a:buFontTx/>
              <a:buNone/>
              <a:defRPr/>
            </a:pPr>
            <a:endParaRPr lang="it-IT" sz="1600" b="1" dirty="0">
              <a:latin typeface="Arial" panose="020B0604020202020204" pitchFamily="34" charset="0"/>
              <a:cs typeface="Arial" panose="020B0604020202020204" pitchFamily="34" charset="0"/>
            </a:endParaRPr>
          </a:p>
          <a:p>
            <a:pPr marL="400050" lvl="1" indent="0" algn="just">
              <a:buFontTx/>
              <a:buNone/>
              <a:defRPr/>
            </a:pPr>
            <a:r>
              <a:rPr lang="it-IT" sz="1600" b="1" dirty="0">
                <a:latin typeface="Arial" panose="020B0604020202020204" pitchFamily="34" charset="0"/>
                <a:cs typeface="Arial" panose="020B0604020202020204" pitchFamily="34" charset="0"/>
              </a:rPr>
              <a:t>disciplina NAZIONALE:</a:t>
            </a:r>
          </a:p>
          <a:p>
            <a:pPr marL="400050" lvl="1" indent="0" algn="just">
              <a:buFontTx/>
              <a:buNone/>
              <a:defRPr/>
            </a:pPr>
            <a:r>
              <a:rPr lang="it-IT" sz="1400" b="1" dirty="0">
                <a:latin typeface="Arial" panose="020B0604020202020204" pitchFamily="34" charset="0"/>
                <a:cs typeface="Arial" panose="020B0604020202020204" pitchFamily="34" charset="0"/>
              </a:rPr>
              <a:t>•	APPALTI ENDOAZIENDALI: </a:t>
            </a:r>
            <a:r>
              <a:rPr lang="it-IT" sz="1400" b="1" dirty="0" smtClean="0">
                <a:latin typeface="Arial" panose="020B0604020202020204" pitchFamily="34" charset="0"/>
                <a:cs typeface="Arial" panose="020B0604020202020204" pitchFamily="34" charset="0"/>
              </a:rPr>
              <a:t>Legge </a:t>
            </a:r>
            <a:r>
              <a:rPr lang="it-IT" sz="1400" b="1" dirty="0">
                <a:latin typeface="Arial" panose="020B0604020202020204" pitchFamily="34" charset="0"/>
                <a:cs typeface="Arial" panose="020B0604020202020204" pitchFamily="34" charset="0"/>
              </a:rPr>
              <a:t>N. 1369/1960 </a:t>
            </a:r>
            <a:r>
              <a:rPr lang="it-IT" sz="1200" dirty="0">
                <a:latin typeface="Arial" panose="020B0604020202020204" pitchFamily="34" charset="0"/>
                <a:cs typeface="Arial" panose="020B0604020202020204" pitchFamily="34" charset="0"/>
              </a:rPr>
              <a:t>(abrogata da </a:t>
            </a:r>
            <a:r>
              <a:rPr lang="it-IT" sz="1200" dirty="0" err="1">
                <a:latin typeface="Arial" panose="020B0604020202020204" pitchFamily="34" charset="0"/>
                <a:cs typeface="Arial" panose="020B0604020202020204" pitchFamily="34" charset="0"/>
              </a:rPr>
              <a:t>DLgs</a:t>
            </a:r>
            <a:r>
              <a:rPr lang="it-IT" sz="1200" dirty="0">
                <a:latin typeface="Arial" panose="020B0604020202020204" pitchFamily="34" charset="0"/>
                <a:cs typeface="Arial" panose="020B0604020202020204" pitchFamily="34" charset="0"/>
              </a:rPr>
              <a:t> 276/2003)</a:t>
            </a:r>
            <a:r>
              <a:rPr lang="it-IT" sz="1400" b="1" dirty="0">
                <a:latin typeface="Arial" panose="020B0604020202020204" pitchFamily="34" charset="0"/>
                <a:cs typeface="Arial" panose="020B0604020202020204" pitchFamily="34" charset="0"/>
              </a:rPr>
              <a:t>:</a:t>
            </a:r>
          </a:p>
          <a:p>
            <a:pPr marL="400050" lvl="1" indent="0" algn="just">
              <a:buFontTx/>
              <a:buNone/>
              <a:defRPr/>
            </a:pPr>
            <a:r>
              <a:rPr lang="it-IT" sz="1400" dirty="0" smtClean="0">
                <a:latin typeface="Arial" panose="020B0604020202020204" pitchFamily="34" charset="0"/>
                <a:cs typeface="Arial" panose="020B0604020202020204" pitchFamily="34" charset="0"/>
              </a:rPr>
              <a:t>negli </a:t>
            </a:r>
            <a:r>
              <a:rPr lang="it-IT" sz="1400" dirty="0">
                <a:latin typeface="Arial" panose="020B0604020202020204" pitchFamily="34" charset="0"/>
                <a:cs typeface="Arial" panose="020B0604020202020204" pitchFamily="34" charset="0"/>
              </a:rPr>
              <a:t>appalti </a:t>
            </a:r>
            <a:r>
              <a:rPr lang="it-IT" sz="1400" dirty="0" err="1">
                <a:latin typeface="Arial" panose="020B0604020202020204" pitchFamily="34" charset="0"/>
                <a:cs typeface="Arial" panose="020B0604020202020204" pitchFamily="34" charset="0"/>
              </a:rPr>
              <a:t>endoaziendali</a:t>
            </a:r>
            <a:r>
              <a:rPr lang="it-IT" sz="1400" dirty="0">
                <a:latin typeface="Arial" panose="020B0604020202020204" pitchFamily="34" charset="0"/>
                <a:cs typeface="Arial" panose="020B0604020202020204" pitchFamily="34" charset="0"/>
              </a:rPr>
              <a:t>, garantiva ai lavoratori impiegati nell’appalto il diritto ad un trattamento normativo non inferiore a quello </a:t>
            </a:r>
            <a:r>
              <a:rPr lang="it-IT" sz="1400" dirty="0" smtClean="0">
                <a:latin typeface="Arial" panose="020B0604020202020204" pitchFamily="34" charset="0"/>
                <a:cs typeface="Arial" panose="020B0604020202020204" pitchFamily="34" charset="0"/>
              </a:rPr>
              <a:t>spettante </a:t>
            </a:r>
            <a:r>
              <a:rPr lang="it-IT" sz="1400" dirty="0">
                <a:latin typeface="Arial" panose="020B0604020202020204" pitchFamily="34" charset="0"/>
                <a:cs typeface="Arial" panose="020B0604020202020204" pitchFamily="34" charset="0"/>
              </a:rPr>
              <a:t>ai dipendenti dell’impresa committente</a:t>
            </a:r>
          </a:p>
          <a:p>
            <a:pPr marL="400050" lvl="1" indent="0" algn="just">
              <a:buFontTx/>
              <a:buNone/>
              <a:defRPr/>
            </a:pPr>
            <a:r>
              <a:rPr lang="it-IT" sz="1400" b="1" dirty="0">
                <a:latin typeface="Arial" panose="020B0604020202020204" pitchFamily="34" charset="0"/>
                <a:cs typeface="Arial" panose="020B0604020202020204" pitchFamily="34" charset="0"/>
              </a:rPr>
              <a:t>•	DISTACCO TRANSNAZIONALE:</a:t>
            </a:r>
          </a:p>
          <a:p>
            <a:pPr marL="400050" lvl="1" indent="0" algn="just">
              <a:buFontTx/>
              <a:buNone/>
              <a:defRPr/>
            </a:pPr>
            <a:r>
              <a:rPr lang="it-IT" sz="1400" b="1" dirty="0">
                <a:latin typeface="Arial" panose="020B0604020202020204" pitchFamily="34" charset="0"/>
                <a:cs typeface="Arial" panose="020B0604020202020204" pitchFamily="34" charset="0"/>
              </a:rPr>
              <a:t>o	D.LGS. N. </a:t>
            </a:r>
            <a:r>
              <a:rPr lang="it-IT" sz="1400" b="1" dirty="0" smtClean="0">
                <a:latin typeface="Arial" panose="020B0604020202020204" pitchFamily="34" charset="0"/>
                <a:cs typeface="Arial" panose="020B0604020202020204" pitchFamily="34" charset="0"/>
              </a:rPr>
              <a:t>72/2000: (abrogato) </a:t>
            </a:r>
            <a:r>
              <a:rPr lang="it-IT" sz="1400" dirty="0" smtClean="0">
                <a:latin typeface="Arial" panose="020B0604020202020204" pitchFamily="34" charset="0"/>
                <a:cs typeface="Arial" panose="020B0604020202020204" pitchFamily="34" charset="0"/>
              </a:rPr>
              <a:t>recepisce </a:t>
            </a:r>
            <a:r>
              <a:rPr lang="it-IT" sz="1400" dirty="0">
                <a:latin typeface="Arial" panose="020B0604020202020204" pitchFamily="34" charset="0"/>
                <a:cs typeface="Arial" panose="020B0604020202020204" pitchFamily="34" charset="0"/>
              </a:rPr>
              <a:t>la Direttiva 71/1996 riconoscendo ai lavoratori le medesime condizioni di lavoro previste dalla disciplina legale e contrattuale nazionale per i lavoratori subordinati che prestano analoga attività</a:t>
            </a:r>
          </a:p>
          <a:p>
            <a:pPr marL="400050" lvl="1" indent="0" algn="just">
              <a:buFontTx/>
              <a:buNone/>
              <a:defRPr/>
            </a:pPr>
            <a:r>
              <a:rPr lang="it-IT" sz="1400" b="1" dirty="0">
                <a:latin typeface="Arial" panose="020B0604020202020204" pitchFamily="34" charset="0"/>
                <a:cs typeface="Arial" panose="020B0604020202020204" pitchFamily="34" charset="0"/>
              </a:rPr>
              <a:t>o	D.LGS. N. </a:t>
            </a:r>
            <a:r>
              <a:rPr lang="it-IT" sz="1400" b="1" dirty="0" smtClean="0">
                <a:latin typeface="Arial" panose="020B0604020202020204" pitchFamily="34" charset="0"/>
                <a:cs typeface="Arial" panose="020B0604020202020204" pitchFamily="34" charset="0"/>
              </a:rPr>
              <a:t>136/2016:</a:t>
            </a:r>
            <a:r>
              <a:rPr lang="it-IT" sz="1400" dirty="0" smtClean="0">
                <a:latin typeface="Arial" panose="020B0604020202020204" pitchFamily="34" charset="0"/>
                <a:cs typeface="Arial" panose="020B0604020202020204" pitchFamily="34" charset="0"/>
              </a:rPr>
              <a:t> recepisce entrambe le direttive 71/96 e 67/14 sostituendo </a:t>
            </a:r>
            <a:r>
              <a:rPr lang="it-IT" sz="1400" dirty="0" err="1" smtClean="0">
                <a:latin typeface="Arial" panose="020B0604020202020204" pitchFamily="34" charset="0"/>
                <a:cs typeface="Arial" panose="020B0604020202020204" pitchFamily="34" charset="0"/>
              </a:rPr>
              <a:t>D.Lgs</a:t>
            </a:r>
            <a:r>
              <a:rPr lang="it-IT" sz="1400" dirty="0" smtClean="0">
                <a:latin typeface="Arial" panose="020B0604020202020204" pitchFamily="34" charset="0"/>
                <a:cs typeface="Arial" panose="020B0604020202020204" pitchFamily="34" charset="0"/>
              </a:rPr>
              <a:t> 72/2000: </a:t>
            </a:r>
            <a:r>
              <a:rPr lang="it-IT" sz="1400" dirty="0">
                <a:latin typeface="Arial" panose="020B0604020202020204" pitchFamily="34" charset="0"/>
                <a:cs typeface="Arial" panose="020B0604020202020204" pitchFamily="34" charset="0"/>
              </a:rPr>
              <a:t>disciplina </a:t>
            </a:r>
            <a:r>
              <a:rPr lang="it-IT" sz="1400" dirty="0" smtClean="0">
                <a:latin typeface="Arial" panose="020B0604020202020204" pitchFamily="34" charset="0"/>
                <a:cs typeface="Arial" panose="020B0604020202020204" pitchFamily="34" charset="0"/>
              </a:rPr>
              <a:t>completa, autenticità </a:t>
            </a:r>
            <a:r>
              <a:rPr lang="it-IT" sz="1400" dirty="0">
                <a:latin typeface="Arial" panose="020B0604020202020204" pitchFamily="34" charset="0"/>
                <a:cs typeface="Arial" panose="020B0604020202020204" pitchFamily="34" charset="0"/>
              </a:rPr>
              <a:t>distacco, difesa dei diritti, osservatorio e soprattutto sanzioni.</a:t>
            </a:r>
            <a:endParaRPr lang="it-IT"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080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- 14</a:t>
            </a:r>
            <a:endParaRPr lang="it-IT" sz="1400" dirty="0"/>
          </a:p>
        </p:txBody>
      </p:sp>
      <p:sp>
        <p:nvSpPr>
          <p:cNvPr id="4" name="Rettangolo 3"/>
          <p:cNvSpPr/>
          <p:nvPr/>
        </p:nvSpPr>
        <p:spPr>
          <a:xfrm>
            <a:off x="774700" y="1723757"/>
            <a:ext cx="11417300" cy="4770537"/>
          </a:xfrm>
          <a:prstGeom prst="rect">
            <a:avLst/>
          </a:prstGeom>
        </p:spPr>
        <p:txBody>
          <a:bodyPr wrap="square">
            <a:spAutoFit/>
          </a:bodyPr>
          <a:lstStyle/>
          <a:p>
            <a:pPr algn="ctr">
              <a:defRPr/>
            </a:pPr>
            <a:r>
              <a:rPr lang="it-IT" sz="2000" b="1" dirty="0" smtClean="0">
                <a:solidFill>
                  <a:srgbClr val="000000"/>
                </a:solidFill>
                <a:latin typeface="Arial" pitchFamily="34" charset="0"/>
                <a:cs typeface="Arial" pitchFamily="34" charset="0"/>
              </a:rPr>
              <a:t>Appalti privati - </a:t>
            </a:r>
            <a:r>
              <a:rPr lang="it-IT" sz="2000" b="1" dirty="0">
                <a:solidFill>
                  <a:srgbClr val="000000"/>
                </a:solidFill>
                <a:latin typeface="Arial" pitchFamily="34" charset="0"/>
                <a:cs typeface="Arial" pitchFamily="34" charset="0"/>
              </a:rPr>
              <a:t>Disciplina contrattuale</a:t>
            </a:r>
          </a:p>
          <a:p>
            <a:pPr algn="ctr">
              <a:defRPr/>
            </a:pPr>
            <a:endParaRPr lang="it-IT" sz="1000" dirty="0">
              <a:solidFill>
                <a:srgbClr val="000000"/>
              </a:solidFill>
              <a:latin typeface="Arial" pitchFamily="34" charset="0"/>
              <a:cs typeface="Arial" pitchFamily="34" charset="0"/>
            </a:endParaRPr>
          </a:p>
          <a:p>
            <a:pPr algn="ctr">
              <a:defRPr/>
            </a:pPr>
            <a:r>
              <a:rPr lang="it-IT" sz="2000" b="1" dirty="0">
                <a:solidFill>
                  <a:srgbClr val="000000"/>
                </a:solidFill>
                <a:latin typeface="Arial" pitchFamily="34" charset="0"/>
                <a:cs typeface="Arial" pitchFamily="34" charset="0"/>
              </a:rPr>
              <a:t>Tipologie (in base al contenuto)</a:t>
            </a:r>
          </a:p>
          <a:p>
            <a:pPr marL="457200" indent="-457200">
              <a:buFont typeface="+mj-lt"/>
              <a:buAutoNum type="arabicPeriod"/>
              <a:defRPr/>
            </a:pPr>
            <a:r>
              <a:rPr lang="it-IT" sz="2000" b="1" dirty="0" smtClean="0">
                <a:solidFill>
                  <a:srgbClr val="000000"/>
                </a:solidFill>
              </a:rPr>
              <a:t>applicazione </a:t>
            </a:r>
            <a:r>
              <a:rPr lang="it-IT" sz="2000" b="1" dirty="0">
                <a:solidFill>
                  <a:srgbClr val="000000"/>
                </a:solidFill>
              </a:rPr>
              <a:t>del </a:t>
            </a:r>
            <a:r>
              <a:rPr lang="it-IT" sz="2000" b="1" dirty="0" smtClean="0">
                <a:solidFill>
                  <a:srgbClr val="000000"/>
                </a:solidFill>
              </a:rPr>
              <a:t>CCNL	</a:t>
            </a:r>
            <a:r>
              <a:rPr lang="it-IT" sz="2000" dirty="0" smtClean="0">
                <a:solidFill>
                  <a:srgbClr val="000000"/>
                </a:solidFill>
              </a:rPr>
              <a:t>	</a:t>
            </a:r>
            <a:r>
              <a:rPr lang="it-IT" sz="2000" b="1" dirty="0" smtClean="0">
                <a:solidFill>
                  <a:srgbClr val="000000"/>
                </a:solidFill>
              </a:rPr>
              <a:t>2.</a:t>
            </a:r>
            <a:r>
              <a:rPr lang="it-IT" sz="2000" dirty="0" smtClean="0">
                <a:solidFill>
                  <a:srgbClr val="000000"/>
                </a:solidFill>
              </a:rPr>
              <a:t>      </a:t>
            </a:r>
            <a:r>
              <a:rPr lang="it-IT" sz="2000" b="1" dirty="0" smtClean="0">
                <a:solidFill>
                  <a:srgbClr val="000000"/>
                </a:solidFill>
              </a:rPr>
              <a:t>continuità </a:t>
            </a:r>
            <a:r>
              <a:rPr lang="it-IT" sz="2000" b="1" dirty="0">
                <a:solidFill>
                  <a:srgbClr val="000000"/>
                </a:solidFill>
              </a:rPr>
              <a:t>occupazionale in fase di cambio appalto</a:t>
            </a:r>
          </a:p>
          <a:p>
            <a:pPr>
              <a:defRPr/>
            </a:pPr>
            <a:endParaRPr lang="it-IT" dirty="0" smtClean="0">
              <a:solidFill>
                <a:srgbClr val="000000"/>
              </a:solidFill>
            </a:endParaRPr>
          </a:p>
          <a:p>
            <a:pPr>
              <a:defRPr/>
            </a:pPr>
            <a:r>
              <a:rPr lang="it-IT" dirty="0" smtClean="0">
                <a:solidFill>
                  <a:srgbClr val="000000"/>
                </a:solidFill>
              </a:rPr>
              <a:t>1.  </a:t>
            </a:r>
            <a:r>
              <a:rPr lang="it-IT" b="1" dirty="0" smtClean="0">
                <a:solidFill>
                  <a:srgbClr val="000000"/>
                </a:solidFill>
              </a:rPr>
              <a:t>Clausole </a:t>
            </a:r>
            <a:r>
              <a:rPr lang="it-IT" b="1" dirty="0">
                <a:solidFill>
                  <a:srgbClr val="000000"/>
                </a:solidFill>
              </a:rPr>
              <a:t>attinenti alla applicazione del CCNL …</a:t>
            </a:r>
          </a:p>
          <a:p>
            <a:pPr>
              <a:defRPr/>
            </a:pPr>
            <a:r>
              <a:rPr lang="it-IT" u="sng" dirty="0" smtClean="0">
                <a:solidFill>
                  <a:srgbClr val="000000"/>
                </a:solidFill>
              </a:rPr>
              <a:t>del </a:t>
            </a:r>
            <a:r>
              <a:rPr lang="it-IT" u="sng" dirty="0">
                <a:solidFill>
                  <a:srgbClr val="000000"/>
                </a:solidFill>
              </a:rPr>
              <a:t>committente</a:t>
            </a:r>
            <a:r>
              <a:rPr lang="it-IT" dirty="0">
                <a:solidFill>
                  <a:srgbClr val="000000"/>
                </a:solidFill>
              </a:rPr>
              <a:t> (o trattamento economico normativo complessivamente non inferiore a CCNL committente):</a:t>
            </a:r>
          </a:p>
          <a:p>
            <a:pPr>
              <a:defRPr/>
            </a:pPr>
            <a:r>
              <a:rPr lang="it-IT" dirty="0">
                <a:solidFill>
                  <a:srgbClr val="000000"/>
                </a:solidFill>
              </a:rPr>
              <a:t>Cfr. art. 49, Accordo 16.10.2014 aziende grafiche e az. Editoriali (modalità attestazione applicazione del CCNL);  art. 16, CCNL 16.12.2016 Mobilità p.to 2 (disciplina completa – individua quali attività devono vedere applicazione CCNL committente) Spedizione CCNL committente p.to 2.1 e per le altre CCNL di riferimento p.to 1.3);  art. 42, CCNL 1.8.2013 imprese Trasporto Merci e logistica;  art. 7, CCNL 15.6.2012 servizi postali in appalto; art. 97, CCNL 20.2.2010 Turismo; art. 204, CCNL 28.12.2016 Commercio (debole limitazione alle attività appaltabili); </a:t>
            </a:r>
          </a:p>
          <a:p>
            <a:pPr>
              <a:defRPr/>
            </a:pPr>
            <a:endParaRPr lang="it-IT" dirty="0">
              <a:solidFill>
                <a:srgbClr val="000000"/>
              </a:solidFill>
            </a:endParaRPr>
          </a:p>
          <a:p>
            <a:pPr>
              <a:defRPr/>
            </a:pPr>
            <a:r>
              <a:rPr lang="it-IT" u="sng" dirty="0">
                <a:solidFill>
                  <a:srgbClr val="000000"/>
                </a:solidFill>
              </a:rPr>
              <a:t>dell’appaltatore:</a:t>
            </a:r>
          </a:p>
          <a:p>
            <a:pPr>
              <a:defRPr/>
            </a:pPr>
            <a:r>
              <a:rPr lang="it-IT" dirty="0">
                <a:solidFill>
                  <a:srgbClr val="000000"/>
                </a:solidFill>
              </a:rPr>
              <a:t>Cfr. art. 63, CCNL 14.6.2016 piccola e media industria metalmeccanica; art. 101, Accordo 13.6.2016 piccole e medie aziende laterizi; art. 19, CCNL 31.3.2015 Credito; art. 12 Accordo 7.2.2013 RAI; art. 4, CCNL 27.10.2012 Aziende alimentari; art. 218, CCNL 23.7.2008 Terziario</a:t>
            </a:r>
            <a:r>
              <a:rPr lang="it-IT" dirty="0" smtClean="0">
                <a:solidFill>
                  <a:srgbClr val="000000"/>
                </a:solidFill>
              </a:rPr>
              <a:t>.</a:t>
            </a:r>
            <a:endParaRPr lang="it-IT" dirty="0">
              <a:solidFill>
                <a:srgbClr val="000000"/>
              </a:solidFill>
            </a:endParaRPr>
          </a:p>
        </p:txBody>
      </p:sp>
    </p:spTree>
    <p:extLst>
      <p:ext uri="{BB962C8B-B14F-4D97-AF65-F5344CB8AC3E}">
        <p14:creationId xmlns:p14="http://schemas.microsoft.com/office/powerpoint/2010/main" val="423553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270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- 15</a:t>
            </a:r>
            <a:endParaRPr lang="it-IT" sz="1400" dirty="0"/>
          </a:p>
        </p:txBody>
      </p:sp>
      <p:sp>
        <p:nvSpPr>
          <p:cNvPr id="3" name="Rettangolo 2"/>
          <p:cNvSpPr/>
          <p:nvPr/>
        </p:nvSpPr>
        <p:spPr>
          <a:xfrm>
            <a:off x="91440" y="1739145"/>
            <a:ext cx="12358092" cy="4365811"/>
          </a:xfrm>
          <a:prstGeom prst="rect">
            <a:avLst/>
          </a:prstGeom>
        </p:spPr>
        <p:txBody>
          <a:bodyPr wrap="square">
            <a:spAutoFit/>
          </a:bodyPr>
          <a:lstStyle/>
          <a:p>
            <a:pPr algn="ctr">
              <a:defRPr/>
            </a:pPr>
            <a:r>
              <a:rPr lang="it-IT" sz="1600" b="1" dirty="0" smtClean="0">
                <a:solidFill>
                  <a:srgbClr val="000000"/>
                </a:solidFill>
                <a:latin typeface="Arial" pitchFamily="34" charset="0"/>
                <a:cs typeface="Arial" pitchFamily="34" charset="0"/>
              </a:rPr>
              <a:t>Appalti </a:t>
            </a:r>
            <a:r>
              <a:rPr lang="it-IT" sz="1600" b="1" dirty="0">
                <a:solidFill>
                  <a:srgbClr val="000000"/>
                </a:solidFill>
                <a:latin typeface="Arial" pitchFamily="34" charset="0"/>
                <a:cs typeface="Arial" pitchFamily="34" charset="0"/>
              </a:rPr>
              <a:t>privati </a:t>
            </a:r>
            <a:r>
              <a:rPr lang="it-IT" sz="1600" b="1" dirty="0" smtClean="0">
                <a:solidFill>
                  <a:srgbClr val="000000"/>
                </a:solidFill>
                <a:latin typeface="Arial" pitchFamily="34" charset="0"/>
                <a:cs typeface="Arial" pitchFamily="34" charset="0"/>
              </a:rPr>
              <a:t>- Disciplina </a:t>
            </a:r>
            <a:r>
              <a:rPr lang="it-IT" sz="1600" b="1" dirty="0">
                <a:solidFill>
                  <a:srgbClr val="000000"/>
                </a:solidFill>
                <a:latin typeface="Arial" pitchFamily="34" charset="0"/>
                <a:cs typeface="Arial" pitchFamily="34" charset="0"/>
              </a:rPr>
              <a:t>contrattuale </a:t>
            </a:r>
            <a:r>
              <a:rPr lang="it-IT" sz="1600" b="1" dirty="0" smtClean="0">
                <a:solidFill>
                  <a:srgbClr val="000000"/>
                </a:solidFill>
                <a:latin typeface="Arial" pitchFamily="34" charset="0"/>
                <a:cs typeface="Arial" pitchFamily="34" charset="0"/>
              </a:rPr>
              <a:t>(</a:t>
            </a:r>
            <a:r>
              <a:rPr lang="it-IT" sz="1600" b="1" dirty="0">
                <a:solidFill>
                  <a:srgbClr val="000000"/>
                </a:solidFill>
                <a:latin typeface="Arial" pitchFamily="34" charset="0"/>
                <a:cs typeface="Arial" pitchFamily="34" charset="0"/>
              </a:rPr>
              <a:t>segue)</a:t>
            </a:r>
          </a:p>
          <a:p>
            <a:pPr algn="ctr">
              <a:defRPr/>
            </a:pPr>
            <a:endParaRPr lang="it-IT" sz="1600" b="1" dirty="0">
              <a:solidFill>
                <a:srgbClr val="000000"/>
              </a:solidFill>
              <a:latin typeface="Arial" pitchFamily="34" charset="0"/>
              <a:cs typeface="Arial" pitchFamily="34" charset="0"/>
            </a:endParaRPr>
          </a:p>
          <a:p>
            <a:pPr marL="457200" indent="-457200" algn="just">
              <a:buFontTx/>
              <a:buNone/>
              <a:defRPr/>
            </a:pPr>
            <a:r>
              <a:rPr lang="it-IT" sz="1600" b="1" dirty="0">
                <a:latin typeface="Arial" pitchFamily="34" charset="0"/>
                <a:cs typeface="Arial" pitchFamily="34" charset="0"/>
              </a:rPr>
              <a:t>	</a:t>
            </a:r>
            <a:r>
              <a:rPr lang="it-IT" sz="1600" b="1" dirty="0">
                <a:solidFill>
                  <a:srgbClr val="000000"/>
                </a:solidFill>
                <a:latin typeface="Arial" pitchFamily="34" charset="0"/>
                <a:cs typeface="Arial" pitchFamily="34" charset="0"/>
              </a:rPr>
              <a:t>2. Clausole attinenti alla continuità occupazionale in fase di cambio appalto</a:t>
            </a:r>
          </a:p>
          <a:p>
            <a:pPr>
              <a:defRPr/>
            </a:pPr>
            <a:r>
              <a:rPr lang="it-IT" sz="1600" dirty="0">
                <a:solidFill>
                  <a:srgbClr val="000000"/>
                </a:solidFill>
                <a:latin typeface="Arial" panose="020B0604020202020204" pitchFamily="34" charset="0"/>
                <a:cs typeface="Arial" panose="020B0604020202020204" pitchFamily="34" charset="0"/>
              </a:rPr>
              <a:t>A loro volta si possono suddividere in clausole che prevedono: </a:t>
            </a:r>
          </a:p>
          <a:p>
            <a:pPr>
              <a:defRPr/>
            </a:pPr>
            <a:endParaRPr lang="it-IT" sz="1600" dirty="0">
              <a:solidFill>
                <a:srgbClr val="000000"/>
              </a:solidFill>
              <a:latin typeface="Arial" panose="020B0604020202020204" pitchFamily="34" charset="0"/>
              <a:cs typeface="Arial" panose="020B0604020202020204" pitchFamily="34"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A)	</a:t>
            </a:r>
            <a:r>
              <a:rPr lang="it-IT" sz="1600" b="1" u="sng" dirty="0">
                <a:latin typeface="Arial" panose="020B0604020202020204" pitchFamily="34" charset="0"/>
                <a:ea typeface="Calibri" panose="020F0502020204030204" pitchFamily="34" charset="0"/>
                <a:cs typeface="Times New Roman" panose="02020603050405020304" pitchFamily="18" charset="0"/>
              </a:rPr>
              <a:t>obblighi di assunzione condizionati o incondizionati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A.1 	obblighi di assunzione </a:t>
            </a:r>
            <a:r>
              <a:rPr lang="it-IT" sz="1600" b="1" dirty="0" smtClean="0">
                <a:latin typeface="Arial" panose="020B0604020202020204" pitchFamily="34" charset="0"/>
                <a:ea typeface="Calibri" panose="020F0502020204030204" pitchFamily="34" charset="0"/>
                <a:cs typeface="Times New Roman" panose="02020603050405020304" pitchFamily="18" charset="0"/>
              </a:rPr>
              <a:t>condizionati.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A.1. a)	obbligo di assumere in tutto o in parte il personale impiegato nell'appalto dall'impresa uscente determinando i soggetti o rendendoli determinabili:</a:t>
            </a: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400" dirty="0">
                <a:latin typeface="Arial" panose="020B0604020202020204" pitchFamily="34" charset="0"/>
                <a:ea typeface="Calibri" panose="020F0502020204030204" pitchFamily="34" charset="0"/>
                <a:cs typeface="Times New Roman" panose="02020603050405020304" pitchFamily="18" charset="0"/>
              </a:rPr>
              <a:t>(es. anzianità servizio in appalto, mansioni espletate); genera diritto soggettivo in capo ai lavoratori individuati:</a:t>
            </a:r>
            <a:r>
              <a:rPr lang="it-IT" sz="1600" dirty="0">
                <a:latin typeface="Arial" panose="020B060402020202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A.1 b)	</a:t>
            </a:r>
            <a:r>
              <a:rPr lang="it-IT" sz="1600" b="1" dirty="0" smtClean="0">
                <a:latin typeface="Arial" panose="020B0604020202020204" pitchFamily="34" charset="0"/>
                <a:ea typeface="Calibri" panose="020F0502020204030204" pitchFamily="34" charset="0"/>
                <a:cs typeface="Times New Roman" panose="02020603050405020304" pitchFamily="18" charset="0"/>
              </a:rPr>
              <a:t>obbligo </a:t>
            </a:r>
            <a:r>
              <a:rPr lang="it-IT" sz="1600" b="1" dirty="0">
                <a:latin typeface="Arial" panose="020B0604020202020204" pitchFamily="34" charset="0"/>
                <a:ea typeface="Calibri" panose="020F0502020204030204" pitchFamily="34" charset="0"/>
                <a:cs typeface="Times New Roman" panose="02020603050405020304" pitchFamily="18" charset="0"/>
              </a:rPr>
              <a:t>di assumere una determinata percentuale/numero di addetti senza consentirne individuazione: </a:t>
            </a:r>
            <a:r>
              <a:rPr lang="it-IT" sz="1400" dirty="0">
                <a:latin typeface="Arial" panose="020B0604020202020204" pitchFamily="34" charset="0"/>
                <a:ea typeface="Calibri" panose="020F0502020204030204" pitchFamily="34" charset="0"/>
                <a:cs typeface="Times New Roman" panose="02020603050405020304" pitchFamily="18" charset="0"/>
              </a:rPr>
              <a:t>in caso di violazione del limite quantitativo non genera automaticamente per lavoratore diritto soggettivo (risarcimento per perdita di chance).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A.2	clausole che prevedono obblighi assunzione incondizionati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it-IT" sz="1600" b="1" dirty="0">
              <a:latin typeface="Arial" pitchFamily="34" charset="0"/>
              <a:cs typeface="Arial" pitchFamily="34" charset="0"/>
            </a:endParaRPr>
          </a:p>
        </p:txBody>
      </p:sp>
    </p:spTree>
    <p:extLst>
      <p:ext uri="{BB962C8B-B14F-4D97-AF65-F5344CB8AC3E}">
        <p14:creationId xmlns:p14="http://schemas.microsoft.com/office/powerpoint/2010/main" val="828187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 avv. Andrea Uberti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- 16</a:t>
            </a:r>
            <a:endParaRPr lang="it-IT" sz="1400" dirty="0"/>
          </a:p>
        </p:txBody>
      </p:sp>
      <p:sp>
        <p:nvSpPr>
          <p:cNvPr id="3" name="Rettangolo 2"/>
          <p:cNvSpPr/>
          <p:nvPr/>
        </p:nvSpPr>
        <p:spPr>
          <a:xfrm>
            <a:off x="470263" y="1739145"/>
            <a:ext cx="11439338" cy="4510466"/>
          </a:xfrm>
          <a:prstGeom prst="rect">
            <a:avLst/>
          </a:prstGeom>
        </p:spPr>
        <p:txBody>
          <a:bodyPr wrap="square">
            <a:spAutoFit/>
          </a:bodyPr>
          <a:lstStyle/>
          <a:p>
            <a:pPr algn="ctr">
              <a:defRPr/>
            </a:pPr>
            <a:r>
              <a:rPr lang="it-IT" sz="1600" b="1" dirty="0" smtClean="0">
                <a:solidFill>
                  <a:srgbClr val="000000"/>
                </a:solidFill>
                <a:latin typeface="Arial" pitchFamily="34" charset="0"/>
                <a:cs typeface="Arial" pitchFamily="34" charset="0"/>
              </a:rPr>
              <a:t>Appalti privati - Disciplina </a:t>
            </a:r>
            <a:r>
              <a:rPr lang="it-IT" sz="1600" b="1" dirty="0">
                <a:solidFill>
                  <a:srgbClr val="000000"/>
                </a:solidFill>
                <a:latin typeface="Arial" pitchFamily="34" charset="0"/>
                <a:cs typeface="Arial" pitchFamily="34" charset="0"/>
              </a:rPr>
              <a:t>contrattuale </a:t>
            </a:r>
            <a:r>
              <a:rPr lang="it-IT" sz="1600" b="1" dirty="0" smtClean="0">
                <a:solidFill>
                  <a:srgbClr val="000000"/>
                </a:solidFill>
                <a:latin typeface="Arial" pitchFamily="34" charset="0"/>
                <a:cs typeface="Arial" pitchFamily="34" charset="0"/>
              </a:rPr>
              <a:t>(</a:t>
            </a:r>
            <a:r>
              <a:rPr lang="it-IT" sz="1600" b="1" dirty="0">
                <a:solidFill>
                  <a:srgbClr val="000000"/>
                </a:solidFill>
                <a:latin typeface="Arial" pitchFamily="34" charset="0"/>
                <a:cs typeface="Arial" pitchFamily="34" charset="0"/>
              </a:rPr>
              <a:t>segue)</a:t>
            </a:r>
          </a:p>
          <a:p>
            <a:pPr algn="ctr">
              <a:defRPr/>
            </a:pPr>
            <a:r>
              <a:rPr lang="it-IT" sz="1600" b="1" dirty="0">
                <a:solidFill>
                  <a:srgbClr val="000000"/>
                </a:solidFill>
                <a:latin typeface="Arial" pitchFamily="34" charset="0"/>
                <a:cs typeface="Arial" pitchFamily="34" charset="0"/>
              </a:rPr>
              <a:t>2. continuità occupazionale in fase di cambio appalto (segue</a:t>
            </a:r>
            <a:r>
              <a:rPr lang="it-IT" sz="1600" b="1" dirty="0" smtClean="0">
                <a:solidFill>
                  <a:srgbClr val="000000"/>
                </a:solidFill>
                <a:latin typeface="Arial" pitchFamily="34" charset="0"/>
                <a:cs typeface="Arial" pitchFamily="34" charset="0"/>
              </a:rPr>
              <a:t>)</a:t>
            </a:r>
          </a:p>
          <a:p>
            <a:pPr algn="ctr">
              <a:defRPr/>
            </a:pPr>
            <a:endParaRPr lang="it-IT" sz="1600" b="1" dirty="0">
              <a:solidFill>
                <a:srgbClr val="000000"/>
              </a:solidFill>
              <a:latin typeface="Arial" pitchFamily="34" charset="0"/>
              <a:cs typeface="Arial" pitchFamily="34"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B)	</a:t>
            </a:r>
            <a:r>
              <a:rPr lang="it-IT" sz="1600" b="1" u="sng" dirty="0">
                <a:latin typeface="Arial" panose="020B0604020202020204" pitchFamily="34" charset="0"/>
                <a:ea typeface="Calibri" panose="020F0502020204030204" pitchFamily="34" charset="0"/>
                <a:cs typeface="Times New Roman" panose="02020603050405020304" pitchFamily="18" charset="0"/>
              </a:rPr>
              <a:t>obbligo al committente di inserire nel bando/contratto d'appalto obbligo per subentrante di assumere prioritariamente gli stessi addetti.</a:t>
            </a:r>
            <a:r>
              <a:rPr lang="it-IT" sz="1600" b="1" dirty="0">
                <a:latin typeface="Arial" panose="020B0604020202020204" pitchFamily="34" charset="0"/>
                <a:ea typeface="Calibri" panose="020F0502020204030204" pitchFamily="34" charset="0"/>
                <a:cs typeface="Times New Roman" panose="02020603050405020304" pitchFamily="18" charset="0"/>
              </a:rPr>
              <a:t> </a:t>
            </a: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400" dirty="0" smtClean="0">
                <a:latin typeface="Arial" panose="020B0604020202020204" pitchFamily="34" charset="0"/>
                <a:ea typeface="Calibri" panose="020F0502020204030204" pitchFamily="34" charset="0"/>
                <a:cs typeface="Times New Roman" panose="02020603050405020304" pitchFamily="18" charset="0"/>
              </a:rPr>
              <a:t>Eventuali </a:t>
            </a:r>
            <a:r>
              <a:rPr lang="it-IT" sz="1400" dirty="0">
                <a:latin typeface="Arial" panose="020B0604020202020204" pitchFamily="34" charset="0"/>
                <a:ea typeface="Calibri" panose="020F0502020204030204" pitchFamily="34" charset="0"/>
                <a:cs typeface="Times New Roman" panose="02020603050405020304" pitchFamily="18" charset="0"/>
              </a:rPr>
              <a:t>obblighi di assunzione a favore dei lavoratori scaturiscono solo da contratto di appalto.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C)  	</a:t>
            </a:r>
            <a:r>
              <a:rPr lang="it-IT" sz="1600" b="1" u="sng" dirty="0">
                <a:latin typeface="Arial" panose="020B0604020202020204" pitchFamily="34" charset="0"/>
                <a:ea typeface="Calibri" panose="020F0502020204030204" pitchFamily="34" charset="0"/>
                <a:cs typeface="Times New Roman" panose="02020603050405020304" pitchFamily="18" charset="0"/>
              </a:rPr>
              <a:t>clausole che prevedono </a:t>
            </a:r>
            <a:r>
              <a:rPr lang="it-IT" sz="1600" b="1" u="sng" dirty="0" smtClean="0">
                <a:latin typeface="Arial" panose="020B0604020202020204" pitchFamily="34" charset="0"/>
                <a:ea typeface="Calibri" panose="020F0502020204030204" pitchFamily="34" charset="0"/>
                <a:cs typeface="Times New Roman" panose="02020603050405020304" pitchFamily="18" charset="0"/>
              </a:rPr>
              <a:t>mera preferenza </a:t>
            </a:r>
            <a:r>
              <a:rPr lang="it-IT" sz="1600" b="1" u="sng" dirty="0">
                <a:latin typeface="Arial" panose="020B0604020202020204" pitchFamily="34" charset="0"/>
                <a:ea typeface="Calibri" panose="020F0502020204030204" pitchFamily="34" charset="0"/>
                <a:cs typeface="Times New Roman" panose="02020603050405020304" pitchFamily="18" charset="0"/>
              </a:rPr>
              <a:t>in sede di assunzione.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D)	</a:t>
            </a:r>
            <a:r>
              <a:rPr lang="it-IT" sz="1600" b="1" u="sng" dirty="0">
                <a:latin typeface="Arial" panose="020B0604020202020204" pitchFamily="34" charset="0"/>
                <a:ea typeface="Calibri" panose="020F0502020204030204" pitchFamily="34" charset="0"/>
                <a:cs typeface="Times New Roman" panose="02020603050405020304" pitchFamily="18" charset="0"/>
              </a:rPr>
              <a:t>obbligo di partecipare a consultazione sindacale:</a:t>
            </a: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400" dirty="0">
                <a:latin typeface="Arial" panose="020B0604020202020204" pitchFamily="34" charset="0"/>
                <a:ea typeface="Calibri" panose="020F0502020204030204" pitchFamily="34" charset="0"/>
                <a:cs typeface="Times New Roman" panose="02020603050405020304" pitchFamily="18" charset="0"/>
              </a:rPr>
              <a:t>genera obbligo aziendale a trattare in buona fede. Fuori da casi A1a) eventuali obblighi di assunzione a favore dei lavoratori scaturiscono solo da accordo specifico a valle.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D1.</a:t>
            </a: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600" u="sng" dirty="0">
                <a:latin typeface="Arial" panose="020B0604020202020204" pitchFamily="34" charset="0"/>
                <a:ea typeface="Calibri" panose="020F0502020204030204" pitchFamily="34" charset="0"/>
                <a:cs typeface="Times New Roman" panose="02020603050405020304" pitchFamily="18" charset="0"/>
              </a:rPr>
              <a:t>Come corollario di clausole A o B (o di altro tipo)</a:t>
            </a:r>
            <a:r>
              <a:rPr lang="it-IT" sz="1600" dirty="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arenR"/>
            </a:pPr>
            <a:r>
              <a:rPr lang="it-IT" sz="1600" dirty="0">
                <a:latin typeface="Arial" panose="020B0604020202020204" pitchFamily="34" charset="0"/>
                <a:ea typeface="Calibri" panose="020F0502020204030204" pitchFamily="34" charset="0"/>
                <a:cs typeface="Times New Roman" panose="02020603050405020304" pitchFamily="18" charset="0"/>
              </a:rPr>
              <a:t>sempre: per facilitare verifiche di ogni genere;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arenR"/>
            </a:pPr>
            <a:r>
              <a:rPr lang="it-IT" sz="1600" dirty="0">
                <a:latin typeface="Arial" panose="020B0604020202020204" pitchFamily="34" charset="0"/>
                <a:ea typeface="Calibri" panose="020F0502020204030204" pitchFamily="34" charset="0"/>
                <a:cs typeface="Times New Roman" panose="02020603050405020304" pitchFamily="18" charset="0"/>
              </a:rPr>
              <a:t>solo laddove ci sia mutamento in appalto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D.2</a:t>
            </a: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600" u="sng" dirty="0">
                <a:latin typeface="Arial" panose="020B0604020202020204" pitchFamily="34" charset="0"/>
                <a:ea typeface="Calibri" panose="020F0502020204030204" pitchFamily="34" charset="0"/>
                <a:cs typeface="Times New Roman" panose="02020603050405020304" pitchFamily="18" charset="0"/>
              </a:rPr>
              <a:t>Come unica forma di tutela indiretta (debole)</a:t>
            </a:r>
            <a:r>
              <a:rPr lang="it-IT" sz="1600" dirty="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600" b="1" dirty="0">
                <a:latin typeface="Arial" panose="020B0604020202020204" pitchFamily="34"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r>
              <a:rPr lang="it-IT" sz="1600" b="1" dirty="0">
                <a:latin typeface="Arial" panose="020B0604020202020204" pitchFamily="34" charset="0"/>
                <a:ea typeface="Calibri" panose="020F0502020204030204" pitchFamily="34" charset="0"/>
              </a:rPr>
              <a:t>E)</a:t>
            </a:r>
            <a:r>
              <a:rPr lang="it-IT" sz="1600" dirty="0">
                <a:latin typeface="Arial" panose="020B0604020202020204" pitchFamily="34" charset="0"/>
                <a:ea typeface="Calibri" panose="020F0502020204030204" pitchFamily="34" charset="0"/>
              </a:rPr>
              <a:t>  	</a:t>
            </a:r>
            <a:r>
              <a:rPr lang="it-IT" sz="1600" b="1" i="1" dirty="0">
                <a:latin typeface="Arial" panose="020B0604020202020204" pitchFamily="34" charset="0"/>
                <a:ea typeface="Calibri" panose="020F0502020204030204" pitchFamily="34" charset="0"/>
              </a:rPr>
              <a:t>clausole che prevedono particolari condizioni di </a:t>
            </a:r>
            <a:r>
              <a:rPr lang="it-IT" sz="1600" b="1" i="1" dirty="0" smtClean="0">
                <a:latin typeface="Arial" panose="020B0604020202020204" pitchFamily="34" charset="0"/>
                <a:ea typeface="Calibri" panose="020F0502020204030204" pitchFamily="34" charset="0"/>
              </a:rPr>
              <a:t>assunzione.</a:t>
            </a:r>
            <a:endParaRPr lang="it-IT" sz="16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3856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- 17</a:t>
            </a:r>
            <a:endParaRPr lang="it-IT" sz="1400" dirty="0"/>
          </a:p>
        </p:txBody>
      </p:sp>
      <p:sp>
        <p:nvSpPr>
          <p:cNvPr id="3" name="Rettangolo 2"/>
          <p:cNvSpPr/>
          <p:nvPr/>
        </p:nvSpPr>
        <p:spPr>
          <a:xfrm>
            <a:off x="749300" y="1911072"/>
            <a:ext cx="10667999" cy="3876446"/>
          </a:xfrm>
          <a:prstGeom prst="rect">
            <a:avLst/>
          </a:prstGeom>
        </p:spPr>
        <p:txBody>
          <a:bodyPr wrap="square">
            <a:spAutoFit/>
          </a:bodyPr>
          <a:lstStyle/>
          <a:p>
            <a:pPr algn="ctr">
              <a:defRPr/>
            </a:pPr>
            <a:r>
              <a:rPr lang="it-IT" sz="1600" b="1" dirty="0" smtClean="0">
                <a:solidFill>
                  <a:srgbClr val="000000"/>
                </a:solidFill>
                <a:latin typeface="Arial" pitchFamily="34" charset="0"/>
                <a:cs typeface="Arial" pitchFamily="34" charset="0"/>
              </a:rPr>
              <a:t>Appalti privati - </a:t>
            </a:r>
            <a:r>
              <a:rPr lang="it-IT" sz="1600" b="1" dirty="0">
                <a:solidFill>
                  <a:srgbClr val="000000"/>
                </a:solidFill>
                <a:latin typeface="Arial" pitchFamily="34" charset="0"/>
                <a:cs typeface="Arial" pitchFamily="34" charset="0"/>
              </a:rPr>
              <a:t>Disciplina contrattuale </a:t>
            </a:r>
            <a:r>
              <a:rPr lang="it-IT" sz="1600" b="1" dirty="0" smtClean="0">
                <a:solidFill>
                  <a:srgbClr val="000000"/>
                </a:solidFill>
                <a:latin typeface="Arial" pitchFamily="34" charset="0"/>
                <a:cs typeface="Arial" pitchFamily="34" charset="0"/>
              </a:rPr>
              <a:t>(</a:t>
            </a:r>
            <a:r>
              <a:rPr lang="it-IT" sz="1600" b="1" dirty="0">
                <a:solidFill>
                  <a:srgbClr val="000000"/>
                </a:solidFill>
                <a:latin typeface="Arial" pitchFamily="34" charset="0"/>
                <a:cs typeface="Arial" pitchFamily="34" charset="0"/>
              </a:rPr>
              <a:t>segue)</a:t>
            </a:r>
          </a:p>
          <a:p>
            <a:pPr algn="ctr">
              <a:defRPr/>
            </a:pPr>
            <a:r>
              <a:rPr lang="it-IT" sz="1600" b="1" dirty="0">
                <a:solidFill>
                  <a:srgbClr val="000000"/>
                </a:solidFill>
                <a:latin typeface="Arial" pitchFamily="34" charset="0"/>
                <a:cs typeface="Arial" pitchFamily="34" charset="0"/>
              </a:rPr>
              <a:t>2. continuità occupazionale in fase di cambio appalto (segue</a:t>
            </a:r>
            <a:r>
              <a:rPr lang="it-IT" sz="1600" b="1" dirty="0" smtClean="0">
                <a:solidFill>
                  <a:srgbClr val="000000"/>
                </a:solidFill>
                <a:latin typeface="Arial" pitchFamily="34" charset="0"/>
                <a:cs typeface="Arial" pitchFamily="34" charset="0"/>
              </a:rPr>
              <a:t>)</a:t>
            </a:r>
          </a:p>
          <a:p>
            <a:pPr algn="just">
              <a:lnSpc>
                <a:spcPct val="115000"/>
              </a:lnSpc>
              <a:spcAft>
                <a:spcPts val="0"/>
              </a:spcAft>
            </a:pPr>
            <a:endParaRPr lang="it-IT" sz="14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b="1" dirty="0" smtClean="0">
                <a:latin typeface="Arial" panose="020B0604020202020204" pitchFamily="34" charset="0"/>
                <a:ea typeface="Calibri" panose="020F0502020204030204" pitchFamily="34" charset="0"/>
                <a:cs typeface="Times New Roman" panose="02020603050405020304" pitchFamily="18" charset="0"/>
              </a:rPr>
              <a:t>A.1 </a:t>
            </a:r>
            <a:r>
              <a:rPr lang="it-IT" sz="1400" b="1" dirty="0">
                <a:latin typeface="Arial" panose="020B0604020202020204" pitchFamily="34" charset="0"/>
                <a:ea typeface="Calibri" panose="020F0502020204030204" pitchFamily="34" charset="0"/>
                <a:cs typeface="Times New Roman" panose="02020603050405020304" pitchFamily="18" charset="0"/>
              </a:rPr>
              <a:t>	obblighi di assunzione condizionati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it-IT" sz="12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b="1" dirty="0" smtClean="0">
                <a:latin typeface="Arial" panose="020B0604020202020204" pitchFamily="34" charset="0"/>
                <a:ea typeface="Calibri" panose="020F0502020204030204" pitchFamily="34" charset="0"/>
                <a:cs typeface="Times New Roman" panose="02020603050405020304" pitchFamily="18" charset="0"/>
              </a:rPr>
              <a:t>A.1</a:t>
            </a:r>
            <a:r>
              <a:rPr lang="it-IT" sz="1200" b="1" dirty="0">
                <a:latin typeface="Arial" panose="020B0604020202020204" pitchFamily="34" charset="0"/>
                <a:ea typeface="Calibri" panose="020F0502020204030204" pitchFamily="34" charset="0"/>
                <a:cs typeface="Times New Roman" panose="02020603050405020304" pitchFamily="18" charset="0"/>
              </a:rPr>
              <a:t>. a)	obbligo di assumere </a:t>
            </a:r>
            <a:r>
              <a:rPr lang="it-IT" sz="1200" b="1" dirty="0" smtClean="0">
                <a:latin typeface="Arial" panose="020B0604020202020204" pitchFamily="34" charset="0"/>
                <a:ea typeface="Calibri" panose="020F0502020204030204" pitchFamily="34" charset="0"/>
                <a:cs typeface="Times New Roman" panose="02020603050405020304" pitchFamily="18" charset="0"/>
              </a:rPr>
              <a:t>determinando </a:t>
            </a:r>
            <a:r>
              <a:rPr lang="it-IT" sz="1200" b="1" dirty="0">
                <a:latin typeface="Arial" panose="020B0604020202020204" pitchFamily="34" charset="0"/>
                <a:ea typeface="Calibri" panose="020F0502020204030204" pitchFamily="34" charset="0"/>
                <a:cs typeface="Times New Roman" panose="02020603050405020304" pitchFamily="18" charset="0"/>
              </a:rPr>
              <a:t>i soggetti o rendendoli determinabili</a:t>
            </a:r>
            <a:r>
              <a:rPr lang="it-IT" sz="1200" b="1" dirty="0" smtClean="0">
                <a:latin typeface="Arial" panose="020B0604020202020204" pitchFamily="34" charset="0"/>
                <a:ea typeface="Calibri" panose="020F0502020204030204" pitchFamily="34" charset="0"/>
                <a:cs typeface="Times New Roman" panose="02020603050405020304" pitchFamily="18" charset="0"/>
              </a:rPr>
              <a:t>:</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smtClean="0">
                <a:latin typeface="Arial" panose="020B0604020202020204" pitchFamily="34" charset="0"/>
                <a:ea typeface="Calibri" panose="020F0502020204030204" pitchFamily="34" charset="0"/>
                <a:cs typeface="Times New Roman" panose="02020603050405020304" pitchFamily="18" charset="0"/>
              </a:rPr>
              <a:t>art</a:t>
            </a:r>
            <a:r>
              <a:rPr lang="it-IT" sz="1200" dirty="0">
                <a:latin typeface="Arial" panose="020B0604020202020204" pitchFamily="34" charset="0"/>
                <a:ea typeface="Calibri" panose="020F0502020204030204" pitchFamily="34" charset="0"/>
                <a:cs typeface="Times New Roman" panose="02020603050405020304" pitchFamily="18" charset="0"/>
              </a:rPr>
              <a:t>. 146, CCNL 29.7.2016 imprese metalmeccaniche artigiane</a:t>
            </a:r>
            <a:r>
              <a:rPr lang="it-IT" sz="1200" dirty="0" smtClean="0">
                <a:latin typeface="Arial" panose="020B0604020202020204" pitchFamily="34" charset="0"/>
                <a:ea typeface="Calibri" panose="020F0502020204030204" pitchFamily="34" charset="0"/>
                <a:cs typeface="Times New Roman" panose="02020603050405020304" pitchFamily="18" charset="0"/>
              </a:rPr>
              <a:t>; Accordo </a:t>
            </a:r>
            <a:r>
              <a:rPr lang="it-IT" sz="1200" dirty="0">
                <a:latin typeface="Arial" panose="020B0604020202020204" pitchFamily="34" charset="0"/>
                <a:ea typeface="Calibri" panose="020F0502020204030204" pitchFamily="34" charset="0"/>
                <a:cs typeface="Times New Roman" panose="02020603050405020304" pitchFamily="18" charset="0"/>
              </a:rPr>
              <a:t>30.5.2016 </a:t>
            </a:r>
            <a:r>
              <a:rPr lang="it-IT" sz="1200" dirty="0" smtClean="0">
                <a:latin typeface="Arial" panose="020B0604020202020204" pitchFamily="34" charset="0"/>
                <a:ea typeface="Calibri" panose="020F0502020204030204" pitchFamily="34" charset="0"/>
                <a:cs typeface="Times New Roman" panose="02020603050405020304" pitchFamily="18" charset="0"/>
              </a:rPr>
              <a:t>telecomunicazioni; art</a:t>
            </a:r>
            <a:r>
              <a:rPr lang="it-IT" sz="1200" dirty="0">
                <a:latin typeface="Arial" panose="020B0604020202020204" pitchFamily="34" charset="0"/>
                <a:ea typeface="Calibri" panose="020F0502020204030204" pitchFamily="34" charset="0"/>
                <a:cs typeface="Times New Roman" panose="02020603050405020304" pitchFamily="18" charset="0"/>
              </a:rPr>
              <a:t>. 53 bis, CCNL 5.1.2016 Intersettoriale</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94, CCNL 16.4.2014 Agenzie sicurezza sussidiarie</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27, CCNL 8.4.2013 Istituti vigilanza</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37, CCNL 16.12.2011 cooperative settore socio sanitario</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4, CCNL 31.5.2011 </a:t>
            </a:r>
            <a:r>
              <a:rPr lang="it-IT" sz="1200" dirty="0" smtClean="0">
                <a:latin typeface="Arial" panose="020B0604020202020204" pitchFamily="34" charset="0"/>
                <a:ea typeface="Calibri" panose="020F0502020204030204" pitchFamily="34" charset="0"/>
                <a:cs typeface="Times New Roman" panose="02020603050405020304" pitchFamily="18" charset="0"/>
              </a:rPr>
              <a:t>Multiservizi; art</a:t>
            </a:r>
            <a:r>
              <a:rPr lang="it-IT" sz="1200" dirty="0">
                <a:latin typeface="Arial" panose="020B0604020202020204" pitchFamily="34" charset="0"/>
                <a:ea typeface="Calibri" panose="020F0502020204030204" pitchFamily="34" charset="0"/>
                <a:cs typeface="Times New Roman" panose="02020603050405020304" pitchFamily="18" charset="0"/>
              </a:rPr>
              <a:t>. 335-336, CCNL 20.2.2010 Turismo Capo XII ristorazione collettiva: obbligo assunzione a parità condizioni appalto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it-IT" sz="12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b="1" dirty="0" smtClean="0">
                <a:latin typeface="Arial" panose="020B0604020202020204" pitchFamily="34" charset="0"/>
                <a:ea typeface="Calibri" panose="020F0502020204030204" pitchFamily="34" charset="0"/>
                <a:cs typeface="Times New Roman" panose="02020603050405020304" pitchFamily="18" charset="0"/>
              </a:rPr>
              <a:t>A.1 </a:t>
            </a:r>
            <a:r>
              <a:rPr lang="it-IT" sz="1200" b="1" dirty="0">
                <a:latin typeface="Arial" panose="020B0604020202020204" pitchFamily="34" charset="0"/>
                <a:ea typeface="Calibri" panose="020F0502020204030204" pitchFamily="34" charset="0"/>
                <a:cs typeface="Times New Roman" panose="02020603050405020304" pitchFamily="18" charset="0"/>
              </a:rPr>
              <a:t>b)	</a:t>
            </a:r>
            <a:r>
              <a:rPr lang="it-IT" sz="1200" b="1" dirty="0" smtClean="0">
                <a:latin typeface="Arial" panose="020B0604020202020204" pitchFamily="34" charset="0"/>
                <a:ea typeface="Calibri" panose="020F0502020204030204" pitchFamily="34" charset="0"/>
                <a:cs typeface="Times New Roman" panose="02020603050405020304" pitchFamily="18" charset="0"/>
              </a:rPr>
              <a:t>obbligo </a:t>
            </a:r>
            <a:r>
              <a:rPr lang="it-IT" sz="1200" b="1" dirty="0">
                <a:latin typeface="Arial" panose="020B0604020202020204" pitchFamily="34" charset="0"/>
                <a:ea typeface="Calibri" panose="020F0502020204030204" pitchFamily="34" charset="0"/>
                <a:cs typeface="Times New Roman" panose="02020603050405020304" pitchFamily="18" charset="0"/>
              </a:rPr>
              <a:t>di assumere una determinata percentuale/numero di addetti senza consentirne individuazione</a:t>
            </a:r>
            <a:r>
              <a:rPr lang="it-IT" sz="1200" b="1" dirty="0" smtClean="0">
                <a:latin typeface="Arial" panose="020B0604020202020204" pitchFamily="34" charset="0"/>
                <a:ea typeface="Calibri" panose="020F0502020204030204" pitchFamily="34" charset="0"/>
                <a:cs typeface="Times New Roman" panose="02020603050405020304" pitchFamily="18" charset="0"/>
              </a:rPr>
              <a:t>:</a:t>
            </a:r>
            <a:r>
              <a:rPr lang="it-IT" sz="1200" dirty="0">
                <a:latin typeface="Arial" panose="020B0604020202020204" pitchFamily="34" charset="0"/>
                <a:ea typeface="Calibri" panose="020F0502020204030204" pitchFamily="34" charset="0"/>
                <a:cs typeface="Times New Roman" panose="02020603050405020304" pitchFamily="18" charset="0"/>
              </a:rPr>
              <a:t>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Art. 207, CCNL 28.12.2016 Commercio: limite dimensionale appalto (10 addetti o 8%); obbligo assunzione in percentuale solo se impresa subentrante non abbia già una struttura organizzativa sufficiente per copertura dell’appalto (</a:t>
            </a:r>
            <a:r>
              <a:rPr lang="it-IT" sz="1200" dirty="0" err="1">
                <a:latin typeface="Arial" panose="020B0604020202020204" pitchFamily="34" charset="0"/>
                <a:ea typeface="Calibri" panose="020F0502020204030204" pitchFamily="34" charset="0"/>
                <a:cs typeface="Times New Roman" panose="02020603050405020304" pitchFamily="18" charset="0"/>
              </a:rPr>
              <a:t>n.b.</a:t>
            </a:r>
            <a:r>
              <a:rPr lang="it-IT" sz="1200" dirty="0">
                <a:latin typeface="Arial" panose="020B0604020202020204" pitchFamily="34" charset="0"/>
                <a:ea typeface="Calibri" panose="020F0502020204030204" pitchFamily="34" charset="0"/>
                <a:cs typeface="Times New Roman" panose="02020603050405020304" pitchFamily="18" charset="0"/>
              </a:rPr>
              <a:t> intero titolo LV «cambio appalto» - premessa e artt. da 208 a 217);</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art. 27, CCNL 8.4.2013 Istituti vigilanza privata e servizi fiduciari (criteri per determinare impiego effettivo personale – procedura per contestare)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b="1" dirty="0">
                <a:latin typeface="Arial" panose="020B0604020202020204" pitchFamily="34" charset="0"/>
                <a:ea typeface="Calibri" panose="020F0502020204030204" pitchFamily="34" charset="0"/>
                <a:cs typeface="Times New Roman" panose="02020603050405020304" pitchFamily="18" charset="0"/>
              </a:rPr>
              <a:t> </a:t>
            </a:r>
            <a:endParaRPr lang="it-IT" sz="12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b="1" dirty="0" smtClean="0">
                <a:latin typeface="Arial" panose="020B0604020202020204" pitchFamily="34" charset="0"/>
                <a:ea typeface="Calibri" panose="020F0502020204030204" pitchFamily="34" charset="0"/>
                <a:cs typeface="Times New Roman" panose="02020603050405020304" pitchFamily="18" charset="0"/>
              </a:rPr>
              <a:t>A.2</a:t>
            </a:r>
            <a:r>
              <a:rPr lang="it-IT" sz="1400" b="1" dirty="0">
                <a:latin typeface="Arial" panose="020B0604020202020204" pitchFamily="34" charset="0"/>
                <a:ea typeface="Calibri" panose="020F0502020204030204" pitchFamily="34" charset="0"/>
                <a:cs typeface="Times New Roman" panose="02020603050405020304" pitchFamily="18" charset="0"/>
              </a:rPr>
              <a:t>	clausole che prevedono obblighi assunzione incondizionati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smtClean="0">
                <a:latin typeface="Arial" panose="020B0604020202020204" pitchFamily="34" charset="0"/>
                <a:ea typeface="Calibri" panose="020F0502020204030204" pitchFamily="34" charset="0"/>
                <a:cs typeface="Times New Roman" panose="02020603050405020304" pitchFamily="18" charset="0"/>
              </a:rPr>
              <a:t>art</a:t>
            </a:r>
            <a:r>
              <a:rPr lang="it-IT" sz="1200" dirty="0">
                <a:latin typeface="Arial" panose="020B0604020202020204" pitchFamily="34" charset="0"/>
                <a:ea typeface="Calibri" panose="020F0502020204030204" pitchFamily="34" charset="0"/>
                <a:cs typeface="Times New Roman" panose="02020603050405020304" pitchFamily="18" charset="0"/>
              </a:rPr>
              <a:t>. 16, CCNL </a:t>
            </a:r>
            <a:r>
              <a:rPr lang="it-IT" sz="1200" dirty="0" smtClean="0">
                <a:latin typeface="Arial" panose="020B0604020202020204" pitchFamily="34" charset="0"/>
                <a:ea typeface="Calibri" panose="020F0502020204030204" pitchFamily="34" charset="0"/>
                <a:cs typeface="Times New Roman" panose="02020603050405020304" pitchFamily="18" charset="0"/>
              </a:rPr>
              <a:t>Autoferrotranvieri? </a:t>
            </a:r>
            <a:endParaRPr lang="it-IT" sz="16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76349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- 18</a:t>
            </a:r>
            <a:endParaRPr lang="it-IT" sz="1400" dirty="0"/>
          </a:p>
        </p:txBody>
      </p:sp>
      <p:sp>
        <p:nvSpPr>
          <p:cNvPr id="3" name="Rettangolo 2"/>
          <p:cNvSpPr/>
          <p:nvPr/>
        </p:nvSpPr>
        <p:spPr>
          <a:xfrm>
            <a:off x="770708" y="1727696"/>
            <a:ext cx="11178081" cy="4795159"/>
          </a:xfrm>
          <a:prstGeom prst="rect">
            <a:avLst/>
          </a:prstGeom>
        </p:spPr>
        <p:txBody>
          <a:bodyPr wrap="square">
            <a:spAutoFit/>
          </a:bodyPr>
          <a:lstStyle/>
          <a:p>
            <a:pPr algn="ctr">
              <a:defRPr/>
            </a:pPr>
            <a:r>
              <a:rPr lang="it-IT" sz="1600" b="1" dirty="0" smtClean="0">
                <a:solidFill>
                  <a:srgbClr val="000000"/>
                </a:solidFill>
                <a:latin typeface="Arial" pitchFamily="34" charset="0"/>
                <a:cs typeface="Arial" pitchFamily="34" charset="0"/>
              </a:rPr>
              <a:t>Appalti privati - </a:t>
            </a:r>
            <a:r>
              <a:rPr lang="it-IT" sz="1600" b="1" dirty="0">
                <a:solidFill>
                  <a:srgbClr val="000000"/>
                </a:solidFill>
                <a:latin typeface="Arial" pitchFamily="34" charset="0"/>
                <a:cs typeface="Arial" pitchFamily="34" charset="0"/>
              </a:rPr>
              <a:t>Disciplina contrattuale </a:t>
            </a:r>
            <a:r>
              <a:rPr lang="it-IT" sz="1600" b="1" dirty="0" smtClean="0">
                <a:solidFill>
                  <a:srgbClr val="000000"/>
                </a:solidFill>
                <a:latin typeface="Arial" pitchFamily="34" charset="0"/>
                <a:cs typeface="Arial" pitchFamily="34" charset="0"/>
              </a:rPr>
              <a:t>(</a:t>
            </a:r>
            <a:r>
              <a:rPr lang="it-IT" sz="1600" b="1" dirty="0">
                <a:solidFill>
                  <a:srgbClr val="000000"/>
                </a:solidFill>
                <a:latin typeface="Arial" pitchFamily="34" charset="0"/>
                <a:cs typeface="Arial" pitchFamily="34" charset="0"/>
              </a:rPr>
              <a:t>segue</a:t>
            </a:r>
            <a:r>
              <a:rPr lang="it-IT" sz="1600" b="1" dirty="0" smtClean="0">
                <a:solidFill>
                  <a:srgbClr val="000000"/>
                </a:solidFill>
                <a:latin typeface="Arial" pitchFamily="34" charset="0"/>
                <a:cs typeface="Arial" pitchFamily="34" charset="0"/>
              </a:rPr>
              <a:t>)</a:t>
            </a:r>
          </a:p>
          <a:p>
            <a:pPr algn="ctr">
              <a:defRPr/>
            </a:pPr>
            <a:endParaRPr lang="it-IT" sz="1600" b="1" dirty="0">
              <a:solidFill>
                <a:srgbClr val="000000"/>
              </a:solidFill>
              <a:latin typeface="Arial" pitchFamily="34" charset="0"/>
              <a:cs typeface="Arial" pitchFamily="34" charset="0"/>
            </a:endParaRPr>
          </a:p>
          <a:p>
            <a:pPr algn="ctr">
              <a:spcBef>
                <a:spcPts val="0"/>
              </a:spcBef>
              <a:defRPr/>
            </a:pPr>
            <a:r>
              <a:rPr lang="it-IT" sz="1600" b="1" dirty="0">
                <a:solidFill>
                  <a:srgbClr val="000000"/>
                </a:solidFill>
                <a:latin typeface="Arial" pitchFamily="34" charset="0"/>
                <a:cs typeface="Arial" pitchFamily="34" charset="0"/>
              </a:rPr>
              <a:t>2. continuità occupazionale in fase di cambio appalto (segue</a:t>
            </a:r>
            <a:r>
              <a:rPr lang="it-IT" sz="1600" b="1" dirty="0" smtClean="0">
                <a:solidFill>
                  <a:srgbClr val="000000"/>
                </a:solidFill>
                <a:latin typeface="Arial" pitchFamily="34" charset="0"/>
                <a:cs typeface="Arial" pitchFamily="34" charset="0"/>
              </a:rPr>
              <a:t>)</a:t>
            </a:r>
          </a:p>
          <a:p>
            <a:pPr algn="just">
              <a:lnSpc>
                <a:spcPct val="115000"/>
              </a:lnSpc>
              <a:spcAft>
                <a:spcPts val="0"/>
              </a:spcAft>
            </a:pPr>
            <a:r>
              <a:rPr lang="it-IT" sz="1400" b="1" dirty="0" smtClean="0">
                <a:latin typeface="Arial" panose="020B0604020202020204" pitchFamily="34" charset="0"/>
                <a:ea typeface="Calibri" panose="020F0502020204030204" pitchFamily="34" charset="0"/>
                <a:cs typeface="Times New Roman" panose="02020603050405020304" pitchFamily="18" charset="0"/>
              </a:rPr>
              <a:t>B</a:t>
            </a:r>
            <a:r>
              <a:rPr lang="it-IT" sz="1400" b="1" dirty="0">
                <a:latin typeface="Arial" panose="020B0604020202020204" pitchFamily="34" charset="0"/>
                <a:ea typeface="Calibri" panose="020F0502020204030204" pitchFamily="34" charset="0"/>
                <a:cs typeface="Times New Roman" panose="02020603050405020304" pitchFamily="18" charset="0"/>
              </a:rPr>
              <a:t>)	</a:t>
            </a:r>
            <a:r>
              <a:rPr lang="it-IT" sz="1400" b="1" u="sng" dirty="0" smtClean="0">
                <a:latin typeface="Arial" panose="020B0604020202020204" pitchFamily="34" charset="0"/>
                <a:ea typeface="Calibri" panose="020F0502020204030204" pitchFamily="34" charset="0"/>
                <a:cs typeface="Times New Roman" panose="02020603050405020304" pitchFamily="18" charset="0"/>
              </a:rPr>
              <a:t>Impone al </a:t>
            </a:r>
            <a:r>
              <a:rPr lang="it-IT" sz="1400" b="1" u="sng" dirty="0">
                <a:latin typeface="Arial" panose="020B0604020202020204" pitchFamily="34" charset="0"/>
                <a:ea typeface="Calibri" panose="020F0502020204030204" pitchFamily="34" charset="0"/>
                <a:cs typeface="Times New Roman" panose="02020603050405020304" pitchFamily="18" charset="0"/>
              </a:rPr>
              <a:t>committente di inserire nel bando/contratto d'appalto obbligo per subentrante di assumere prioritariamente gli stessi addetti.</a:t>
            </a:r>
            <a:r>
              <a:rPr lang="it-IT" sz="1200" b="1" dirty="0">
                <a:latin typeface="Arial" panose="020B0604020202020204" pitchFamily="34" charset="0"/>
                <a:ea typeface="Calibri" panose="020F0502020204030204" pitchFamily="34" charset="0"/>
                <a:cs typeface="Times New Roman" panose="02020603050405020304" pitchFamily="18" charset="0"/>
              </a:rPr>
              <a:t> </a:t>
            </a:r>
            <a:r>
              <a:rPr lang="it-IT" sz="1200" dirty="0">
                <a:latin typeface="Arial" panose="020B0604020202020204" pitchFamily="34" charset="0"/>
                <a:ea typeface="Calibri" panose="020F0502020204030204" pitchFamily="34" charset="0"/>
                <a:cs typeface="Times New Roman" panose="02020603050405020304" pitchFamily="18" charset="0"/>
              </a:rPr>
              <a:t> </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art. 16, CCNL 16.12.2016 Mobilità, in particolare p.to 2.3: obbligo solo ove armonizzabile con organizzazione subentrante e condizioni appalto;</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art. 42 bis, CCNL 1.8.2013 imprese Trasporto Merci e logistica (impegno a dare preferenza);</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b="1" dirty="0" smtClean="0">
                <a:latin typeface="Arial" panose="020B0604020202020204" pitchFamily="34" charset="0"/>
                <a:ea typeface="Calibri" panose="020F0502020204030204" pitchFamily="34" charset="0"/>
                <a:cs typeface="Times New Roman" panose="02020603050405020304" pitchFamily="18" charset="0"/>
              </a:rPr>
              <a:t>C</a:t>
            </a:r>
            <a:r>
              <a:rPr lang="it-IT" sz="1400" b="1" dirty="0">
                <a:latin typeface="Arial" panose="020B0604020202020204" pitchFamily="34" charset="0"/>
                <a:ea typeface="Calibri" panose="020F0502020204030204" pitchFamily="34" charset="0"/>
                <a:cs typeface="Times New Roman" panose="02020603050405020304" pitchFamily="18" charset="0"/>
              </a:rPr>
              <a:t>)  	</a:t>
            </a:r>
            <a:r>
              <a:rPr lang="it-IT" sz="1400" b="1" u="sng" dirty="0">
                <a:latin typeface="Arial" panose="020B0604020202020204" pitchFamily="34" charset="0"/>
                <a:ea typeface="Calibri" panose="020F0502020204030204" pitchFamily="34" charset="0"/>
                <a:cs typeface="Times New Roman" panose="02020603050405020304" pitchFamily="18" charset="0"/>
              </a:rPr>
              <a:t>clausole che prevedono preferenza in sede di assunzione.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smtClean="0">
                <a:latin typeface="Arial" panose="020B0604020202020204" pitchFamily="34" charset="0"/>
                <a:ea typeface="Calibri" panose="020F0502020204030204" pitchFamily="34" charset="0"/>
                <a:cs typeface="Times New Roman" panose="02020603050405020304" pitchFamily="18" charset="0"/>
              </a:rPr>
              <a:t>art</a:t>
            </a:r>
            <a:r>
              <a:rPr lang="it-IT" sz="1200" dirty="0">
                <a:latin typeface="Arial" panose="020B0604020202020204" pitchFamily="34" charset="0"/>
                <a:ea typeface="Calibri" panose="020F0502020204030204" pitchFamily="34" charset="0"/>
                <a:cs typeface="Times New Roman" panose="02020603050405020304" pitchFamily="18" charset="0"/>
              </a:rPr>
              <a:t>. 42 bis, CCNL 1.8.2013 Trasporto Merci e logistica.</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art. 18, CCNL 22.12.2014 Istituti investigativi (impegno verso impresa subentrante);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b="1" dirty="0" smtClean="0">
                <a:latin typeface="Arial" panose="020B0604020202020204" pitchFamily="34" charset="0"/>
                <a:ea typeface="Calibri" panose="020F0502020204030204" pitchFamily="34" charset="0"/>
                <a:cs typeface="Times New Roman" panose="02020603050405020304" pitchFamily="18" charset="0"/>
              </a:rPr>
              <a:t>D</a:t>
            </a:r>
            <a:r>
              <a:rPr lang="it-IT" sz="1400" b="1" dirty="0">
                <a:latin typeface="Arial" panose="020B0604020202020204" pitchFamily="34" charset="0"/>
                <a:ea typeface="Calibri" panose="020F0502020204030204" pitchFamily="34" charset="0"/>
                <a:cs typeface="Times New Roman" panose="02020603050405020304" pitchFamily="18" charset="0"/>
              </a:rPr>
              <a:t>)	</a:t>
            </a:r>
            <a:r>
              <a:rPr lang="it-IT" sz="1400" b="1" u="sng" dirty="0">
                <a:latin typeface="Arial" panose="020B0604020202020204" pitchFamily="34" charset="0"/>
                <a:ea typeface="Calibri" panose="020F0502020204030204" pitchFamily="34" charset="0"/>
                <a:cs typeface="Times New Roman" panose="02020603050405020304" pitchFamily="18" charset="0"/>
              </a:rPr>
              <a:t>obbligo di partecipare a consultazione </a:t>
            </a:r>
            <a:r>
              <a:rPr lang="it-IT" sz="1400" b="1" u="sng" dirty="0" smtClean="0">
                <a:latin typeface="Arial" panose="020B0604020202020204" pitchFamily="34" charset="0"/>
                <a:ea typeface="Calibri" panose="020F0502020204030204" pitchFamily="34" charset="0"/>
                <a:cs typeface="Times New Roman" panose="02020603050405020304" pitchFamily="18" charset="0"/>
              </a:rPr>
              <a:t>sindacale.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b="1" dirty="0">
                <a:latin typeface="Arial" panose="020B0604020202020204" pitchFamily="34" charset="0"/>
                <a:ea typeface="Calibri" panose="020F0502020204030204" pitchFamily="34" charset="0"/>
                <a:cs typeface="Times New Roman" panose="02020603050405020304" pitchFamily="18" charset="0"/>
              </a:rPr>
              <a:t>D1.</a:t>
            </a: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u="sng" dirty="0">
                <a:latin typeface="Arial" panose="020B0604020202020204" pitchFamily="34" charset="0"/>
                <a:ea typeface="Calibri" panose="020F0502020204030204" pitchFamily="34" charset="0"/>
                <a:cs typeface="Times New Roman" panose="02020603050405020304" pitchFamily="18" charset="0"/>
              </a:rPr>
              <a:t>Come corollario di clausole A o B (o di altro tipo</a:t>
            </a:r>
            <a:r>
              <a:rPr lang="it-IT" sz="1200" u="sng" dirty="0" smtClean="0">
                <a:latin typeface="Arial" panose="020B0604020202020204" pitchFamily="34" charset="0"/>
                <a:ea typeface="Calibri" panose="020F0502020204030204" pitchFamily="34" charset="0"/>
                <a:cs typeface="Times New Roman" panose="02020603050405020304" pitchFamily="18" charset="0"/>
              </a:rPr>
              <a:t>)</a:t>
            </a:r>
            <a:r>
              <a:rPr lang="it-IT" sz="120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it-IT" sz="1200" dirty="0" smtClean="0">
                <a:latin typeface="Arial" panose="020B0604020202020204" pitchFamily="34" charset="0"/>
                <a:ea typeface="Calibri" panose="020F0502020204030204" pitchFamily="34" charset="0"/>
                <a:cs typeface="Times New Roman" panose="02020603050405020304" pitchFamily="18" charset="0"/>
              </a:rPr>
              <a:t>i)  sempre</a:t>
            </a:r>
            <a:r>
              <a:rPr lang="it-IT" sz="1200" dirty="0">
                <a:latin typeface="Arial" panose="020B0604020202020204" pitchFamily="34" charset="0"/>
                <a:ea typeface="Calibri" panose="020F0502020204030204" pitchFamily="34" charset="0"/>
                <a:cs typeface="Times New Roman" panose="02020603050405020304" pitchFamily="18" charset="0"/>
              </a:rPr>
              <a:t>: per facilitare verifiche di ogni </a:t>
            </a:r>
            <a:r>
              <a:rPr lang="it-IT" sz="1200" dirty="0" smtClean="0">
                <a:latin typeface="Arial" panose="020B0604020202020204" pitchFamily="34" charset="0"/>
                <a:ea typeface="Calibri" panose="020F0502020204030204" pitchFamily="34" charset="0"/>
                <a:cs typeface="Times New Roman" panose="02020603050405020304" pitchFamily="18" charset="0"/>
              </a:rPr>
              <a:t>genere: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dirty="0" smtClean="0">
                <a:latin typeface="Arial" panose="020B0604020202020204" pitchFamily="34" charset="0"/>
                <a:ea typeface="Calibri" panose="020F0502020204030204" pitchFamily="34" charset="0"/>
                <a:cs typeface="Times New Roman" panose="02020603050405020304" pitchFamily="18" charset="0"/>
              </a:rPr>
              <a:t>artt</a:t>
            </a:r>
            <a:r>
              <a:rPr lang="it-IT" sz="1200" dirty="0">
                <a:latin typeface="Arial" panose="020B0604020202020204" pitchFamily="34" charset="0"/>
                <a:ea typeface="Calibri" panose="020F0502020204030204" pitchFamily="34" charset="0"/>
                <a:cs typeface="Times New Roman" panose="02020603050405020304" pitchFamily="18" charset="0"/>
              </a:rPr>
              <a:t>. 208/209/210, CCNL 28.12.2016 Commercio cit</a:t>
            </a:r>
            <a:r>
              <a:rPr lang="it-IT" sz="1200" dirty="0" smtClean="0">
                <a:latin typeface="Arial" panose="020B0604020202020204" pitchFamily="34" charset="0"/>
                <a:ea typeface="Calibri" panose="020F0502020204030204" pitchFamily="34" charset="0"/>
                <a:cs typeface="Times New Roman" panose="02020603050405020304" pitchFamily="18" charset="0"/>
              </a:rPr>
              <a:t>.; Accordo </a:t>
            </a:r>
            <a:r>
              <a:rPr lang="it-IT" sz="1200" dirty="0">
                <a:latin typeface="Arial" panose="020B0604020202020204" pitchFamily="34" charset="0"/>
                <a:ea typeface="Calibri" panose="020F0502020204030204" pitchFamily="34" charset="0"/>
                <a:cs typeface="Times New Roman" panose="02020603050405020304" pitchFamily="18" charset="0"/>
              </a:rPr>
              <a:t>30.5.2016 telecomunicazioni; </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53 bis, CCNL 5.1.2016 Intersettoriale</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18, CCNL 22.12.2014 Istituti investigativi</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94, CCNL 16.4.2014 Agenzie sicurezza sussidiarie</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37, CCNL 16.12.2011 cooperative settore socio sanitario</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4, CCNL 31.5.2011 Multiservizi</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335-336, CCNL 20.2.2010 Turismo Capo XII ristorazione </a:t>
            </a:r>
            <a:r>
              <a:rPr lang="it-IT" sz="1200" dirty="0" smtClean="0">
                <a:latin typeface="Arial" panose="020B0604020202020204" pitchFamily="34" charset="0"/>
                <a:ea typeface="Calibri" panose="020F0502020204030204" pitchFamily="34" charset="0"/>
                <a:cs typeface="Times New Roman" panose="02020603050405020304" pitchFamily="18" charset="0"/>
              </a:rPr>
              <a:t>collettiva  //  art</a:t>
            </a:r>
            <a:r>
              <a:rPr lang="it-IT" sz="1200" dirty="0">
                <a:latin typeface="Arial" panose="020B0604020202020204" pitchFamily="34" charset="0"/>
                <a:ea typeface="Calibri" panose="020F0502020204030204" pitchFamily="34" charset="0"/>
                <a:cs typeface="Times New Roman" panose="02020603050405020304" pitchFamily="18" charset="0"/>
              </a:rPr>
              <a:t>. 16, CCNL 16.12.2016 Mobilità cit., in particolare p.to 2.4</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42 bis, CCNL 1.8.2013 Trasporto Merci e </a:t>
            </a:r>
            <a:r>
              <a:rPr lang="it-IT" sz="1200" dirty="0" smtClean="0">
                <a:latin typeface="Arial" panose="020B0604020202020204" pitchFamily="34" charset="0"/>
                <a:ea typeface="Calibri" panose="020F0502020204030204" pitchFamily="34" charset="0"/>
                <a:cs typeface="Times New Roman" panose="02020603050405020304" pitchFamily="18" charset="0"/>
              </a:rPr>
              <a:t>logistica:</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it-IT" sz="1200" dirty="0" smtClean="0">
                <a:latin typeface="Arial" panose="020B0604020202020204" pitchFamily="34" charset="0"/>
                <a:ea typeface="Calibri" panose="020F0502020204030204" pitchFamily="34" charset="0"/>
                <a:cs typeface="Times New Roman" panose="02020603050405020304" pitchFamily="18" charset="0"/>
              </a:rPr>
              <a:t>ii)  solo </a:t>
            </a:r>
            <a:r>
              <a:rPr lang="it-IT" sz="1200" dirty="0">
                <a:latin typeface="Arial" panose="020B0604020202020204" pitchFamily="34" charset="0"/>
                <a:ea typeface="Calibri" panose="020F0502020204030204" pitchFamily="34" charset="0"/>
                <a:cs typeface="Times New Roman" panose="02020603050405020304" pitchFamily="18" charset="0"/>
              </a:rPr>
              <a:t>laddove ci sia mutamento in appalto</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7, CCNL 15.6.2012 servizi postali in appalto</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146 CCNL 29.7.2016 imprese metalmeccaniche artigiane</a:t>
            </a:r>
            <a:r>
              <a:rPr lang="it-IT" sz="1200" dirty="0" smtClean="0">
                <a:latin typeface="Arial" panose="020B0604020202020204" pitchFamily="34" charset="0"/>
                <a:ea typeface="Calibri" panose="020F0502020204030204" pitchFamily="34" charset="0"/>
                <a:cs typeface="Times New Roman" panose="02020603050405020304" pitchFamily="18" charset="0"/>
              </a:rPr>
              <a:t>; art</a:t>
            </a:r>
            <a:r>
              <a:rPr lang="it-IT" sz="1200" dirty="0">
                <a:latin typeface="Arial" panose="020B0604020202020204" pitchFamily="34" charset="0"/>
                <a:ea typeface="Calibri" panose="020F0502020204030204" pitchFamily="34" charset="0"/>
                <a:cs typeface="Times New Roman" panose="02020603050405020304" pitchFamily="18" charset="0"/>
              </a:rPr>
              <a:t>. 27, CCNL 8.4.2013 Istituti </a:t>
            </a:r>
            <a:r>
              <a:rPr lang="it-IT" sz="1200" dirty="0" smtClean="0">
                <a:latin typeface="Arial" panose="020B0604020202020204" pitchFamily="34" charset="0"/>
                <a:ea typeface="Calibri" panose="020F0502020204030204" pitchFamily="34" charset="0"/>
                <a:cs typeface="Times New Roman" panose="02020603050405020304" pitchFamily="18" charset="0"/>
              </a:rPr>
              <a:t>vigilanza;</a:t>
            </a:r>
            <a:endParaRPr lang="it-IT" sz="120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it-IT" sz="1200" b="1" dirty="0" smtClean="0">
                <a:latin typeface="Arial" panose="020B0604020202020204" pitchFamily="34" charset="0"/>
                <a:ea typeface="Calibri" panose="020F0502020204030204" pitchFamily="34" charset="0"/>
                <a:cs typeface="Times New Roman" panose="02020603050405020304" pitchFamily="18" charset="0"/>
              </a:rPr>
              <a:t>D.2</a:t>
            </a:r>
            <a:r>
              <a:rPr lang="it-IT" sz="1200" dirty="0" smtClean="0">
                <a:latin typeface="Arial" panose="020B0604020202020204" pitchFamily="34" charset="0"/>
                <a:ea typeface="Calibri" panose="020F0502020204030204" pitchFamily="34" charset="0"/>
                <a:cs typeface="Times New Roman" panose="02020603050405020304" pitchFamily="18" charset="0"/>
              </a:rPr>
              <a:t> </a:t>
            </a: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u="sng" dirty="0">
                <a:latin typeface="Arial" panose="020B0604020202020204" pitchFamily="34" charset="0"/>
                <a:ea typeface="Calibri" panose="020F0502020204030204" pitchFamily="34" charset="0"/>
                <a:cs typeface="Times New Roman" panose="02020603050405020304" pitchFamily="18" charset="0"/>
              </a:rPr>
              <a:t>Come unica forma di tutela indiretta (debole)</a:t>
            </a:r>
            <a:r>
              <a:rPr lang="it-IT" sz="1200" dirty="0">
                <a:latin typeface="Arial" panose="020B0604020202020204" pitchFamily="34" charset="0"/>
                <a:ea typeface="Calibri" panose="020F0502020204030204" pitchFamily="34" charset="0"/>
                <a:cs typeface="Times New Roman" panose="02020603050405020304" pitchFamily="18" charset="0"/>
              </a:rPr>
              <a:t>:</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200" dirty="0">
                <a:latin typeface="Arial" panose="020B0604020202020204" pitchFamily="34" charset="0"/>
                <a:ea typeface="Calibri" panose="020F0502020204030204" pitchFamily="34" charset="0"/>
                <a:cs typeface="Times New Roman" panose="02020603050405020304" pitchFamily="18" charset="0"/>
              </a:rPr>
              <a:t>art. 97 CCNL 20.2.2010 Turismo – generico NON </a:t>
            </a:r>
            <a:r>
              <a:rPr lang="it-IT" sz="1200" dirty="0" smtClean="0">
                <a:latin typeface="Arial" panose="020B0604020202020204" pitchFamily="34" charset="0"/>
                <a:ea typeface="Calibri" panose="020F0502020204030204" pitchFamily="34" charset="0"/>
                <a:cs typeface="Times New Roman" panose="02020603050405020304" pitchFamily="18" charset="0"/>
              </a:rPr>
              <a:t>ristorazione</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305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- 19</a:t>
            </a:r>
            <a:endParaRPr lang="it-IT" sz="1400" dirty="0"/>
          </a:p>
        </p:txBody>
      </p:sp>
      <p:sp>
        <p:nvSpPr>
          <p:cNvPr id="3" name="Rettangolo 2"/>
          <p:cNvSpPr/>
          <p:nvPr/>
        </p:nvSpPr>
        <p:spPr>
          <a:xfrm>
            <a:off x="770708" y="1997839"/>
            <a:ext cx="11178081" cy="3557897"/>
          </a:xfrm>
          <a:prstGeom prst="rect">
            <a:avLst/>
          </a:prstGeom>
        </p:spPr>
        <p:txBody>
          <a:bodyPr wrap="square">
            <a:spAutoFit/>
          </a:bodyPr>
          <a:lstStyle/>
          <a:p>
            <a:pPr algn="ctr">
              <a:defRPr/>
            </a:pPr>
            <a:r>
              <a:rPr lang="it-IT" sz="1600" b="1" dirty="0" smtClean="0">
                <a:solidFill>
                  <a:srgbClr val="000000"/>
                </a:solidFill>
                <a:latin typeface="Arial" pitchFamily="34" charset="0"/>
                <a:cs typeface="Arial" pitchFamily="34" charset="0"/>
              </a:rPr>
              <a:t>Appalti privati - </a:t>
            </a:r>
            <a:r>
              <a:rPr lang="it-IT" sz="1600" b="1" dirty="0">
                <a:solidFill>
                  <a:srgbClr val="000000"/>
                </a:solidFill>
                <a:latin typeface="Arial" pitchFamily="34" charset="0"/>
                <a:cs typeface="Arial" pitchFamily="34" charset="0"/>
              </a:rPr>
              <a:t>Disciplina contrattuale </a:t>
            </a:r>
            <a:r>
              <a:rPr lang="it-IT" sz="1600" b="1" dirty="0" smtClean="0">
                <a:solidFill>
                  <a:srgbClr val="000000"/>
                </a:solidFill>
                <a:latin typeface="Arial" pitchFamily="34" charset="0"/>
                <a:cs typeface="Arial" pitchFamily="34" charset="0"/>
              </a:rPr>
              <a:t>(</a:t>
            </a:r>
            <a:r>
              <a:rPr lang="it-IT" sz="1600" b="1" dirty="0">
                <a:solidFill>
                  <a:srgbClr val="000000"/>
                </a:solidFill>
                <a:latin typeface="Arial" pitchFamily="34" charset="0"/>
                <a:cs typeface="Arial" pitchFamily="34" charset="0"/>
              </a:rPr>
              <a:t>segue)</a:t>
            </a:r>
          </a:p>
          <a:p>
            <a:pPr algn="ctr">
              <a:spcBef>
                <a:spcPts val="0"/>
              </a:spcBef>
              <a:defRPr/>
            </a:pPr>
            <a:r>
              <a:rPr lang="it-IT" sz="1600" b="1" dirty="0">
                <a:solidFill>
                  <a:srgbClr val="000000"/>
                </a:solidFill>
                <a:latin typeface="Arial" pitchFamily="34" charset="0"/>
                <a:cs typeface="Arial" pitchFamily="34" charset="0"/>
              </a:rPr>
              <a:t>2. continuità occupazionale in fase di cambio appalto (segue</a:t>
            </a:r>
            <a:r>
              <a:rPr lang="it-IT" sz="1600" b="1" dirty="0" smtClean="0">
                <a:solidFill>
                  <a:srgbClr val="000000"/>
                </a:solidFill>
                <a:latin typeface="Arial" pitchFamily="34" charset="0"/>
                <a:cs typeface="Arial" pitchFamily="34" charset="0"/>
              </a:rPr>
              <a:t>)</a:t>
            </a:r>
          </a:p>
          <a:p>
            <a:pPr algn="just">
              <a:lnSpc>
                <a:spcPct val="115000"/>
              </a:lnSpc>
              <a:spcAft>
                <a:spcPts val="0"/>
              </a:spcAft>
            </a:pPr>
            <a:endParaRPr lang="it-IT" sz="14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b="1" dirty="0" smtClean="0">
                <a:latin typeface="Arial" panose="020B0604020202020204" pitchFamily="34" charset="0"/>
                <a:ea typeface="Calibri" panose="020F0502020204030204" pitchFamily="34" charset="0"/>
                <a:cs typeface="Times New Roman" panose="02020603050405020304" pitchFamily="18" charset="0"/>
              </a:rPr>
              <a:t>E</a:t>
            </a:r>
            <a:r>
              <a:rPr lang="it-IT" sz="1400" b="1" dirty="0">
                <a:latin typeface="Arial" panose="020B0604020202020204" pitchFamily="34" charset="0"/>
                <a:ea typeface="Calibri" panose="020F0502020204030204" pitchFamily="34" charset="0"/>
                <a:cs typeface="Times New Roman" panose="02020603050405020304" pitchFamily="18" charset="0"/>
              </a:rPr>
              <a:t>)</a:t>
            </a:r>
            <a:r>
              <a:rPr lang="it-IT" sz="1400" dirty="0">
                <a:latin typeface="Arial" panose="020B0604020202020204" pitchFamily="34" charset="0"/>
                <a:ea typeface="Calibri" panose="020F0502020204030204" pitchFamily="34" charset="0"/>
                <a:cs typeface="Times New Roman" panose="02020603050405020304" pitchFamily="18" charset="0"/>
              </a:rPr>
              <a:t>  	</a:t>
            </a:r>
            <a:r>
              <a:rPr lang="it-IT" sz="1400" b="1" i="1" dirty="0">
                <a:latin typeface="Arial" panose="020B0604020202020204" pitchFamily="34" charset="0"/>
                <a:ea typeface="Calibri" panose="020F0502020204030204" pitchFamily="34" charset="0"/>
                <a:cs typeface="Times New Roman" panose="02020603050405020304" pitchFamily="18" charset="0"/>
              </a:rPr>
              <a:t>clausole che prevedono particolari condizioni di assunzione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it-IT" sz="14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dirty="0" smtClean="0">
                <a:latin typeface="Arial" panose="020B0604020202020204" pitchFamily="34" charset="0"/>
                <a:ea typeface="Calibri" panose="020F0502020204030204" pitchFamily="34" charset="0"/>
                <a:cs typeface="Times New Roman" panose="02020603050405020304" pitchFamily="18" charset="0"/>
              </a:rPr>
              <a:t>Art</a:t>
            </a:r>
            <a:r>
              <a:rPr lang="it-IT" sz="1400" dirty="0">
                <a:latin typeface="Arial" panose="020B0604020202020204" pitchFamily="34" charset="0"/>
                <a:ea typeface="Calibri" panose="020F0502020204030204" pitchFamily="34" charset="0"/>
                <a:cs typeface="Times New Roman" panose="02020603050405020304" pitchFamily="18" charset="0"/>
              </a:rPr>
              <a:t>. 217, CCNL 28.12.2016 Commercio: anzianità per lavoratori assunti con tutele crescenti;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dirty="0">
                <a:latin typeface="Arial" panose="020B0604020202020204" pitchFamily="34" charset="0"/>
                <a:ea typeface="Calibri" panose="020F0502020204030204" pitchFamily="34" charset="0"/>
                <a:cs typeface="Times New Roman" panose="02020603050405020304" pitchFamily="18" charset="0"/>
              </a:rPr>
              <a:t>art. 16, CCNL 16.12.2016 Mobilità: salvaguardia condizioni normative ed economiche in godimento;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dirty="0">
                <a:latin typeface="Arial" panose="020B0604020202020204" pitchFamily="34" charset="0"/>
                <a:ea typeface="Calibri" panose="020F0502020204030204" pitchFamily="34" charset="0"/>
                <a:cs typeface="Times New Roman" panose="02020603050405020304" pitchFamily="18" charset="0"/>
              </a:rPr>
              <a:t>art. 146, CCNL 29.7.2016 imprese metalmeccaniche artigiane; articolo nuovo, Accordo 30.5.2016 telecomunicazioni;  art. 53 bis, CCNL 5.1.2016 Intersettoriale; art. 18, CCNL 22.12.2014 Istituti investigativi; art. 94, CCNL 16.4.2014 Agenzie sicurezza sussidiarie; art. 27, CCNL 8.4.2013 Istituti vigilanza; art. 7, CCNL 15.6.2012 servizi postali in appalto; art. 4, CCNL 31.5.2011 Multiservizi: passaggio diretto;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dirty="0">
                <a:latin typeface="Arial" panose="020B0604020202020204" pitchFamily="34" charset="0"/>
                <a:ea typeface="Calibri" panose="020F0502020204030204" pitchFamily="34" charset="0"/>
                <a:cs typeface="Times New Roman" panose="02020603050405020304" pitchFamily="18" charset="0"/>
              </a:rPr>
              <a:t>Art. 37, CCNL 16.12.2011 cooperative settore socio sanitario: mantenimento livello economico ed anzianità;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dirty="0">
                <a:latin typeface="Arial" panose="020B0604020202020204" pitchFamily="34" charset="0"/>
                <a:ea typeface="Calibri" panose="020F0502020204030204" pitchFamily="34" charset="0"/>
                <a:cs typeface="Times New Roman" panose="02020603050405020304" pitchFamily="18" charset="0"/>
              </a:rPr>
              <a:t>art. 27, CCNL 8.4.2013 Istituti vigilanza privata: mantenimento trattamento economico, normativo, anzianità convenzionale e scatti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1400" dirty="0">
                <a:latin typeface="Arial" panose="020B0604020202020204" pitchFamily="34" charset="0"/>
                <a:ea typeface="Calibri" panose="020F0502020204030204" pitchFamily="34" charset="0"/>
                <a:cs typeface="Times New Roman" panose="02020603050405020304" pitchFamily="18" charset="0"/>
              </a:rPr>
              <a:t>art. 338, CCNL 20.2.2010 Turismo (e altri): esenzione periodo prova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it-IT"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82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4" name="CasellaDiTesto 3"/>
          <p:cNvSpPr txBox="1"/>
          <p:nvPr/>
        </p:nvSpPr>
        <p:spPr>
          <a:xfrm>
            <a:off x="1524000" y="2616309"/>
            <a:ext cx="9359900" cy="3831818"/>
          </a:xfrm>
          <a:prstGeom prst="rect">
            <a:avLst/>
          </a:prstGeom>
          <a:noFill/>
        </p:spPr>
        <p:txBody>
          <a:bodyPr wrap="square" rtlCol="0">
            <a:spAutoFit/>
          </a:bodyPr>
          <a:lstStyle/>
          <a:p>
            <a:pPr marL="457200" lvl="0" indent="-457200" algn="ctr">
              <a:defRPr/>
            </a:pPr>
            <a:r>
              <a:rPr lang="it-IT" b="1" dirty="0">
                <a:solidFill>
                  <a:srgbClr val="000000"/>
                </a:solidFill>
                <a:latin typeface="Arial" pitchFamily="34" charset="0"/>
                <a:cs typeface="Arial" pitchFamily="34" charset="0"/>
              </a:rPr>
              <a:t>Nozione di «Clausola sociale» negli appalti</a:t>
            </a:r>
          </a:p>
          <a:p>
            <a:pPr lvl="0" algn="just">
              <a:defRPr/>
            </a:pPr>
            <a:r>
              <a:rPr lang="it-IT" sz="1100" dirty="0">
                <a:solidFill>
                  <a:srgbClr val="000000"/>
                </a:solidFill>
                <a:latin typeface="Arial" pitchFamily="34" charset="0"/>
                <a:cs typeface="Arial" pitchFamily="34" charset="0"/>
              </a:rPr>
              <a:t>	</a:t>
            </a:r>
            <a:endParaRPr lang="it-IT" sz="1200" dirty="0">
              <a:solidFill>
                <a:srgbClr val="000000"/>
              </a:solidFill>
              <a:latin typeface="Arial" pitchFamily="34" charset="0"/>
              <a:cs typeface="Arial" pitchFamily="34" charset="0"/>
            </a:endParaRPr>
          </a:p>
          <a:p>
            <a:pPr lvl="0" algn="just">
              <a:defRPr/>
            </a:pPr>
            <a:r>
              <a:rPr lang="it-IT" sz="1200" dirty="0">
                <a:solidFill>
                  <a:srgbClr val="000000"/>
                </a:solidFill>
                <a:latin typeface="Arial" pitchFamily="34" charset="0"/>
                <a:cs typeface="Arial" pitchFamily="34" charset="0"/>
              </a:rPr>
              <a:t>	</a:t>
            </a:r>
            <a:r>
              <a:rPr lang="it-IT" i="1" dirty="0">
                <a:solidFill>
                  <a:srgbClr val="000000"/>
                </a:solidFill>
                <a:latin typeface="Arial" pitchFamily="34" charset="0"/>
                <a:cs typeface="Arial" pitchFamily="34" charset="0"/>
              </a:rPr>
              <a:t>«disposizioni di legge o di contratto collettivo che impongono, a carico di soggetti appaltatori o concessionari di servizi, di rispettare determinati standard di tutela del personale coinvolto nell’appalto»</a:t>
            </a:r>
          </a:p>
          <a:p>
            <a:pPr marL="457200" lvl="0" indent="-457200" algn="just">
              <a:defRPr/>
            </a:pPr>
            <a:r>
              <a:rPr lang="it-IT" b="1" dirty="0">
                <a:solidFill>
                  <a:srgbClr val="000000"/>
                </a:solidFill>
                <a:latin typeface="Arial" pitchFamily="34" charset="0"/>
                <a:cs typeface="Arial" pitchFamily="34" charset="0"/>
              </a:rPr>
              <a:t>	</a:t>
            </a:r>
          </a:p>
          <a:p>
            <a:pPr marL="457200" lvl="0" indent="-457200" algn="just">
              <a:defRPr/>
            </a:pPr>
            <a:r>
              <a:rPr lang="it-IT" sz="1200" dirty="0">
                <a:solidFill>
                  <a:srgbClr val="000000"/>
                </a:solidFill>
                <a:latin typeface="Arial" pitchFamily="34" charset="0"/>
                <a:cs typeface="Arial" pitchFamily="34" charset="0"/>
              </a:rPr>
              <a:t>		</a:t>
            </a:r>
            <a:endParaRPr lang="it-IT" sz="1200" b="1" dirty="0">
              <a:solidFill>
                <a:srgbClr val="000000"/>
              </a:solidFill>
              <a:latin typeface="Arial" pitchFamily="34" charset="0"/>
              <a:cs typeface="Arial" pitchFamily="34" charset="0"/>
            </a:endParaRPr>
          </a:p>
          <a:p>
            <a:pPr marL="457200" lvl="0" indent="-457200" algn="just">
              <a:defRPr/>
            </a:pPr>
            <a:endParaRPr lang="it-IT" sz="1200" dirty="0">
              <a:solidFill>
                <a:srgbClr val="000000"/>
              </a:solidFill>
              <a:latin typeface="Arial" pitchFamily="34" charset="0"/>
              <a:cs typeface="Arial" pitchFamily="34" charset="0"/>
            </a:endParaRPr>
          </a:p>
          <a:p>
            <a:pPr lvl="0" algn="just">
              <a:defRPr/>
            </a:pPr>
            <a:r>
              <a:rPr lang="it-IT" i="1" dirty="0">
                <a:solidFill>
                  <a:prstClr val="black"/>
                </a:solidFill>
                <a:effectLst>
                  <a:outerShdw blurRad="38100" dist="38100" dir="2700000" algn="tl">
                    <a:srgbClr val="C0C0C0"/>
                  </a:outerShdw>
                </a:effectLst>
                <a:latin typeface="Arial" pitchFamily="34" charset="0"/>
                <a:cs typeface="Arial" pitchFamily="34" charset="0"/>
              </a:rPr>
              <a:t>1)  </a:t>
            </a:r>
            <a:r>
              <a:rPr lang="it-IT" i="1" u="sng" dirty="0">
                <a:solidFill>
                  <a:prstClr val="black"/>
                </a:solidFill>
                <a:effectLst>
                  <a:outerShdw blurRad="38100" dist="38100" dir="2700000" algn="tl">
                    <a:srgbClr val="C0C0C0"/>
                  </a:outerShdw>
                </a:effectLst>
                <a:latin typeface="Arial" pitchFamily="34" charset="0"/>
                <a:cs typeface="Arial" pitchFamily="34" charset="0"/>
              </a:rPr>
              <a:t>Clausole di 1° </a:t>
            </a:r>
            <a:r>
              <a:rPr lang="it-IT" i="1" u="sng" dirty="0" smtClean="0">
                <a:solidFill>
                  <a:prstClr val="black"/>
                </a:solidFill>
                <a:effectLst>
                  <a:outerShdw blurRad="38100" dist="38100" dir="2700000" algn="tl">
                    <a:srgbClr val="C0C0C0"/>
                  </a:outerShdw>
                </a:effectLst>
                <a:latin typeface="Arial" pitchFamily="34" charset="0"/>
                <a:cs typeface="Arial" pitchFamily="34" charset="0"/>
              </a:rPr>
              <a:t>generazione</a:t>
            </a:r>
            <a:r>
              <a:rPr lang="it-IT" i="1" dirty="0" smtClean="0">
                <a:solidFill>
                  <a:prstClr val="black"/>
                </a:solidFill>
                <a:effectLst>
                  <a:outerShdw blurRad="38100" dist="38100" dir="2700000" algn="tl">
                    <a:srgbClr val="C0C0C0"/>
                  </a:outerShdw>
                </a:effectLst>
                <a:latin typeface="Arial" pitchFamily="34" charset="0"/>
                <a:cs typeface="Arial" pitchFamily="34" charset="0"/>
              </a:rPr>
              <a:t> o 1° tipo: </a:t>
            </a:r>
            <a:r>
              <a:rPr lang="it-IT" i="1" dirty="0">
                <a:solidFill>
                  <a:prstClr val="black"/>
                </a:solidFill>
                <a:effectLst>
                  <a:outerShdw blurRad="38100" dist="38100" dir="2700000" algn="tl">
                    <a:srgbClr val="C0C0C0"/>
                  </a:outerShdw>
                </a:effectLst>
                <a:latin typeface="Arial" pitchFamily="34" charset="0"/>
                <a:cs typeface="Arial" pitchFamily="34" charset="0"/>
              </a:rPr>
              <a:t>attinenti all’applicazione di una determinata disciplina (CCNL o altro); </a:t>
            </a:r>
          </a:p>
          <a:p>
            <a:pPr lvl="0" algn="just">
              <a:defRPr/>
            </a:pPr>
            <a:endParaRPr lang="it-IT" sz="1400" i="1" dirty="0">
              <a:solidFill>
                <a:prstClr val="black"/>
              </a:solidFill>
              <a:effectLst>
                <a:outerShdw blurRad="38100" dist="38100" dir="2700000" algn="tl">
                  <a:srgbClr val="C0C0C0"/>
                </a:outerShdw>
              </a:effectLst>
              <a:latin typeface="Arial" pitchFamily="34" charset="0"/>
              <a:cs typeface="Arial" pitchFamily="34" charset="0"/>
            </a:endParaRPr>
          </a:p>
          <a:p>
            <a:pPr marL="457200" lvl="0" indent="-457200" algn="just">
              <a:buFontTx/>
              <a:buAutoNum type="arabicParenR" startAt="2"/>
              <a:defRPr/>
            </a:pPr>
            <a:r>
              <a:rPr lang="it-IT" i="1" u="sng" dirty="0">
                <a:solidFill>
                  <a:prstClr val="black"/>
                </a:solidFill>
                <a:effectLst>
                  <a:outerShdw blurRad="38100" dist="38100" dir="2700000" algn="tl">
                    <a:srgbClr val="C0C0C0"/>
                  </a:outerShdw>
                </a:effectLst>
                <a:latin typeface="Arial" pitchFamily="34" charset="0"/>
                <a:cs typeface="Arial" pitchFamily="34" charset="0"/>
              </a:rPr>
              <a:t>Clausole di 2° </a:t>
            </a:r>
            <a:r>
              <a:rPr lang="it-IT" i="1" u="sng" dirty="0" smtClean="0">
                <a:solidFill>
                  <a:prstClr val="black"/>
                </a:solidFill>
                <a:effectLst>
                  <a:outerShdw blurRad="38100" dist="38100" dir="2700000" algn="tl">
                    <a:srgbClr val="C0C0C0"/>
                  </a:outerShdw>
                </a:effectLst>
                <a:latin typeface="Arial" pitchFamily="34" charset="0"/>
                <a:cs typeface="Arial" pitchFamily="34" charset="0"/>
              </a:rPr>
              <a:t>generazione</a:t>
            </a:r>
            <a:r>
              <a:rPr lang="it-IT" i="1" dirty="0" smtClean="0">
                <a:solidFill>
                  <a:prstClr val="black"/>
                </a:solidFill>
                <a:effectLst>
                  <a:outerShdw blurRad="38100" dist="38100" dir="2700000" algn="tl">
                    <a:srgbClr val="C0C0C0"/>
                  </a:outerShdw>
                </a:effectLst>
                <a:latin typeface="Arial" pitchFamily="34" charset="0"/>
                <a:cs typeface="Arial" pitchFamily="34" charset="0"/>
              </a:rPr>
              <a:t> o di 2° tipo: </a:t>
            </a:r>
            <a:r>
              <a:rPr lang="it-IT" i="1" dirty="0">
                <a:solidFill>
                  <a:prstClr val="black"/>
                </a:solidFill>
                <a:effectLst>
                  <a:outerShdw blurRad="38100" dist="38100" dir="2700000" algn="tl">
                    <a:srgbClr val="C0C0C0"/>
                  </a:outerShdw>
                </a:effectLst>
                <a:latin typeface="Arial" pitchFamily="34" charset="0"/>
                <a:cs typeface="Arial" pitchFamily="34" charset="0"/>
              </a:rPr>
              <a:t>attinenti alla conservazione dei livelli occupazionali.</a:t>
            </a:r>
            <a:r>
              <a:rPr lang="it-IT" sz="1400" i="1" dirty="0">
                <a:solidFill>
                  <a:prstClr val="black"/>
                </a:solidFill>
                <a:effectLst>
                  <a:outerShdw blurRad="38100" dist="38100" dir="2700000" algn="tl">
                    <a:srgbClr val="C0C0C0"/>
                  </a:outerShdw>
                </a:effectLst>
                <a:latin typeface="Arial" pitchFamily="34" charset="0"/>
                <a:cs typeface="Arial" pitchFamily="34" charset="0"/>
              </a:rPr>
              <a:t> </a:t>
            </a:r>
          </a:p>
          <a:p>
            <a:pPr lvl="0" algn="just">
              <a:defRPr/>
            </a:pPr>
            <a:endParaRPr lang="it-IT" sz="1400" i="1" dirty="0">
              <a:solidFill>
                <a:prstClr val="black"/>
              </a:solidFill>
              <a:effectLst>
                <a:outerShdw blurRad="38100" dist="38100" dir="2700000" algn="tl">
                  <a:srgbClr val="C0C0C0"/>
                </a:outerShdw>
              </a:effectLst>
              <a:latin typeface="Arial" pitchFamily="34" charset="0"/>
              <a:cs typeface="Arial" pitchFamily="34" charset="0"/>
            </a:endParaRPr>
          </a:p>
          <a:p>
            <a:pPr lvl="0"/>
            <a:endParaRPr lang="it-IT" dirty="0">
              <a:solidFill>
                <a:prstClr val="black"/>
              </a:solidFill>
            </a:endParaRPr>
          </a:p>
        </p:txBody>
      </p:sp>
      <p:sp>
        <p:nvSpPr>
          <p:cNvPr id="6" name="Rettangolo 5"/>
          <p:cNvSpPr/>
          <p:nvPr/>
        </p:nvSpPr>
        <p:spPr>
          <a:xfrm>
            <a:off x="0" y="1415980"/>
            <a:ext cx="11909601" cy="984885"/>
          </a:xfrm>
          <a:prstGeom prst="rect">
            <a:avLst/>
          </a:prstGeom>
        </p:spPr>
        <p:txBody>
          <a:bodyPr wrap="square">
            <a:spAutoFit/>
          </a:bodyPr>
          <a:lstStyle/>
          <a:p>
            <a:pPr algn="ctr"/>
            <a:endParaRPr lang="it-IT" altLang="it-IT" sz="1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it-IT" altLang="it-IT"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2400" b="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endParaRPr lang="it-IT" altLang="it-IT" sz="2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it-IT" altLang="it-IT"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appalti - avv</a:t>
            </a:r>
            <a:r>
              <a:rPr lang="it-IT" altLang="it-IT" sz="2400" b="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p>
        </p:txBody>
      </p:sp>
    </p:spTree>
    <p:extLst>
      <p:ext uri="{BB962C8B-B14F-4D97-AF65-F5344CB8AC3E}">
        <p14:creationId xmlns:p14="http://schemas.microsoft.com/office/powerpoint/2010/main" val="1421755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- 20</a:t>
            </a:r>
            <a:endParaRPr lang="it-IT" sz="14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ttangolo 2"/>
          <p:cNvSpPr/>
          <p:nvPr/>
        </p:nvSpPr>
        <p:spPr>
          <a:xfrm>
            <a:off x="692331" y="2176412"/>
            <a:ext cx="10672355" cy="3914918"/>
          </a:xfrm>
          <a:prstGeom prst="rect">
            <a:avLst/>
          </a:prstGeom>
        </p:spPr>
        <p:txBody>
          <a:bodyPr wrap="square">
            <a:spAutoFit/>
          </a:bodyPr>
          <a:lstStyle/>
          <a:p>
            <a:pPr algn="ctr">
              <a:lnSpc>
                <a:spcPct val="115000"/>
              </a:lnSpc>
              <a:defRPr/>
            </a:pPr>
            <a:r>
              <a:rPr lang="it-IT" sz="2000" b="1" dirty="0" smtClean="0">
                <a:latin typeface="Arial" panose="020B0604020202020204" pitchFamily="34" charset="0"/>
                <a:ea typeface="Calibri" panose="020F0502020204030204" pitchFamily="34" charset="0"/>
                <a:cs typeface="Arial" panose="020B0604020202020204" pitchFamily="34" charset="0"/>
              </a:rPr>
              <a:t>Appalti privati –GIURISPRUDENZA </a:t>
            </a:r>
            <a:endParaRPr lang="it-IT" sz="2000" b="1"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defRPr/>
            </a:pPr>
            <a:r>
              <a:rPr lang="it-IT" sz="1600" b="1" dirty="0" smtClean="0">
                <a:latin typeface="Arial" panose="020B0604020202020204" pitchFamily="34" charset="0"/>
                <a:ea typeface="Calibri" panose="020F0502020204030204" pitchFamily="34" charset="0"/>
                <a:cs typeface="Arial" panose="020B0604020202020204" pitchFamily="34" charset="0"/>
              </a:rPr>
              <a:t>relativa </a:t>
            </a:r>
            <a:r>
              <a:rPr lang="it-IT" sz="1600" b="1" dirty="0">
                <a:latin typeface="Arial" panose="020B0604020202020204" pitchFamily="34" charset="0"/>
                <a:ea typeface="Calibri" panose="020F0502020204030204" pitchFamily="34" charset="0"/>
                <a:cs typeface="Arial" panose="020B0604020202020204" pitchFamily="34" charset="0"/>
              </a:rPr>
              <a:t>a:</a:t>
            </a:r>
          </a:p>
          <a:p>
            <a:pPr algn="ctr">
              <a:lnSpc>
                <a:spcPct val="115000"/>
              </a:lnSpc>
              <a:defRPr/>
            </a:pPr>
            <a:endParaRPr lang="it-IT" sz="16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buFont typeface="Symbol" panose="05050102010706020507" pitchFamily="18" charset="2"/>
              <a:buChar char=""/>
              <a:defRPr/>
            </a:pPr>
            <a:r>
              <a:rPr lang="it-IT" b="1" dirty="0" smtClean="0">
                <a:latin typeface="Arial" panose="020B0604020202020204" pitchFamily="34" charset="0"/>
                <a:ea typeface="Calibri" panose="020F0502020204030204" pitchFamily="34" charset="0"/>
                <a:cs typeface="Times New Roman" panose="02020603050405020304" pitchFamily="18" charset="0"/>
              </a:rPr>
              <a:t>  Clausole </a:t>
            </a:r>
            <a:r>
              <a:rPr lang="it-IT" b="1" dirty="0">
                <a:latin typeface="Arial" panose="020B0604020202020204" pitchFamily="34" charset="0"/>
                <a:ea typeface="Calibri" panose="020F0502020204030204" pitchFamily="34" charset="0"/>
                <a:cs typeface="Times New Roman" panose="02020603050405020304" pitchFamily="18" charset="0"/>
              </a:rPr>
              <a:t>previste nei contratti di appalto</a:t>
            </a:r>
            <a:r>
              <a:rPr lang="it-IT" dirty="0">
                <a:latin typeface="Arial" panose="020B0604020202020204" pitchFamily="34" charset="0"/>
                <a:ea typeface="Calibri" panose="020F0502020204030204" pitchFamily="34" charset="0"/>
                <a:cs typeface="Times New Roman" panose="02020603050405020304" pitchFamily="18" charset="0"/>
              </a:rPr>
              <a:t>: sono clausole in favore di terzo per cui i lavoratori ne possono rivendicare l’applicazione nei confronti dell’appaltatore (</a:t>
            </a:r>
            <a:r>
              <a:rPr lang="it-IT" dirty="0" err="1">
                <a:latin typeface="Arial" panose="020B0604020202020204" pitchFamily="34" charset="0"/>
                <a:ea typeface="Calibri" panose="020F0502020204030204" pitchFamily="34" charset="0"/>
                <a:cs typeface="Times New Roman" panose="02020603050405020304" pitchFamily="18" charset="0"/>
              </a:rPr>
              <a:t>Trib</a:t>
            </a:r>
            <a:r>
              <a:rPr lang="it-IT" dirty="0">
                <a:latin typeface="Arial" panose="020B0604020202020204" pitchFamily="34" charset="0"/>
                <a:ea typeface="Calibri" panose="020F0502020204030204" pitchFamily="34" charset="0"/>
                <a:cs typeface="Times New Roman" panose="02020603050405020304" pitchFamily="18" charset="0"/>
              </a:rPr>
              <a:t>. Milano, 3.5.2017 relativa a obbligo di assunzione del personale già impiegato nell’appalto)</a:t>
            </a:r>
          </a:p>
          <a:p>
            <a:pPr algn="just">
              <a:lnSpc>
                <a:spcPct val="115000"/>
              </a:lnSpc>
              <a:spcAft>
                <a:spcPts val="0"/>
              </a:spcAft>
              <a:buFont typeface="Symbol" panose="05050102010706020507" pitchFamily="18" charset="2"/>
              <a:buChar char=""/>
              <a:defRPr/>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defRPr/>
            </a:pPr>
            <a:r>
              <a:rPr lang="it-IT" b="1" dirty="0" smtClean="0">
                <a:latin typeface="Arial" panose="020B0604020202020204" pitchFamily="34" charset="0"/>
                <a:ea typeface="Calibri" panose="020F0502020204030204" pitchFamily="34" charset="0"/>
                <a:cs typeface="Times New Roman" panose="02020603050405020304" pitchFamily="18" charset="0"/>
              </a:rPr>
              <a:t>  Clausole </a:t>
            </a:r>
            <a:r>
              <a:rPr lang="it-IT" b="1" dirty="0">
                <a:latin typeface="Arial" panose="020B0604020202020204" pitchFamily="34" charset="0"/>
                <a:ea typeface="Calibri" panose="020F0502020204030204" pitchFamily="34" charset="0"/>
                <a:cs typeface="Times New Roman" panose="02020603050405020304" pitchFamily="18" charset="0"/>
              </a:rPr>
              <a:t>previste in accordi sindacali specifici siglati in sede di cambio appalto</a:t>
            </a:r>
            <a:r>
              <a:rPr lang="it-IT" dirty="0">
                <a:latin typeface="Arial" panose="020B0604020202020204" pitchFamily="34" charset="0"/>
                <a:ea typeface="Calibri" panose="020F0502020204030204" pitchFamily="34" charset="0"/>
                <a:cs typeface="Times New Roman" panose="02020603050405020304" pitchFamily="18" charset="0"/>
              </a:rPr>
              <a:t>: i lavoratori possono invocarne l’applicazione nei confronti del datore di lavoro stipulante – relativamente agli obblighi di assunzione è applicabile l’art. 2932 c.c. (esecuzione in forma specifica) solo nel caso in cui la clausola contrattuale consenta di determinare tutti gli elementi del contratto di lavoro (</a:t>
            </a:r>
            <a:r>
              <a:rPr lang="it-IT" dirty="0" err="1">
                <a:latin typeface="Arial" panose="020B0604020202020204" pitchFamily="34" charset="0"/>
                <a:ea typeface="Calibri" panose="020F0502020204030204" pitchFamily="34" charset="0"/>
                <a:cs typeface="Times New Roman" panose="02020603050405020304" pitchFamily="18" charset="0"/>
              </a:rPr>
              <a:t>Cass</a:t>
            </a:r>
            <a:r>
              <a:rPr lang="it-IT" dirty="0">
                <a:latin typeface="Arial" panose="020B0604020202020204" pitchFamily="34" charset="0"/>
                <a:ea typeface="Calibri" panose="020F0502020204030204" pitchFamily="34" charset="0"/>
                <a:cs typeface="Times New Roman" panose="02020603050405020304" pitchFamily="18" charset="0"/>
              </a:rPr>
              <a:t>. 27841/2009);</a:t>
            </a:r>
          </a:p>
        </p:txBody>
      </p:sp>
    </p:spTree>
    <p:extLst>
      <p:ext uri="{BB962C8B-B14F-4D97-AF65-F5344CB8AC3E}">
        <p14:creationId xmlns:p14="http://schemas.microsoft.com/office/powerpoint/2010/main" val="2665535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- 21</a:t>
            </a:r>
            <a:endParaRPr lang="it-IT" sz="1400" dirty="0"/>
          </a:p>
        </p:txBody>
      </p:sp>
      <p:sp>
        <p:nvSpPr>
          <p:cNvPr id="3" name="Rettangolo 2"/>
          <p:cNvSpPr/>
          <p:nvPr/>
        </p:nvSpPr>
        <p:spPr>
          <a:xfrm>
            <a:off x="279304" y="1866145"/>
            <a:ext cx="11630297" cy="4441216"/>
          </a:xfrm>
          <a:prstGeom prst="rect">
            <a:avLst/>
          </a:prstGeom>
        </p:spPr>
        <p:txBody>
          <a:bodyPr wrap="square">
            <a:spAutoFit/>
          </a:bodyPr>
          <a:lstStyle/>
          <a:p>
            <a:pPr algn="ctr">
              <a:lnSpc>
                <a:spcPct val="115000"/>
              </a:lnSpc>
              <a:defRPr/>
            </a:pPr>
            <a:r>
              <a:rPr lang="it-IT" sz="1600" b="1" dirty="0" smtClean="0">
                <a:latin typeface="Arial" panose="020B0604020202020204" pitchFamily="34" charset="0"/>
                <a:ea typeface="Calibri" panose="020F0502020204030204" pitchFamily="34" charset="0"/>
                <a:cs typeface="Arial" panose="020B0604020202020204" pitchFamily="34" charset="0"/>
              </a:rPr>
              <a:t>Appalti privati - GIURISPRUDENZA relativa </a:t>
            </a:r>
            <a:r>
              <a:rPr lang="it-IT" sz="1600" b="1" dirty="0">
                <a:latin typeface="Arial" panose="020B0604020202020204" pitchFamily="34" charset="0"/>
                <a:ea typeface="Calibri" panose="020F0502020204030204" pitchFamily="34" charset="0"/>
                <a:cs typeface="Arial" panose="020B0604020202020204" pitchFamily="34" charset="0"/>
              </a:rPr>
              <a:t>a (segue</a:t>
            </a:r>
            <a:r>
              <a:rPr lang="it-IT" sz="1600" b="1" dirty="0" smtClean="0">
                <a:latin typeface="Arial" panose="020B0604020202020204" pitchFamily="34" charset="0"/>
                <a:ea typeface="Calibri" panose="020F0502020204030204" pitchFamily="34" charset="0"/>
                <a:cs typeface="Arial" panose="020B0604020202020204" pitchFamily="34" charset="0"/>
              </a:rPr>
              <a:t>): </a:t>
            </a:r>
          </a:p>
          <a:p>
            <a:pPr algn="ctr">
              <a:lnSpc>
                <a:spcPct val="115000"/>
              </a:lnSpc>
              <a:defRPr/>
            </a:pPr>
            <a:endParaRPr lang="it-IT" sz="16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buFont typeface="Symbol" panose="05050102010706020507" pitchFamily="18" charset="2"/>
              <a:buChar char=""/>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  Clausole </a:t>
            </a:r>
            <a:r>
              <a:rPr lang="it-IT" sz="1600" b="1" dirty="0">
                <a:latin typeface="Arial" panose="020B0604020202020204" pitchFamily="34" charset="0"/>
                <a:ea typeface="Calibri" panose="020F0502020204030204" pitchFamily="34" charset="0"/>
                <a:cs typeface="Times New Roman" panose="02020603050405020304" pitchFamily="18" charset="0"/>
              </a:rPr>
              <a:t>previste in CCNL</a:t>
            </a:r>
            <a:r>
              <a:rPr lang="it-IT" sz="1600" dirty="0">
                <a:latin typeface="Arial" panose="020B0604020202020204" pitchFamily="34" charset="0"/>
                <a:ea typeface="Calibri" panose="020F0502020204030204" pitchFamily="34" charset="0"/>
                <a:cs typeface="Times New Roman" panose="02020603050405020304" pitchFamily="18" charset="0"/>
              </a:rPr>
              <a:t>:</a:t>
            </a:r>
          </a:p>
          <a:p>
            <a:pPr algn="just">
              <a:lnSpc>
                <a:spcPct val="115000"/>
              </a:lnSpc>
              <a:spcAft>
                <a:spcPts val="1000"/>
              </a:spcAft>
              <a:buFontTx/>
              <a:buChar char="-"/>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i </a:t>
            </a:r>
            <a:r>
              <a:rPr lang="it-IT" sz="1600" dirty="0">
                <a:latin typeface="Arial" panose="020B0604020202020204" pitchFamily="34" charset="0"/>
                <a:ea typeface="Calibri" panose="020F0502020204030204" pitchFamily="34" charset="0"/>
                <a:cs typeface="Times New Roman" panose="02020603050405020304" pitchFamily="18" charset="0"/>
              </a:rPr>
              <a:t>lavoratori possono invocarne l’applicazione nei confronti del datore di lavoro che applica tale CCNL: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Monza, 8.4.2015 esclude applicazione norma contrattuale per appaltatore che applica un diverso CCNL; idem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Milano, 10.2.2015 e </a:t>
            </a:r>
            <a:r>
              <a:rPr lang="it-IT" sz="1600" dirty="0" err="1">
                <a:latin typeface="Arial" panose="020B0604020202020204" pitchFamily="34" charset="0"/>
                <a:ea typeface="Calibri" panose="020F0502020204030204" pitchFamily="34" charset="0"/>
                <a:cs typeface="Times New Roman" panose="02020603050405020304" pitchFamily="18" charset="0"/>
              </a:rPr>
              <a:t>App</a:t>
            </a:r>
            <a:r>
              <a:rPr lang="it-IT" sz="1600" dirty="0">
                <a:latin typeface="Arial" panose="020B0604020202020204" pitchFamily="34" charset="0"/>
                <a:ea typeface="Calibri" panose="020F0502020204030204" pitchFamily="34" charset="0"/>
                <a:cs typeface="Times New Roman" panose="02020603050405020304" pitchFamily="18" charset="0"/>
              </a:rPr>
              <a:t>. Potenza, 20.11.2008 (la clausola di mantenimento del posto di lavoro ha esclusiva fonte contrattuale e ne consegue che risulta imprescindibile: a) l’adesione delle parti elle OO.SS. stipulanti; b) il rispetto della procedura) (cfr. anche interpello Min. Lav. n.22/2012) </a:t>
            </a:r>
          </a:p>
          <a:p>
            <a:pPr algn="just">
              <a:lnSpc>
                <a:spcPct val="115000"/>
              </a:lnSpc>
              <a:spcAft>
                <a:spcPts val="1000"/>
              </a:spcAft>
              <a:buFontTx/>
              <a:buChar char="-"/>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esclude o meno obbligo </a:t>
            </a:r>
            <a:r>
              <a:rPr lang="it-IT" sz="1600" dirty="0">
                <a:latin typeface="Arial" panose="020B0604020202020204" pitchFamily="34" charset="0"/>
                <a:ea typeface="Calibri" panose="020F0502020204030204" pitchFamily="34" charset="0"/>
                <a:cs typeface="Times New Roman" panose="02020603050405020304" pitchFamily="18" charset="0"/>
              </a:rPr>
              <a:t>all’assunzione: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18277/2010 che ha escluso un obbligo di assunzione nell’art. 4 CCNL Igiene Ambientale;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15684/2016 ha affermato obbligo assunzione per art. 37 CCNL cooperative sociali;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Busto Arsizio, 7.5.2004 che ha invece individuato tale obbligo nell’art. 329 CCNL 6.7.2001 addetti pubblici servizi, idem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Milano, 31.3.2004 per art. 4 CCNL 25.5.2001 imprese di pulizia,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Monza, 26.4.2016 per art. 27 CCNL Vigilanza privata;</a:t>
            </a:r>
          </a:p>
          <a:p>
            <a:pPr algn="just">
              <a:lnSpc>
                <a:spcPct val="115000"/>
              </a:lnSpc>
              <a:spcAft>
                <a:spcPts val="1000"/>
              </a:spcAft>
              <a:buFontTx/>
              <a:buChar char="-"/>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relativamente </a:t>
            </a:r>
            <a:r>
              <a:rPr lang="it-IT" sz="1600" dirty="0">
                <a:latin typeface="Arial" panose="020B0604020202020204" pitchFamily="34" charset="0"/>
                <a:ea typeface="Calibri" panose="020F0502020204030204" pitchFamily="34" charset="0"/>
                <a:cs typeface="Times New Roman" panose="02020603050405020304" pitchFamily="18" charset="0"/>
              </a:rPr>
              <a:t>agli obblighi di assunzione è applicabile l’art. 2932 c.c. (esecuzione in forma specifica) solo nel caso in cui la clausola contrattuale consenta di determinare tutti gli elementi del contratto di lavoro (</a:t>
            </a:r>
            <a:r>
              <a:rPr lang="it-IT"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Cass</a:t>
            </a:r>
            <a:r>
              <a:rPr lang="it-IT"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n. 18277/2010). </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881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38554"/>
          </a:xfrm>
          <a:prstGeom prst="rect">
            <a:avLst/>
          </a:prstGeom>
        </p:spPr>
        <p:txBody>
          <a:bodyPr wrap="square">
            <a:spAutoFit/>
          </a:bodyPr>
          <a:lstStyle/>
          <a:p>
            <a:pPr algn="ctr"/>
            <a:r>
              <a:rPr lang="it-IT" altLang="it-IT"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- 22</a:t>
            </a:r>
            <a:endParaRPr lang="it-IT" sz="1400" dirty="0"/>
          </a:p>
        </p:txBody>
      </p:sp>
      <p:sp>
        <p:nvSpPr>
          <p:cNvPr id="3" name="Rettangolo 2"/>
          <p:cNvSpPr/>
          <p:nvPr/>
        </p:nvSpPr>
        <p:spPr>
          <a:xfrm>
            <a:off x="404947" y="1903248"/>
            <a:ext cx="11360961" cy="4051878"/>
          </a:xfrm>
          <a:prstGeom prst="rect">
            <a:avLst/>
          </a:prstGeom>
        </p:spPr>
        <p:txBody>
          <a:bodyPr wrap="square">
            <a:spAutoFit/>
          </a:bodyPr>
          <a:lstStyle/>
          <a:p>
            <a:pPr algn="ctr">
              <a:lnSpc>
                <a:spcPct val="115000"/>
              </a:lnSpc>
              <a:spcAft>
                <a:spcPts val="1000"/>
              </a:spcAft>
              <a:defRPr/>
            </a:pPr>
            <a:r>
              <a:rPr lang="it-IT" sz="2400" b="1" dirty="0">
                <a:latin typeface="Arial" panose="020B0604020202020204" pitchFamily="34" charset="0"/>
                <a:ea typeface="Calibri" panose="020F0502020204030204" pitchFamily="34" charset="0"/>
                <a:cs typeface="Times New Roman" panose="02020603050405020304" pitchFamily="18" charset="0"/>
              </a:rPr>
              <a:t>D.	INTERFERENZA CON TRASFERIMENTO DI AZIENDA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defRPr/>
            </a:pPr>
            <a:r>
              <a:rPr lang="it-IT" b="1" dirty="0" smtClean="0">
                <a:latin typeface="Arial" panose="020B0604020202020204" pitchFamily="34" charset="0"/>
                <a:ea typeface="Calibri" panose="020F0502020204030204" pitchFamily="34" charset="0"/>
                <a:cs typeface="Times New Roman" panose="02020603050405020304" pitchFamily="18" charset="0"/>
              </a:rPr>
              <a:t>NORME </a:t>
            </a:r>
            <a:r>
              <a:rPr lang="it-IT" b="1" dirty="0">
                <a:latin typeface="Arial" panose="020B0604020202020204" pitchFamily="34" charset="0"/>
                <a:ea typeface="Calibri" panose="020F0502020204030204" pitchFamily="34" charset="0"/>
                <a:cs typeface="Times New Roman" panose="02020603050405020304" pitchFamily="18" charset="0"/>
              </a:rPr>
              <a:t>LEGALI:</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defRPr/>
            </a:pPr>
            <a:r>
              <a:rPr lang="it-IT" b="1" dirty="0">
                <a:latin typeface="Arial" panose="020B0604020202020204" pitchFamily="34" charset="0"/>
                <a:ea typeface="Calibri" panose="020F0502020204030204" pitchFamily="34" charset="0"/>
                <a:cs typeface="Times New Roman" panose="02020603050405020304" pitchFamily="18" charset="0"/>
              </a:rPr>
              <a:t>Art. 29, comma 3, </a:t>
            </a:r>
            <a:r>
              <a:rPr lang="it-IT" b="1" dirty="0" err="1">
                <a:latin typeface="Arial" panose="020B0604020202020204" pitchFamily="34" charset="0"/>
                <a:ea typeface="Calibri" panose="020F0502020204030204" pitchFamily="34" charset="0"/>
                <a:cs typeface="Times New Roman" panose="02020603050405020304" pitchFamily="18" charset="0"/>
              </a:rPr>
              <a:t>D.Lgs.</a:t>
            </a:r>
            <a:r>
              <a:rPr lang="it-IT" b="1" dirty="0">
                <a:latin typeface="Arial" panose="020B0604020202020204" pitchFamily="34" charset="0"/>
                <a:ea typeface="Calibri" panose="020F0502020204030204" pitchFamily="34" charset="0"/>
                <a:cs typeface="Times New Roman" panose="02020603050405020304" pitchFamily="18" charset="0"/>
              </a:rPr>
              <a:t> n. </a:t>
            </a:r>
            <a:r>
              <a:rPr lang="it-IT" b="1" dirty="0" smtClean="0">
                <a:latin typeface="Arial" panose="020B0604020202020204" pitchFamily="34" charset="0"/>
                <a:ea typeface="Calibri" panose="020F0502020204030204" pitchFamily="34" charset="0"/>
                <a:cs typeface="Times New Roman" panose="02020603050405020304" pitchFamily="18" charset="0"/>
              </a:rPr>
              <a:t>276/2003 (vecchio testo): </a:t>
            </a:r>
            <a:r>
              <a:rPr lang="it-IT" b="1" i="1" dirty="0">
                <a:latin typeface="Arial" panose="020B0604020202020204" pitchFamily="34" charset="0"/>
                <a:ea typeface="Calibri" panose="020F0502020204030204" pitchFamily="34" charset="0"/>
                <a:cs typeface="Times New Roman" panose="02020603050405020304" pitchFamily="18" charset="0"/>
              </a:rPr>
              <a:t>«</a:t>
            </a:r>
            <a:r>
              <a:rPr lang="it-IT" i="1" dirty="0">
                <a:latin typeface="Arial" panose="020B0604020202020204" pitchFamily="34" charset="0"/>
                <a:ea typeface="Calibri" panose="020F0502020204030204" pitchFamily="34" charset="0"/>
                <a:cs typeface="Times New Roman" panose="02020603050405020304" pitchFamily="18" charset="0"/>
              </a:rPr>
              <a:t>L'acquisizione del personale già impiegato nell'appalto a seguito di subentro di un nuovo appaltatore, in forza di legge, di contratto collettivo nazionale di lavoro, o di clausola del contratto d'appalto, non costituisce trasferimento d'azienda o di parte d'azienda»</a:t>
            </a:r>
            <a:endParaRPr lang="it-IT"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Font typeface="Symbol" panose="05050102010706020507" pitchFamily="18" charset="2"/>
              <a:buChar char=""/>
              <a:defRPr/>
            </a:pPr>
            <a:endParaRPr lang="it-IT" sz="16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buFont typeface="Symbol" panose="05050102010706020507" pitchFamily="18" charset="2"/>
              <a:buChar char=""/>
              <a:defRPr/>
            </a:pPr>
            <a:r>
              <a:rPr lang="it-IT" b="1" dirty="0">
                <a:latin typeface="Arial" panose="020B0604020202020204" pitchFamily="34" charset="0"/>
                <a:ea typeface="Calibri" panose="020F0502020204030204" pitchFamily="34" charset="0"/>
                <a:cs typeface="Times New Roman" panose="02020603050405020304" pitchFamily="18" charset="0"/>
              </a:rPr>
              <a:t>Art. 29, comma 3, </a:t>
            </a:r>
            <a:r>
              <a:rPr lang="it-IT" b="1" dirty="0" err="1">
                <a:latin typeface="Arial" panose="020B0604020202020204" pitchFamily="34" charset="0"/>
                <a:ea typeface="Calibri" panose="020F0502020204030204" pitchFamily="34" charset="0"/>
                <a:cs typeface="Times New Roman" panose="02020603050405020304" pitchFamily="18" charset="0"/>
              </a:rPr>
              <a:t>D.Lgs.</a:t>
            </a:r>
            <a:r>
              <a:rPr lang="it-IT" b="1" dirty="0">
                <a:latin typeface="Arial" panose="020B0604020202020204" pitchFamily="34" charset="0"/>
                <a:ea typeface="Calibri" panose="020F0502020204030204" pitchFamily="34" charset="0"/>
                <a:cs typeface="Times New Roman" panose="02020603050405020304" pitchFamily="18" charset="0"/>
              </a:rPr>
              <a:t> n. 276/2003 </a:t>
            </a:r>
            <a:r>
              <a:rPr lang="it-IT" b="1" dirty="0" smtClean="0">
                <a:latin typeface="Arial" panose="020B0604020202020204" pitchFamily="34" charset="0"/>
                <a:ea typeface="Calibri" panose="020F0502020204030204" pitchFamily="34" charset="0"/>
                <a:cs typeface="Times New Roman" panose="02020603050405020304" pitchFamily="18" charset="0"/>
              </a:rPr>
              <a:t>(come </a:t>
            </a:r>
            <a:r>
              <a:rPr lang="it-IT" b="1" dirty="0">
                <a:latin typeface="Arial" panose="020B0604020202020204" pitchFamily="34" charset="0"/>
                <a:ea typeface="Calibri" panose="020F0502020204030204" pitchFamily="34" charset="0"/>
                <a:cs typeface="Times New Roman" panose="02020603050405020304" pitchFamily="18" charset="0"/>
              </a:rPr>
              <a:t>modificato da L. n. </a:t>
            </a:r>
            <a:r>
              <a:rPr lang="it-IT" b="1" dirty="0" smtClean="0">
                <a:latin typeface="Arial" panose="020B0604020202020204" pitchFamily="34" charset="0"/>
                <a:ea typeface="Calibri" panose="020F0502020204030204" pitchFamily="34" charset="0"/>
                <a:cs typeface="Times New Roman" panose="02020603050405020304" pitchFamily="18" charset="0"/>
              </a:rPr>
              <a:t>122/2016): </a:t>
            </a:r>
            <a:r>
              <a:rPr lang="it-IT" b="1" i="1" dirty="0">
                <a:latin typeface="Arial" panose="020B0604020202020204" pitchFamily="34" charset="0"/>
                <a:ea typeface="Calibri" panose="020F0502020204030204" pitchFamily="34" charset="0"/>
                <a:cs typeface="Times New Roman" panose="02020603050405020304" pitchFamily="18" charset="0"/>
              </a:rPr>
              <a:t>«</a:t>
            </a:r>
            <a:r>
              <a:rPr lang="it-IT" i="1" dirty="0">
                <a:latin typeface="Arial" panose="020B0604020202020204" pitchFamily="34" charset="0"/>
                <a:ea typeface="Calibri" panose="020F0502020204030204" pitchFamily="34" charset="0"/>
                <a:cs typeface="Times New Roman" panose="02020603050405020304" pitchFamily="18" charset="0"/>
              </a:rPr>
              <a:t>L'acquisizione del personale già impiegato nell'appalto a seguito di subentro di nuovo appaltatore dotato di propria struttura organizzativa e operativa, in forza di legge, di contratto collettivo nazionale di lavoro o di clausola del contratto d'appalto, ove siano presenti elementi di discontinuità che determinano una specifica identità di impresa, non costituisce trasferimento d'azienda o di parte d'azienda»</a:t>
            </a:r>
          </a:p>
        </p:txBody>
      </p:sp>
    </p:spTree>
    <p:extLst>
      <p:ext uri="{BB962C8B-B14F-4D97-AF65-F5344CB8AC3E}">
        <p14:creationId xmlns:p14="http://schemas.microsoft.com/office/powerpoint/2010/main" val="1123514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38554"/>
          </a:xfrm>
          <a:prstGeom prst="rect">
            <a:avLst/>
          </a:prstGeom>
        </p:spPr>
        <p:txBody>
          <a:bodyPr wrap="square">
            <a:spAutoFit/>
          </a:bodyPr>
          <a:lstStyle/>
          <a:p>
            <a:pPr algn="ctr"/>
            <a:r>
              <a:rPr lang="it-IT" altLang="it-IT"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- 23</a:t>
            </a:r>
            <a:endParaRPr lang="it-IT" sz="1400" dirty="0"/>
          </a:p>
        </p:txBody>
      </p:sp>
      <p:sp>
        <p:nvSpPr>
          <p:cNvPr id="3" name="Rettangolo 2"/>
          <p:cNvSpPr/>
          <p:nvPr/>
        </p:nvSpPr>
        <p:spPr>
          <a:xfrm>
            <a:off x="378823" y="1899128"/>
            <a:ext cx="11530778" cy="4325287"/>
          </a:xfrm>
          <a:prstGeom prst="rect">
            <a:avLst/>
          </a:prstGeom>
        </p:spPr>
        <p:txBody>
          <a:bodyPr wrap="square">
            <a:spAutoFit/>
          </a:bodyPr>
          <a:lstStyle/>
          <a:p>
            <a:pPr algn="ctr">
              <a:lnSpc>
                <a:spcPct val="115000"/>
              </a:lnSpc>
              <a:spcAft>
                <a:spcPts val="1000"/>
              </a:spcAft>
              <a:defRPr/>
            </a:pPr>
            <a:r>
              <a:rPr lang="it-IT"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 INTERFERENZA CON TRASFERIMENTO DI AZIENDA (segue)</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defRPr/>
            </a:pPr>
            <a:r>
              <a:rPr lang="it-IT" sz="1600" b="1" dirty="0">
                <a:latin typeface="Arial" panose="020B0604020202020204" pitchFamily="34" charset="0"/>
                <a:ea typeface="Calibri" panose="020F0502020204030204" pitchFamily="34" charset="0"/>
                <a:cs typeface="Times New Roman" panose="02020603050405020304" pitchFamily="18" charset="0"/>
              </a:rPr>
              <a:t>DOTTRINA: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buFont typeface="Symbol" panose="05050102010706020507" pitchFamily="18" charset="2"/>
              <a:buChar char=""/>
              <a:defRPr/>
            </a:pPr>
            <a:r>
              <a:rPr lang="en-US" sz="1600" b="1" dirty="0">
                <a:latin typeface="Arial" panose="020B0604020202020204" pitchFamily="34" charset="0"/>
                <a:ea typeface="Calibri" panose="020F0502020204030204" pitchFamily="34" charset="0"/>
                <a:cs typeface="Times New Roman" panose="02020603050405020304" pitchFamily="18" charset="0"/>
              </a:rPr>
              <a:t>Art. 29, comma 3, </a:t>
            </a:r>
            <a:r>
              <a:rPr lang="en-US" sz="1600" b="1" dirty="0" err="1">
                <a:latin typeface="Arial" panose="020B0604020202020204" pitchFamily="34" charset="0"/>
                <a:ea typeface="Calibri" panose="020F0502020204030204" pitchFamily="34" charset="0"/>
                <a:cs typeface="Times New Roman" panose="02020603050405020304" pitchFamily="18" charset="0"/>
              </a:rPr>
              <a:t>D.Lgs</a:t>
            </a:r>
            <a:r>
              <a:rPr lang="en-US" sz="1600" b="1" dirty="0">
                <a:latin typeface="Arial" panose="020B0604020202020204" pitchFamily="34" charset="0"/>
                <a:ea typeface="Calibri" panose="020F0502020204030204" pitchFamily="34" charset="0"/>
                <a:cs typeface="Times New Roman" panose="02020603050405020304" pitchFamily="18" charset="0"/>
              </a:rPr>
              <a:t>. n. 276/2003 </a:t>
            </a:r>
            <a:r>
              <a:rPr lang="en-US" sz="1600" b="1" u="sng" dirty="0">
                <a:latin typeface="Arial" panose="020B0604020202020204" pitchFamily="34" charset="0"/>
                <a:ea typeface="Calibri" panose="020F0502020204030204" pitchFamily="34" charset="0"/>
                <a:cs typeface="Times New Roman" panose="02020603050405020304" pitchFamily="18" charset="0"/>
              </a:rPr>
              <a:t>(ante </a:t>
            </a:r>
            <a:r>
              <a:rPr lang="en-US" sz="1600" b="1" u="sng" dirty="0" err="1">
                <a:latin typeface="Arial" panose="020B0604020202020204" pitchFamily="34" charset="0"/>
                <a:ea typeface="Calibri" panose="020F0502020204030204" pitchFamily="34" charset="0"/>
                <a:cs typeface="Times New Roman" panose="02020603050405020304" pitchFamily="18" charset="0"/>
              </a:rPr>
              <a:t>riforma</a:t>
            </a:r>
            <a:r>
              <a:rPr lang="en-US" sz="1600" b="1" u="sng" dirty="0">
                <a:latin typeface="Arial" panose="020B0604020202020204" pitchFamily="34" charset="0"/>
                <a:ea typeface="Calibri" panose="020F0502020204030204" pitchFamily="34" charset="0"/>
                <a:cs typeface="Times New Roman" panose="02020603050405020304" pitchFamily="18" charset="0"/>
              </a:rPr>
              <a:t>)</a:t>
            </a:r>
            <a:r>
              <a:rPr lang="en-US" sz="1600" b="1" dirty="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1" algn="just">
              <a:spcBef>
                <a:spcPts val="0"/>
              </a:spcBef>
              <a:spcAft>
                <a:spcPts val="0"/>
              </a:spcAft>
              <a:buFont typeface="Courier New" panose="02070309020205020404" pitchFamily="49" charset="0"/>
              <a:buChar char="o"/>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Norma </a:t>
            </a:r>
            <a:r>
              <a:rPr lang="it-IT" sz="1600" dirty="0">
                <a:latin typeface="Arial" panose="020B0604020202020204" pitchFamily="34" charset="0"/>
                <a:ea typeface="Calibri" panose="020F0502020204030204" pitchFamily="34" charset="0"/>
                <a:cs typeface="Times New Roman" panose="02020603050405020304" pitchFamily="18" charset="0"/>
              </a:rPr>
              <a:t>derogatoria </a:t>
            </a:r>
            <a:r>
              <a:rPr lang="it-IT" sz="1600" dirty="0" smtClean="0">
                <a:latin typeface="Arial" panose="020B0604020202020204" pitchFamily="34" charset="0"/>
                <a:ea typeface="Calibri" panose="020F0502020204030204" pitchFamily="34" charset="0"/>
                <a:cs typeface="Times New Roman" panose="02020603050405020304" pitchFamily="18" charset="0"/>
              </a:rPr>
              <a:t>alla nozione di </a:t>
            </a:r>
            <a:r>
              <a:rPr lang="it-IT" sz="1600" dirty="0">
                <a:latin typeface="Arial" panose="020B0604020202020204" pitchFamily="34" charset="0"/>
                <a:ea typeface="Calibri" panose="020F0502020204030204" pitchFamily="34" charset="0"/>
                <a:cs typeface="Times New Roman" panose="02020603050405020304" pitchFamily="18" charset="0"/>
              </a:rPr>
              <a:t>trasferimento di azienda in quanto </a:t>
            </a:r>
            <a:r>
              <a:rPr lang="it-IT" sz="1600" dirty="0" smtClean="0">
                <a:latin typeface="Arial" panose="020B0604020202020204" pitchFamily="34" charset="0"/>
                <a:ea typeface="Calibri" panose="020F0502020204030204" pitchFamily="34" charset="0"/>
                <a:cs typeface="Times New Roman" panose="02020603050405020304" pitchFamily="18" charset="0"/>
              </a:rPr>
              <a:t>lo esclude ove </a:t>
            </a:r>
            <a:r>
              <a:rPr lang="it-IT" sz="1600" dirty="0">
                <a:latin typeface="Arial" panose="020B0604020202020204" pitchFamily="34" charset="0"/>
                <a:ea typeface="Calibri" panose="020F0502020204030204" pitchFamily="34" charset="0"/>
                <a:cs typeface="Times New Roman" panose="02020603050405020304" pitchFamily="18" charset="0"/>
              </a:rPr>
              <a:t>il passaggio del personale sia disposto da norme legali o contrattuali (cfr. Speziale, Alvino) ovvero ove non vi sia rapporto negoziale diretto tra impresa uscente ed impresa subentrante (cfr. </a:t>
            </a:r>
            <a:r>
              <a:rPr lang="it-IT" sz="1600" dirty="0" err="1">
                <a:latin typeface="Arial" panose="020B0604020202020204" pitchFamily="34" charset="0"/>
                <a:ea typeface="Calibri" panose="020F0502020204030204" pitchFamily="34" charset="0"/>
                <a:cs typeface="Times New Roman" panose="02020603050405020304" pitchFamily="18" charset="0"/>
              </a:rPr>
              <a:t>Cester</a:t>
            </a:r>
            <a:r>
              <a:rPr lang="it-IT" sz="1600" dirty="0" smtClean="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1" algn="just">
              <a:spcBef>
                <a:spcPts val="0"/>
              </a:spcBef>
              <a:spcAft>
                <a:spcPts val="0"/>
              </a:spcAft>
              <a:buFont typeface="Courier New" panose="02070309020205020404" pitchFamily="49" charset="0"/>
              <a:buChar char="o"/>
              <a:defRPr/>
            </a:pPr>
            <a:r>
              <a:rPr lang="it-IT" sz="1600" u="sng" dirty="0" smtClean="0">
                <a:latin typeface="Arial" panose="020B0604020202020204" pitchFamily="34" charset="0"/>
                <a:ea typeface="Calibri" panose="020F0502020204030204" pitchFamily="34" charset="0"/>
                <a:cs typeface="Times New Roman" panose="02020603050405020304" pitchFamily="18" charset="0"/>
              </a:rPr>
              <a:t> Norma </a:t>
            </a:r>
            <a:r>
              <a:rPr lang="it-IT" sz="1600" u="sng" dirty="0">
                <a:latin typeface="Arial" panose="020B0604020202020204" pitchFamily="34" charset="0"/>
                <a:ea typeface="Calibri" panose="020F0502020204030204" pitchFamily="34" charset="0"/>
                <a:cs typeface="Times New Roman" panose="02020603050405020304" pitchFamily="18" charset="0"/>
              </a:rPr>
              <a:t>non derogatoria</a:t>
            </a:r>
            <a:r>
              <a:rPr lang="it-IT" sz="1600" dirty="0">
                <a:latin typeface="Arial" panose="020B0604020202020204" pitchFamily="34" charset="0"/>
                <a:ea typeface="Calibri" panose="020F0502020204030204" pitchFamily="34" charset="0"/>
                <a:cs typeface="Times New Roman" panose="02020603050405020304" pitchFamily="18" charset="0"/>
              </a:rPr>
              <a:t> in quanto semplicemente precisa che l’acquisizione del personale già operante nell’appalto non costituisce di per sé trasferimento di </a:t>
            </a:r>
            <a:r>
              <a:rPr lang="it-IT" sz="1600" dirty="0" smtClean="0">
                <a:latin typeface="Arial" panose="020B0604020202020204" pitchFamily="34" charset="0"/>
                <a:ea typeface="Calibri" panose="020F0502020204030204" pitchFamily="34" charset="0"/>
                <a:cs typeface="Times New Roman" panose="02020603050405020304" pitchFamily="18" charset="0"/>
              </a:rPr>
              <a:t>azienda, </a:t>
            </a:r>
            <a:r>
              <a:rPr lang="it-IT" sz="1600" dirty="0">
                <a:latin typeface="Arial" panose="020B0604020202020204" pitchFamily="34" charset="0"/>
                <a:ea typeface="Calibri" panose="020F0502020204030204" pitchFamily="34" charset="0"/>
                <a:cs typeface="Times New Roman" panose="02020603050405020304" pitchFamily="18" charset="0"/>
              </a:rPr>
              <a:t>configurabile ove vi sia però un trasferimento di beni produttivi (cfr. Tosi</a:t>
            </a:r>
            <a:r>
              <a:rPr lang="it-IT" sz="1600" dirty="0" smtClean="0">
                <a:latin typeface="Arial" panose="020B0604020202020204" pitchFamily="34" charset="0"/>
                <a:ea typeface="Calibri" panose="020F0502020204030204" pitchFamily="34" charset="0"/>
                <a:cs typeface="Times New Roman" panose="02020603050405020304" pitchFamily="18" charset="0"/>
              </a:rPr>
              <a:t>); potendosi </a:t>
            </a:r>
            <a:r>
              <a:rPr lang="it-IT" sz="1600" dirty="0">
                <a:latin typeface="Arial" panose="020B0604020202020204" pitchFamily="34" charset="0"/>
                <a:ea typeface="Calibri" panose="020F0502020204030204" pitchFamily="34" charset="0"/>
                <a:cs typeface="Times New Roman" panose="02020603050405020304" pitchFamily="18" charset="0"/>
              </a:rPr>
              <a:t>comunque ravvisare il trasferimento di azienda ove, nei settori ad alta intensità di manodopera, via sia il passaggio di un gruppo di lavoratori che assolva stabilmente un'attività comune (Scarpelli, Maresca, MT Carinci</a:t>
            </a:r>
            <a:r>
              <a:rPr lang="it-IT" sz="1600" dirty="0" smtClean="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Arial" panose="020B0604020202020204" pitchFamily="34" charset="0"/>
              <a:ea typeface="Calibri" panose="020F0502020204030204" pitchFamily="34" charset="0"/>
              <a:cs typeface="Times New Roman" panose="02020603050405020304" pitchFamily="18" charset="0"/>
            </a:endParaRPr>
          </a:p>
          <a:p>
            <a:pPr lvl="1" algn="just">
              <a:spcAft>
                <a:spcPts val="0"/>
              </a:spcAft>
              <a:buFont typeface="Courier New" panose="02070309020205020404" pitchFamily="49" charset="0"/>
              <a:buChar char="o"/>
              <a:defRPr/>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buFont typeface="Symbol" panose="05050102010706020507" pitchFamily="18" charset="2"/>
              <a:buChar char=""/>
              <a:defRPr/>
            </a:pPr>
            <a:r>
              <a:rPr lang="it-IT" sz="1600" b="1" dirty="0">
                <a:latin typeface="Arial" panose="020B0604020202020204" pitchFamily="34" charset="0"/>
                <a:ea typeface="Calibri" panose="020F0502020204030204" pitchFamily="34" charset="0"/>
                <a:cs typeface="Times New Roman" panose="02020603050405020304" pitchFamily="18" charset="0"/>
              </a:rPr>
              <a:t>Art. 29, comma 3, </a:t>
            </a:r>
            <a:r>
              <a:rPr lang="it-IT" sz="1600" b="1" dirty="0" err="1">
                <a:latin typeface="Arial" panose="020B0604020202020204" pitchFamily="34" charset="0"/>
                <a:ea typeface="Calibri" panose="020F0502020204030204" pitchFamily="34" charset="0"/>
                <a:cs typeface="Times New Roman" panose="02020603050405020304" pitchFamily="18" charset="0"/>
              </a:rPr>
              <a:t>D.Lgs.</a:t>
            </a:r>
            <a:r>
              <a:rPr lang="it-IT" sz="1600" b="1" dirty="0">
                <a:latin typeface="Arial" panose="020B0604020202020204" pitchFamily="34" charset="0"/>
                <a:ea typeface="Calibri" panose="020F0502020204030204" pitchFamily="34" charset="0"/>
                <a:cs typeface="Times New Roman" panose="02020603050405020304" pitchFamily="18" charset="0"/>
              </a:rPr>
              <a:t> n. 276/2003 </a:t>
            </a:r>
            <a:r>
              <a:rPr lang="it-IT" sz="1600" b="1" u="sng" dirty="0">
                <a:latin typeface="Arial" panose="020B0604020202020204" pitchFamily="34" charset="0"/>
                <a:ea typeface="Calibri" panose="020F0502020204030204" pitchFamily="34" charset="0"/>
                <a:cs typeface="Times New Roman" panose="02020603050405020304" pitchFamily="18" charset="0"/>
              </a:rPr>
              <a:t>come modificato</a:t>
            </a:r>
            <a:r>
              <a:rPr lang="it-IT" sz="1600" b="1" dirty="0">
                <a:latin typeface="Arial" panose="020B0604020202020204" pitchFamily="34" charset="0"/>
                <a:ea typeface="Calibri" panose="020F0502020204030204" pitchFamily="34" charset="0"/>
                <a:cs typeface="Times New Roman" panose="02020603050405020304" pitchFamily="18" charset="0"/>
              </a:rPr>
              <a:t> da L. n. 122/2016:</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1" algn="just">
              <a:spcAft>
                <a:spcPts val="1000"/>
              </a:spcAft>
              <a:buFont typeface="Courier New" panose="02070309020205020404" pitchFamily="49" charset="0"/>
              <a:buChar char="o"/>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Norma </a:t>
            </a:r>
            <a:r>
              <a:rPr lang="it-IT" sz="1600" dirty="0">
                <a:latin typeface="Arial" panose="020B0604020202020204" pitchFamily="34" charset="0"/>
                <a:ea typeface="Calibri" panose="020F0502020204030204" pitchFamily="34" charset="0"/>
                <a:cs typeface="Times New Roman" panose="02020603050405020304" pitchFamily="18" charset="0"/>
              </a:rPr>
              <a:t>derogatoria (in senso opposto</a:t>
            </a:r>
            <a:r>
              <a:rPr lang="it-IT" sz="1600" dirty="0" smtClean="0">
                <a:latin typeface="Arial" panose="020B0604020202020204" pitchFamily="34" charset="0"/>
                <a:ea typeface="Calibri" panose="020F0502020204030204" pitchFamily="34" charset="0"/>
                <a:cs typeface="Times New Roman" panose="02020603050405020304" pitchFamily="18" charset="0"/>
              </a:rPr>
              <a:t>) alla nozione allargando di trasferimento </a:t>
            </a:r>
            <a:r>
              <a:rPr lang="it-IT" sz="1600" dirty="0">
                <a:latin typeface="Arial" panose="020B0604020202020204" pitchFamily="34" charset="0"/>
                <a:ea typeface="Calibri" panose="020F0502020204030204" pitchFamily="34" charset="0"/>
                <a:cs typeface="Times New Roman" panose="02020603050405020304" pitchFamily="18" charset="0"/>
              </a:rPr>
              <a:t>d’azienda che, in sede di cambio appalto, può essere escluso solo se l’impresa subentrante sia dotata di una struttura organizzativa specificamente dedicata all’esecuzione dell’appalto e caratterizzata da elementi di discontinuità rispetto a quella precedente (</a:t>
            </a:r>
            <a:r>
              <a:rPr lang="it-IT" sz="1600" dirty="0" err="1">
                <a:latin typeface="Arial" panose="020B0604020202020204" pitchFamily="34" charset="0"/>
                <a:ea typeface="Calibri" panose="020F0502020204030204" pitchFamily="34" charset="0"/>
                <a:cs typeface="Times New Roman" panose="02020603050405020304" pitchFamily="18" charset="0"/>
              </a:rPr>
              <a:t>Sitzia</a:t>
            </a:r>
            <a:r>
              <a:rPr lang="it-IT" sz="1600" dirty="0">
                <a:latin typeface="Arial" panose="020B0604020202020204" pitchFamily="34" charset="0"/>
                <a:ea typeface="Calibri" panose="020F0502020204030204" pitchFamily="34" charset="0"/>
                <a:cs typeface="Times New Roman" panose="02020603050405020304" pitchFamily="18" charset="0"/>
              </a:rPr>
              <a:t>) ovvero se vi sia discontinuità nell’attività oggetto di appalto (Cosattini, Cordella</a:t>
            </a:r>
            <a:r>
              <a:rPr lang="it-IT" sz="1600" dirty="0" smtClean="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35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38554"/>
          </a:xfrm>
          <a:prstGeom prst="rect">
            <a:avLst/>
          </a:prstGeom>
        </p:spPr>
        <p:txBody>
          <a:bodyPr wrap="square">
            <a:spAutoFit/>
          </a:bodyPr>
          <a:lstStyle/>
          <a:p>
            <a:pPr algn="ctr"/>
            <a:r>
              <a:rPr lang="it-IT" altLang="it-IT"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- 24</a:t>
            </a:r>
            <a:endParaRPr lang="it-IT" sz="1400" dirty="0"/>
          </a:p>
        </p:txBody>
      </p:sp>
      <p:sp>
        <p:nvSpPr>
          <p:cNvPr id="3" name="Rettangolo 2"/>
          <p:cNvSpPr/>
          <p:nvPr/>
        </p:nvSpPr>
        <p:spPr>
          <a:xfrm>
            <a:off x="288471" y="1840236"/>
            <a:ext cx="11781149" cy="4577856"/>
          </a:xfrm>
          <a:prstGeom prst="rect">
            <a:avLst/>
          </a:prstGeom>
        </p:spPr>
        <p:txBody>
          <a:bodyPr wrap="square">
            <a:spAutoFit/>
          </a:bodyPr>
          <a:lstStyle/>
          <a:p>
            <a:pPr algn="ctr">
              <a:lnSpc>
                <a:spcPct val="115000"/>
              </a:lnSpc>
              <a:spcAft>
                <a:spcPts val="1000"/>
              </a:spcAft>
              <a:defRPr/>
            </a:pPr>
            <a:r>
              <a:rPr lang="it-IT"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  INTERFERENZA CON TRASFERIMENTO DI AZIENDA (segue)</a:t>
            </a:r>
            <a:endPar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defRPr/>
            </a:pPr>
            <a:r>
              <a:rPr lang="it-IT" sz="1600" b="1" dirty="0">
                <a:latin typeface="Arial" panose="020B0604020202020204" pitchFamily="34" charset="0"/>
                <a:ea typeface="Calibri" panose="020F0502020204030204" pitchFamily="34" charset="0"/>
                <a:cs typeface="Times New Roman" panose="02020603050405020304" pitchFamily="18" charset="0"/>
              </a:rPr>
              <a:t>GIURISPRUDENZA:</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trasferimento </a:t>
            </a:r>
            <a:r>
              <a:rPr lang="it-IT" sz="1600" dirty="0">
                <a:latin typeface="Arial" panose="020B0604020202020204" pitchFamily="34" charset="0"/>
                <a:ea typeface="Calibri" panose="020F0502020204030204" pitchFamily="34" charset="0"/>
                <a:cs typeface="Times New Roman" panose="02020603050405020304" pitchFamily="18" charset="0"/>
              </a:rPr>
              <a:t>azienda può verificarsi in sede di cambio appalto a prescindere da rapporto contrattuale diretto tra impresa uscente e subentrante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11918/2013)</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trasferimento </a:t>
            </a:r>
            <a:r>
              <a:rPr lang="it-IT" sz="1600" dirty="0">
                <a:latin typeface="Arial" panose="020B0604020202020204" pitchFamily="34" charset="0"/>
                <a:ea typeface="Calibri" panose="020F0502020204030204" pitchFamily="34" charset="0"/>
                <a:cs typeface="Times New Roman" panose="02020603050405020304" pitchFamily="18" charset="0"/>
              </a:rPr>
              <a:t>azienda può verificarsi in sede di cambio appalto ove vi sia un passaggio di beni di non trascurabile entità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24972/2016,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11918/2013)</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  nei </a:t>
            </a:r>
            <a:r>
              <a:rPr lang="it-IT" sz="1600" dirty="0">
                <a:latin typeface="Arial" panose="020B0604020202020204" pitchFamily="34" charset="0"/>
                <a:ea typeface="Calibri" panose="020F0502020204030204" pitchFamily="34" charset="0"/>
                <a:cs typeface="Times New Roman" panose="02020603050405020304" pitchFamily="18" charset="0"/>
              </a:rPr>
              <a:t>settori in cui l'attività si fonda essenzialmente sulla </a:t>
            </a:r>
            <a:r>
              <a:rPr lang="it-IT" sz="1600" dirty="0" smtClean="0">
                <a:latin typeface="Arial" panose="020B0604020202020204" pitchFamily="34" charset="0"/>
                <a:ea typeface="Calibri" panose="020F0502020204030204" pitchFamily="34" charset="0"/>
                <a:cs typeface="Times New Roman" panose="02020603050405020304" pitchFamily="18" charset="0"/>
              </a:rPr>
              <a:t>manodopera </a:t>
            </a:r>
            <a:r>
              <a:rPr lang="it-IT" sz="1600" dirty="0">
                <a:latin typeface="Arial" panose="020B0604020202020204" pitchFamily="34" charset="0"/>
                <a:ea typeface="Calibri" panose="020F0502020204030204" pitchFamily="34" charset="0"/>
                <a:cs typeface="Times New Roman" panose="02020603050405020304" pitchFamily="18" charset="0"/>
              </a:rPr>
              <a:t>il trasferimento d’azienda può verificarsi in sede di cambio appalto ove vi sia il passaggio di un gruppo di lavoratori che assolva stabilmente un'attività comune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12720/2017,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6770/2017)</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Symbol" panose="05050102010706020507" pitchFamily="18" charset="2"/>
              <a:buChar char=""/>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  Art</a:t>
            </a:r>
            <a:r>
              <a:rPr lang="it-IT" sz="1600" b="1" dirty="0">
                <a:latin typeface="Arial" panose="020B0604020202020204" pitchFamily="34" charset="0"/>
                <a:ea typeface="Calibri" panose="020F0502020204030204" pitchFamily="34" charset="0"/>
                <a:cs typeface="Times New Roman" panose="02020603050405020304" pitchFamily="18" charset="0"/>
              </a:rPr>
              <a:t>. 29, comma 3, </a:t>
            </a:r>
            <a:r>
              <a:rPr lang="it-IT" sz="1600" b="1" dirty="0" err="1">
                <a:latin typeface="Arial" panose="020B0604020202020204" pitchFamily="34" charset="0"/>
                <a:ea typeface="Calibri" panose="020F0502020204030204" pitchFamily="34" charset="0"/>
                <a:cs typeface="Times New Roman" panose="02020603050405020304" pitchFamily="18" charset="0"/>
              </a:rPr>
              <a:t>D.Lgs.</a:t>
            </a:r>
            <a:r>
              <a:rPr lang="it-IT" sz="1600" b="1" dirty="0">
                <a:latin typeface="Arial" panose="020B0604020202020204" pitchFamily="34" charset="0"/>
                <a:ea typeface="Calibri" panose="020F0502020204030204" pitchFamily="34" charset="0"/>
                <a:cs typeface="Times New Roman" panose="02020603050405020304" pitchFamily="18" charset="0"/>
              </a:rPr>
              <a:t> n. 276/2003: </a:t>
            </a:r>
            <a:r>
              <a:rPr lang="it-IT" sz="1600" dirty="0">
                <a:latin typeface="Arial" panose="020B0604020202020204" pitchFamily="34" charset="0"/>
                <a:ea typeface="Calibri" panose="020F0502020204030204" pitchFamily="34" charset="0"/>
                <a:cs typeface="Times New Roman" panose="02020603050405020304" pitchFamily="18" charset="0"/>
              </a:rPr>
              <a:t>La mera acquisizione del personale già operante nell’appalto non costituisce di per sé trasferimento di azienda che è configurabile quando sia trasferito il complesso dei beni strumentali autonomamente idoneo allo svolgimento del servizio ovvero quando sia trasferito il </a:t>
            </a:r>
            <a:r>
              <a:rPr lang="it-IT" sz="1600" dirty="0" err="1">
                <a:latin typeface="Arial" panose="020B0604020202020204" pitchFamily="34" charset="0"/>
                <a:ea typeface="Calibri" panose="020F0502020204030204" pitchFamily="34" charset="0"/>
                <a:cs typeface="Times New Roman" panose="02020603050405020304" pitchFamily="18" charset="0"/>
              </a:rPr>
              <a:t>know</a:t>
            </a: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600" dirty="0" err="1">
                <a:latin typeface="Arial" panose="020B0604020202020204" pitchFamily="34" charset="0"/>
                <a:ea typeface="Calibri" panose="020F0502020204030204" pitchFamily="34" charset="0"/>
                <a:cs typeface="Times New Roman" panose="02020603050405020304" pitchFamily="18" charset="0"/>
              </a:rPr>
              <a:t>how</a:t>
            </a:r>
            <a:r>
              <a:rPr lang="it-IT" sz="1600" dirty="0">
                <a:latin typeface="Arial" panose="020B0604020202020204" pitchFamily="34" charset="0"/>
                <a:ea typeface="Calibri" panose="020F0502020204030204" pitchFamily="34" charset="0"/>
                <a:cs typeface="Times New Roman" panose="02020603050405020304" pitchFamily="18" charset="0"/>
              </a:rPr>
              <a:t> necessario a conferire autonoma capacità operativa a maestranze stabilmente coordinate e organizzate tra loro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24972/2016,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17366/2016, </a:t>
            </a:r>
            <a:r>
              <a:rPr lang="it-IT" sz="1600" dirty="0" err="1">
                <a:latin typeface="Arial" panose="020B0604020202020204" pitchFamily="34" charset="0"/>
                <a:ea typeface="Calibri" panose="020F0502020204030204" pitchFamily="34" charset="0"/>
                <a:cs typeface="Times New Roman" panose="02020603050405020304" pitchFamily="18" charset="0"/>
              </a:rPr>
              <a:t>Cass</a:t>
            </a:r>
            <a:r>
              <a:rPr lang="it-IT" sz="1600" dirty="0">
                <a:latin typeface="Arial" panose="020B0604020202020204" pitchFamily="34" charset="0"/>
                <a:ea typeface="Calibri" panose="020F0502020204030204" pitchFamily="34" charset="0"/>
                <a:cs typeface="Times New Roman" panose="02020603050405020304" pitchFamily="18" charset="0"/>
              </a:rPr>
              <a:t>. 24804/2015,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Monza 20.5.2015,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Milano, 26.3.2015, </a:t>
            </a:r>
            <a:r>
              <a:rPr lang="it-IT" sz="1600" dirty="0" err="1">
                <a:latin typeface="Arial" panose="020B0604020202020204" pitchFamily="34" charset="0"/>
                <a:ea typeface="Calibri" panose="020F0502020204030204" pitchFamily="34" charset="0"/>
                <a:cs typeface="Times New Roman" panose="02020603050405020304" pitchFamily="18" charset="0"/>
              </a:rPr>
              <a:t>Trib</a:t>
            </a:r>
            <a:r>
              <a:rPr lang="it-IT" sz="1600" dirty="0">
                <a:latin typeface="Arial" panose="020B0604020202020204" pitchFamily="34" charset="0"/>
                <a:ea typeface="Calibri" panose="020F0502020204030204" pitchFamily="34" charset="0"/>
                <a:cs typeface="Times New Roman" panose="02020603050405020304" pitchFamily="18" charset="0"/>
              </a:rPr>
              <a:t>. Milano, 13.3.2014)</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Font typeface="Symbol" panose="05050102010706020507" pitchFamily="18" charset="2"/>
              <a:buChar char=""/>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  Art</a:t>
            </a:r>
            <a:r>
              <a:rPr lang="it-IT" sz="1600" b="1" dirty="0">
                <a:latin typeface="Arial" panose="020B0604020202020204" pitchFamily="34" charset="0"/>
                <a:ea typeface="Calibri" panose="020F0502020204030204" pitchFamily="34" charset="0"/>
                <a:cs typeface="Times New Roman" panose="02020603050405020304" pitchFamily="18" charset="0"/>
              </a:rPr>
              <a:t>. 29, comma 3, </a:t>
            </a:r>
            <a:r>
              <a:rPr lang="it-IT" sz="1600" b="1" dirty="0" err="1">
                <a:latin typeface="Arial" panose="020B0604020202020204" pitchFamily="34" charset="0"/>
                <a:ea typeface="Calibri" panose="020F0502020204030204" pitchFamily="34" charset="0"/>
                <a:cs typeface="Times New Roman" panose="02020603050405020304" pitchFamily="18" charset="0"/>
              </a:rPr>
              <a:t>D.Lgs.</a:t>
            </a:r>
            <a:r>
              <a:rPr lang="it-IT" sz="1600" b="1" dirty="0">
                <a:latin typeface="Arial" panose="020B0604020202020204" pitchFamily="34" charset="0"/>
                <a:ea typeface="Calibri" panose="020F0502020204030204" pitchFamily="34" charset="0"/>
                <a:cs typeface="Times New Roman" panose="02020603050405020304" pitchFamily="18" charset="0"/>
              </a:rPr>
              <a:t> n. 276/2003 come modificato da L. n. 122/2016: nessuna pronuncia edita</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779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- 25</a:t>
            </a:r>
            <a:endParaRPr lang="it-IT" sz="1400" dirty="0"/>
          </a:p>
        </p:txBody>
      </p:sp>
      <p:sp>
        <p:nvSpPr>
          <p:cNvPr id="3" name="Rettangolo 2"/>
          <p:cNvSpPr/>
          <p:nvPr/>
        </p:nvSpPr>
        <p:spPr>
          <a:xfrm>
            <a:off x="391885" y="1739145"/>
            <a:ext cx="11338560" cy="4339650"/>
          </a:xfrm>
          <a:prstGeom prst="rect">
            <a:avLst/>
          </a:prstGeom>
        </p:spPr>
        <p:txBody>
          <a:bodyPr wrap="square">
            <a:spAutoFit/>
          </a:bodyPr>
          <a:lstStyle/>
          <a:p>
            <a:pPr algn="ctr">
              <a:lnSpc>
                <a:spcPct val="115000"/>
              </a:lnSpc>
              <a:defRPr/>
            </a:pPr>
            <a:r>
              <a:rPr lang="it-IT"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 INTERFERENZA CON </a:t>
            </a:r>
            <a:r>
              <a:rPr lang="it-IT" sz="1600" b="1" dirty="0">
                <a:latin typeface="Arial" panose="020B0604020202020204" pitchFamily="34" charset="0"/>
                <a:ea typeface="Calibri" panose="020F0502020204030204" pitchFamily="34" charset="0"/>
                <a:cs typeface="Times New Roman" panose="02020603050405020304" pitchFamily="18" charset="0"/>
              </a:rPr>
              <a:t>TRASFERIMENTO DI AZIENDA (segue</a:t>
            </a:r>
            <a:r>
              <a:rPr lang="it-IT" sz="1600" b="1" dirty="0" smtClean="0">
                <a:latin typeface="Arial" panose="020B060402020202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defRPr/>
            </a:pPr>
            <a:endParaRPr lang="it-IT" sz="16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OPZIONI </a:t>
            </a:r>
            <a:r>
              <a:rPr lang="it-IT" sz="1600" b="1" dirty="0">
                <a:latin typeface="Arial" panose="020B0604020202020204" pitchFamily="34" charset="0"/>
                <a:ea typeface="Calibri" panose="020F0502020204030204" pitchFamily="34" charset="0"/>
                <a:cs typeface="Times New Roman" panose="02020603050405020304" pitchFamily="18" charset="0"/>
              </a:rPr>
              <a:t>INTERPRETATIVE ART. 29, COMMA </a:t>
            </a:r>
            <a:r>
              <a:rPr lang="it-IT" sz="1600" b="1" dirty="0" smtClean="0">
                <a:latin typeface="Arial" panose="020B0604020202020204" pitchFamily="34" charset="0"/>
                <a:ea typeface="Calibri" panose="020F0502020204030204" pitchFamily="34" charset="0"/>
                <a:cs typeface="Times New Roman" panose="02020603050405020304" pitchFamily="18" charset="0"/>
              </a:rPr>
              <a:t>3 NUOVA </a:t>
            </a:r>
            <a:r>
              <a:rPr lang="it-IT" sz="1600" b="1" dirty="0">
                <a:latin typeface="Arial" panose="020B0604020202020204" pitchFamily="34" charset="0"/>
                <a:ea typeface="Calibri" panose="020F0502020204030204" pitchFamily="34" charset="0"/>
                <a:cs typeface="Times New Roman" panose="02020603050405020304" pitchFamily="18" charset="0"/>
              </a:rPr>
              <a:t>FORMULAZIONE</a:t>
            </a:r>
            <a:r>
              <a:rPr lang="it-IT" sz="1600" b="1"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15000"/>
              </a:lnSpc>
              <a:defRPr/>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0"/>
              </a:spcAft>
              <a:buFont typeface="Courier New" panose="02070309020205020404" pitchFamily="49" charset="0"/>
              <a:buChar char="o"/>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 Ricognitiva </a:t>
            </a:r>
            <a:r>
              <a:rPr lang="it-IT" sz="1600" b="1" dirty="0">
                <a:latin typeface="Arial" panose="020B0604020202020204" pitchFamily="34" charset="0"/>
                <a:ea typeface="Calibri" panose="020F0502020204030204" pitchFamily="34" charset="0"/>
                <a:cs typeface="Times New Roman" panose="02020603050405020304" pitchFamily="18" charset="0"/>
              </a:rPr>
              <a:t>dell’orientamento giurisprudenziale concernente gli appalti </a:t>
            </a:r>
            <a:r>
              <a:rPr lang="it-IT" sz="1600" b="1" i="1" dirty="0" err="1">
                <a:latin typeface="Arial" panose="020B0604020202020204" pitchFamily="34" charset="0"/>
                <a:ea typeface="Calibri" panose="020F0502020204030204" pitchFamily="34" charset="0"/>
                <a:cs typeface="Times New Roman" panose="02020603050405020304" pitchFamily="18" charset="0"/>
              </a:rPr>
              <a:t>labour</a:t>
            </a:r>
            <a:r>
              <a:rPr lang="it-IT" sz="1600" b="1" i="1" dirty="0">
                <a:latin typeface="Arial" panose="020B0604020202020204" pitchFamily="34" charset="0"/>
                <a:ea typeface="Calibri" panose="020F0502020204030204" pitchFamily="34" charset="0"/>
                <a:cs typeface="Times New Roman" panose="02020603050405020304" pitchFamily="18" charset="0"/>
              </a:rPr>
              <a:t> intensive</a:t>
            </a:r>
            <a:r>
              <a:rPr lang="it-IT" sz="1600" dirty="0">
                <a:latin typeface="Arial" panose="020B0604020202020204" pitchFamily="34" charset="0"/>
                <a:ea typeface="Calibri" panose="020F0502020204030204" pitchFamily="34" charset="0"/>
                <a:cs typeface="Times New Roman" panose="02020603050405020304" pitchFamily="18" charset="0"/>
              </a:rPr>
              <a:t> se la discontinuità è riferita alla struttura organizzativa e, in particolare, ai beni produttivi (diversi dalla forza lavoro) per cui: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15000"/>
              </a:lnSpc>
              <a:spcAft>
                <a:spcPts val="0"/>
              </a:spcAft>
              <a:buFont typeface="Wingdings" panose="05000000000000000000" pitchFamily="2" charset="2"/>
              <a:buChar char=""/>
              <a:defRPr/>
            </a:pPr>
            <a:r>
              <a:rPr lang="it-IT" sz="1600" dirty="0">
                <a:latin typeface="Arial" panose="020B0604020202020204" pitchFamily="34" charset="0"/>
                <a:ea typeface="Calibri" panose="020F0502020204030204" pitchFamily="34" charset="0"/>
                <a:cs typeface="Times New Roman" panose="02020603050405020304" pitchFamily="18" charset="0"/>
              </a:rPr>
              <a:t>Se per esecuzione appalto sono richiesti beni (materiali e/o immateriali) diversi dal personale, è configurabile trasferimento solo ove vi sia passaggio di tali </a:t>
            </a:r>
            <a:r>
              <a:rPr lang="it-IT" sz="1600" dirty="0" smtClean="0">
                <a:latin typeface="Arial" panose="020B0604020202020204" pitchFamily="34" charset="0"/>
                <a:ea typeface="Calibri" panose="020F0502020204030204" pitchFamily="34" charset="0"/>
                <a:cs typeface="Times New Roman" panose="02020603050405020304" pitchFamily="18" charset="0"/>
              </a:rPr>
              <a:t>beni.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15000"/>
              </a:lnSpc>
              <a:spcAft>
                <a:spcPts val="0"/>
              </a:spcAft>
              <a:buFont typeface="Wingdings" panose="05000000000000000000" pitchFamily="2" charset="2"/>
              <a:buChar char=""/>
              <a:defRPr/>
            </a:pPr>
            <a:r>
              <a:rPr lang="it-IT" sz="1600" dirty="0">
                <a:latin typeface="Arial" panose="020B0604020202020204" pitchFamily="34" charset="0"/>
                <a:ea typeface="Calibri" panose="020F0502020204030204" pitchFamily="34" charset="0"/>
                <a:cs typeface="Times New Roman" panose="02020603050405020304" pitchFamily="18" charset="0"/>
              </a:rPr>
              <a:t>Se per esecuzione appalto è richiesta la sola forza lavoro, il passaggio del solo personale configura già trasferimento d’azienda (da accertarsi caso per caso senza automatismi</a:t>
            </a:r>
            <a:r>
              <a:rPr lang="it-IT" sz="1600" dirty="0" smtClean="0">
                <a:latin typeface="Arial" panose="020B0604020202020204" pitchFamily="34" charset="0"/>
                <a:ea typeface="Calibri" panose="020F0502020204030204" pitchFamily="34" charset="0"/>
                <a:cs typeface="Times New Roman" panose="02020603050405020304" pitchFamily="18" charset="0"/>
              </a:rPr>
              <a:t>).</a:t>
            </a:r>
          </a:p>
          <a:p>
            <a:pPr lvl="2" algn="just">
              <a:lnSpc>
                <a:spcPct val="115000"/>
              </a:lnSpc>
              <a:spcAft>
                <a:spcPts val="0"/>
              </a:spcAft>
              <a:buFont typeface="Wingdings" panose="05000000000000000000" pitchFamily="2" charset="2"/>
              <a:buChar char=""/>
              <a:defRPr/>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0"/>
              </a:spcAft>
              <a:buFont typeface="Courier New" panose="02070309020205020404" pitchFamily="49" charset="0"/>
              <a:buChar char="o"/>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 Estensiva </a:t>
            </a:r>
            <a:r>
              <a:rPr lang="it-IT" sz="1600" b="1" dirty="0">
                <a:latin typeface="Arial" panose="020B0604020202020204" pitchFamily="34" charset="0"/>
                <a:ea typeface="Calibri" panose="020F0502020204030204" pitchFamily="34" charset="0"/>
                <a:cs typeface="Times New Roman" panose="02020603050405020304" pitchFamily="18" charset="0"/>
              </a:rPr>
              <a:t>rispetto alla nozione (legale e giurisprudenziale) del trasferimento d’azienda </a:t>
            </a:r>
            <a:r>
              <a:rPr lang="it-IT" sz="1600" dirty="0">
                <a:latin typeface="Arial" panose="020B0604020202020204" pitchFamily="34" charset="0"/>
                <a:ea typeface="Calibri" panose="020F0502020204030204" pitchFamily="34" charset="0"/>
                <a:cs typeface="Times New Roman" panose="02020603050405020304" pitchFamily="18" charset="0"/>
              </a:rPr>
              <a:t>se la discontinuità è riferita all’attività oggetto di appalto per cui:</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lvl="2" algn="just">
              <a:lnSpc>
                <a:spcPct val="115000"/>
              </a:lnSpc>
              <a:spcAft>
                <a:spcPts val="1000"/>
              </a:spcAft>
              <a:buFont typeface="Wingdings" panose="05000000000000000000" pitchFamily="2" charset="2"/>
              <a:buChar char=""/>
              <a:defRPr/>
            </a:pPr>
            <a:r>
              <a:rPr lang="it-IT" sz="1600" dirty="0">
                <a:latin typeface="Arial" panose="020B0604020202020204" pitchFamily="34" charset="0"/>
                <a:ea typeface="Calibri" panose="020F0502020204030204" pitchFamily="34" charset="0"/>
                <a:cs typeface="Times New Roman" panose="02020603050405020304" pitchFamily="18" charset="0"/>
              </a:rPr>
              <a:t>Se attività appaltata rimane invariata si avrebbe trasferimento azienda a prescindere dal mancato passaggio di beni produttivi essenziali per l’appalto</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236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38554"/>
          </a:xfrm>
          <a:prstGeom prst="rect">
            <a:avLst/>
          </a:prstGeom>
        </p:spPr>
        <p:txBody>
          <a:bodyPr wrap="square">
            <a:spAutoFit/>
          </a:bodyPr>
          <a:lstStyle/>
          <a:p>
            <a:pPr algn="ctr"/>
            <a:r>
              <a:rPr lang="it-IT" altLang="it-IT"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- 26</a:t>
            </a:r>
            <a:endParaRPr lang="it-IT" sz="1400" dirty="0"/>
          </a:p>
        </p:txBody>
      </p:sp>
      <p:sp>
        <p:nvSpPr>
          <p:cNvPr id="3" name="Rettangolo 2"/>
          <p:cNvSpPr/>
          <p:nvPr/>
        </p:nvSpPr>
        <p:spPr>
          <a:xfrm>
            <a:off x="86470" y="1917456"/>
            <a:ext cx="11823131" cy="4555606"/>
          </a:xfrm>
          <a:prstGeom prst="rect">
            <a:avLst/>
          </a:prstGeom>
        </p:spPr>
        <p:txBody>
          <a:bodyPr wrap="square">
            <a:spAutoFit/>
          </a:bodyPr>
          <a:lstStyle/>
          <a:p>
            <a:pPr algn="ctr">
              <a:defRPr/>
            </a:pPr>
            <a:r>
              <a:rPr lang="it-IT" b="1" dirty="0">
                <a:latin typeface="Arial" panose="020B0604020202020204" pitchFamily="34" charset="0"/>
                <a:ea typeface="Calibri" panose="020F0502020204030204" pitchFamily="34" charset="0"/>
                <a:cs typeface="Times New Roman" panose="02020603050405020304" pitchFamily="18" charset="0"/>
              </a:rPr>
              <a:t>D.  INTERFERENZA CON TRASFERIMENTO DI AZIENDA (segue)</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it-IT" b="1" dirty="0">
              <a:latin typeface="Arial" panose="020B0604020202020204" pitchFamily="34" charset="0"/>
              <a:ea typeface="Calibri" panose="020F0502020204030204" pitchFamily="34" charset="0"/>
              <a:cs typeface="Times New Roman" panose="02020603050405020304" pitchFamily="18" charset="0"/>
            </a:endParaRPr>
          </a:p>
          <a:p>
            <a:pPr algn="just">
              <a:defRPr/>
            </a:pPr>
            <a:r>
              <a:rPr lang="it-IT" sz="1600" b="1" dirty="0">
                <a:latin typeface="Arial" panose="020B0604020202020204" pitchFamily="34" charset="0"/>
                <a:ea typeface="Calibri" panose="020F0502020204030204" pitchFamily="34" charset="0"/>
                <a:cs typeface="Times New Roman" panose="02020603050405020304" pitchFamily="18" charset="0"/>
              </a:rPr>
              <a:t>OPZIONI INTERPRETATIVE ART. 29, COMMA 3 (segue):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defRPr/>
            </a:pPr>
            <a:endParaRPr lang="it-IT" sz="1600" b="1" dirty="0" smtClean="0">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defRPr/>
            </a:pPr>
            <a:r>
              <a:rPr lang="it-IT" sz="1600" b="1" dirty="0" smtClean="0">
                <a:latin typeface="Arial" panose="020B0604020202020204" pitchFamily="34" charset="0"/>
                <a:ea typeface="Calibri" panose="020F0502020204030204" pitchFamily="34" charset="0"/>
                <a:cs typeface="Times New Roman" panose="02020603050405020304" pitchFamily="18" charset="0"/>
              </a:rPr>
              <a:t>Preferibile </a:t>
            </a:r>
            <a:r>
              <a:rPr lang="it-IT" sz="1600" b="1" dirty="0">
                <a:latin typeface="Arial" panose="020B0604020202020204" pitchFamily="34" charset="0"/>
                <a:ea typeface="Calibri" panose="020F0502020204030204" pitchFamily="34" charset="0"/>
                <a:cs typeface="Times New Roman" panose="02020603050405020304" pitchFamily="18" charset="0"/>
              </a:rPr>
              <a:t>opzione </a:t>
            </a:r>
            <a:r>
              <a:rPr lang="it-IT" sz="1600" b="1" dirty="0" smtClean="0">
                <a:latin typeface="Arial" panose="020B0604020202020204" pitchFamily="34" charset="0"/>
                <a:ea typeface="Calibri" panose="020F0502020204030204" pitchFamily="34" charset="0"/>
                <a:cs typeface="Times New Roman" panose="02020603050405020304" pitchFamily="18" charset="0"/>
              </a:rPr>
              <a:t>ricognitiva:</a:t>
            </a:r>
            <a:r>
              <a:rPr lang="it-IT" sz="1600" dirty="0" smtClean="0">
                <a:latin typeface="Arial" panose="020B0604020202020204" pitchFamily="34" charset="0"/>
                <a:ea typeface="Calibri" panose="020F0502020204030204" pitchFamily="34" charset="0"/>
                <a:cs typeface="Times New Roman" panose="02020603050405020304" pitchFamily="18" charset="0"/>
              </a:rPr>
              <a:t> sia in </a:t>
            </a:r>
            <a:r>
              <a:rPr lang="it-IT" sz="1600" dirty="0">
                <a:latin typeface="Arial" panose="020B0604020202020204" pitchFamily="34" charset="0"/>
                <a:ea typeface="Calibri" panose="020F0502020204030204" pitchFamily="34" charset="0"/>
                <a:cs typeface="Times New Roman" panose="02020603050405020304" pitchFamily="18" charset="0"/>
              </a:rPr>
              <a:t>relazione alla </a:t>
            </a:r>
            <a:r>
              <a:rPr lang="it-IT" sz="1600" dirty="0" err="1">
                <a:latin typeface="Arial" panose="020B0604020202020204" pitchFamily="34" charset="0"/>
                <a:ea typeface="Calibri" panose="020F0502020204030204" pitchFamily="34" charset="0"/>
                <a:cs typeface="Times New Roman" panose="02020603050405020304" pitchFamily="18" charset="0"/>
              </a:rPr>
              <a:t>pre</a:t>
            </a:r>
            <a:r>
              <a:rPr lang="it-IT" sz="1600" dirty="0">
                <a:latin typeface="Arial" panose="020B0604020202020204" pitchFamily="34" charset="0"/>
                <a:ea typeface="Calibri" panose="020F0502020204030204" pitchFamily="34" charset="0"/>
                <a:cs typeface="Times New Roman" panose="02020603050405020304" pitchFamily="18" charset="0"/>
              </a:rPr>
              <a:t>-procedura di infrazione </a:t>
            </a:r>
            <a:r>
              <a:rPr lang="it-IT" sz="1600" dirty="0" smtClean="0">
                <a:latin typeface="Arial" panose="020B0604020202020204" pitchFamily="34" charset="0"/>
                <a:ea typeface="Calibri" panose="020F0502020204030204" pitchFamily="34" charset="0"/>
                <a:cs typeface="Times New Roman" panose="02020603050405020304" pitchFamily="18" charset="0"/>
              </a:rPr>
              <a:t>che </a:t>
            </a:r>
            <a:r>
              <a:rPr lang="it-IT" sz="1600" dirty="0">
                <a:latin typeface="Arial" panose="020B0604020202020204" pitchFamily="34" charset="0"/>
                <a:ea typeface="Calibri" panose="020F0502020204030204" pitchFamily="34" charset="0"/>
                <a:cs typeface="Times New Roman" panose="02020603050405020304" pitchFamily="18" charset="0"/>
              </a:rPr>
              <a:t>era </a:t>
            </a:r>
            <a:r>
              <a:rPr lang="it-IT" sz="1600" dirty="0" smtClean="0">
                <a:latin typeface="Arial" panose="020B0604020202020204" pitchFamily="34" charset="0"/>
                <a:ea typeface="Calibri" panose="020F0502020204030204" pitchFamily="34" charset="0"/>
                <a:cs typeface="Times New Roman" panose="02020603050405020304" pitchFamily="18" charset="0"/>
              </a:rPr>
              <a:t>volta </a:t>
            </a:r>
            <a:r>
              <a:rPr lang="it-IT" sz="1600" dirty="0">
                <a:latin typeface="Arial" panose="020B0604020202020204" pitchFamily="34" charset="0"/>
                <a:ea typeface="Calibri" panose="020F0502020204030204" pitchFamily="34" charset="0"/>
                <a:cs typeface="Times New Roman" panose="02020603050405020304" pitchFamily="18" charset="0"/>
              </a:rPr>
              <a:t>a sanzionare la precedente versione della norma interpretata in senso </a:t>
            </a:r>
            <a:r>
              <a:rPr lang="it-IT" sz="1600" dirty="0" smtClean="0">
                <a:latin typeface="Arial" panose="020B0604020202020204" pitchFamily="34" charset="0"/>
                <a:ea typeface="Calibri" panose="020F0502020204030204" pitchFamily="34" charset="0"/>
                <a:cs typeface="Times New Roman" panose="02020603050405020304" pitchFamily="18" charset="0"/>
              </a:rPr>
              <a:t>restrittivo, </a:t>
            </a:r>
            <a:r>
              <a:rPr lang="it-IT" sz="1600" dirty="0">
                <a:latin typeface="Arial" panose="020B0604020202020204" pitchFamily="34" charset="0"/>
                <a:ea typeface="Calibri" panose="020F0502020204030204" pitchFamily="34" charset="0"/>
                <a:cs typeface="Times New Roman" panose="02020603050405020304" pitchFamily="18" charset="0"/>
              </a:rPr>
              <a:t>sia per ragioni sistematiche essendo la continuità / discontinuità dell’attività appaltata un elemento incongruo rispetto all’identificazione dell’azienda o del ramo che deve avvenire in base alle caratteristiche oggettive del bene trasferito. </a:t>
            </a:r>
          </a:p>
          <a:p>
            <a:pPr marL="449580" algn="just">
              <a:lnSpc>
                <a:spcPct val="115000"/>
              </a:lnSpc>
              <a:spcAft>
                <a:spcPts val="1000"/>
              </a:spcAft>
              <a:defRPr/>
            </a:pPr>
            <a:endParaRPr lang="it-IT" sz="1600" dirty="0" smtClean="0">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defRPr/>
            </a:pPr>
            <a:r>
              <a:rPr lang="it-IT" sz="1600" dirty="0" smtClean="0">
                <a:latin typeface="Arial" panose="020B0604020202020204" pitchFamily="34" charset="0"/>
                <a:ea typeface="Calibri" panose="020F0502020204030204" pitchFamily="34" charset="0"/>
                <a:cs typeface="Times New Roman" panose="02020603050405020304" pitchFamily="18" charset="0"/>
              </a:rPr>
              <a:t>Oggi </a:t>
            </a:r>
            <a:r>
              <a:rPr lang="it-IT" sz="1600" dirty="0">
                <a:latin typeface="Arial" panose="020B0604020202020204" pitchFamily="34" charset="0"/>
                <a:ea typeface="Calibri" panose="020F0502020204030204" pitchFamily="34" charset="0"/>
                <a:cs typeface="Times New Roman" panose="02020603050405020304" pitchFamily="18" charset="0"/>
              </a:rPr>
              <a:t>abbiamo una nozione legale di appalto </a:t>
            </a:r>
            <a:r>
              <a:rPr lang="it-IT" sz="1600" i="1" dirty="0" err="1">
                <a:latin typeface="Arial" panose="020B0604020202020204" pitchFamily="34" charset="0"/>
                <a:ea typeface="Calibri" panose="020F0502020204030204" pitchFamily="34" charset="0"/>
                <a:cs typeface="Times New Roman" panose="02020603050405020304" pitchFamily="18" charset="0"/>
              </a:rPr>
              <a:t>labour</a:t>
            </a:r>
            <a:r>
              <a:rPr lang="it-IT" sz="1600" i="1" dirty="0">
                <a:latin typeface="Arial" panose="020B0604020202020204" pitchFamily="34" charset="0"/>
                <a:ea typeface="Calibri" panose="020F0502020204030204" pitchFamily="34" charset="0"/>
                <a:cs typeface="Times New Roman" panose="02020603050405020304" pitchFamily="18" charset="0"/>
              </a:rPr>
              <a:t> intensive</a:t>
            </a:r>
            <a:r>
              <a:rPr lang="it-IT" sz="1600" dirty="0">
                <a:latin typeface="Arial" panose="020B0604020202020204" pitchFamily="34" charset="0"/>
                <a:ea typeface="Calibri" panose="020F0502020204030204" pitchFamily="34" charset="0"/>
                <a:cs typeface="Times New Roman" panose="02020603050405020304" pitchFamily="18" charset="0"/>
              </a:rPr>
              <a:t> nell’art. 50, D. </a:t>
            </a:r>
            <a:r>
              <a:rPr lang="it-IT" sz="1600" dirty="0" err="1">
                <a:latin typeface="Arial" panose="020B0604020202020204" pitchFamily="34" charset="0"/>
                <a:ea typeface="Calibri" panose="020F0502020204030204" pitchFamily="34" charset="0"/>
                <a:cs typeface="Times New Roman" panose="02020603050405020304" pitchFamily="18" charset="0"/>
              </a:rPr>
              <a:t>Lgs</a:t>
            </a:r>
            <a:r>
              <a:rPr lang="it-IT" sz="1600" dirty="0">
                <a:latin typeface="Arial" panose="020B0604020202020204" pitchFamily="34" charset="0"/>
                <a:ea typeface="Calibri" panose="020F0502020204030204" pitchFamily="34" charset="0"/>
                <a:cs typeface="Times New Roman" panose="02020603050405020304" pitchFamily="18" charset="0"/>
              </a:rPr>
              <a:t>. n. 50/2016 « </a:t>
            </a:r>
            <a:r>
              <a:rPr lang="it-IT" sz="1600" i="1" dirty="0">
                <a:latin typeface="Arial" panose="020B0604020202020204" pitchFamily="34" charset="0"/>
                <a:ea typeface="Calibri" panose="020F0502020204030204" pitchFamily="34" charset="0"/>
                <a:cs typeface="Times New Roman" panose="02020603050405020304" pitchFamily="18" charset="0"/>
              </a:rPr>
              <a:t>… I servizi ad alta intensità di manodopera sono quelli nei quali il costo della manodopera è pari almeno al 50 per cento dell'importo totale del contratto.</a:t>
            </a:r>
            <a:r>
              <a:rPr lang="it-IT" sz="1600" dirty="0">
                <a:latin typeface="Arial" panose="020B0604020202020204" pitchFamily="34" charset="0"/>
                <a:ea typeface="Calibri" panose="020F0502020204030204" pitchFamily="34" charset="0"/>
                <a:cs typeface="Times New Roman" panose="02020603050405020304" pitchFamily="18" charset="0"/>
              </a:rPr>
              <a:t>». La nozione vale solo per «clausole sociali» negli appalti pubblici: deve escludersi qualsiasi automatismo sul versante dell’art. 29 </a:t>
            </a:r>
            <a:r>
              <a:rPr lang="it-IT" sz="1600" dirty="0" smtClean="0">
                <a:latin typeface="Arial" panose="020B0604020202020204" pitchFamily="34" charset="0"/>
                <a:ea typeface="Calibri" panose="020F0502020204030204" pitchFamily="34" charset="0"/>
                <a:cs typeface="Times New Roman" panose="02020603050405020304" pitchFamily="18" charset="0"/>
              </a:rPr>
              <a:t>perché </a:t>
            </a:r>
            <a:r>
              <a:rPr lang="it-IT" sz="1600" dirty="0">
                <a:latin typeface="Arial" panose="020B0604020202020204" pitchFamily="34" charset="0"/>
                <a:ea typeface="Calibri" panose="020F0502020204030204" pitchFamily="34" charset="0"/>
                <a:cs typeface="Times New Roman" panose="02020603050405020304" pitchFamily="18" charset="0"/>
              </a:rPr>
              <a:t>le due norme appartengono a sistemi diversi. </a:t>
            </a:r>
          </a:p>
          <a:p>
            <a:pPr marL="449580" algn="just">
              <a:lnSpc>
                <a:spcPct val="115000"/>
              </a:lnSpc>
              <a:spcAft>
                <a:spcPts val="1000"/>
              </a:spcAft>
              <a:defRPr/>
            </a:pPr>
            <a:endParaRPr lang="it-IT"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568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38554"/>
          </a:xfrm>
          <a:prstGeom prst="rect">
            <a:avLst/>
          </a:prstGeom>
        </p:spPr>
        <p:txBody>
          <a:bodyPr wrap="square">
            <a:spAutoFit/>
          </a:bodyPr>
          <a:lstStyle/>
          <a:p>
            <a:pPr algn="ctr"/>
            <a:r>
              <a:rPr lang="it-IT" altLang="it-IT"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- 27</a:t>
            </a:r>
            <a:endParaRPr lang="it-IT" sz="1400" dirty="0"/>
          </a:p>
        </p:txBody>
      </p:sp>
      <p:sp>
        <p:nvSpPr>
          <p:cNvPr id="3" name="Rettangolo 2"/>
          <p:cNvSpPr/>
          <p:nvPr/>
        </p:nvSpPr>
        <p:spPr>
          <a:xfrm>
            <a:off x="104503" y="1739145"/>
            <a:ext cx="12149086" cy="4647426"/>
          </a:xfrm>
          <a:prstGeom prst="rect">
            <a:avLst/>
          </a:prstGeom>
        </p:spPr>
        <p:txBody>
          <a:bodyPr wrap="square">
            <a:spAutoFit/>
          </a:bodyPr>
          <a:lstStyle/>
          <a:p>
            <a:pPr indent="-457200" algn="ctr">
              <a:defRPr/>
            </a:pPr>
            <a:r>
              <a:rPr lang="it-IT" sz="3200" b="1" dirty="0" smtClean="0">
                <a:latin typeface="Arial" panose="020B0604020202020204" pitchFamily="34" charset="0"/>
                <a:cs typeface="Arial" panose="020B0604020202020204" pitchFamily="34" charset="0"/>
              </a:rPr>
              <a:t>CONCLUSIONI</a:t>
            </a:r>
            <a:endParaRPr lang="it-IT" sz="3200" dirty="0">
              <a:latin typeface="Arial" panose="020B0604020202020204" pitchFamily="34" charset="0"/>
              <a:cs typeface="Arial" panose="020B0604020202020204" pitchFamily="34" charset="0"/>
            </a:endParaRPr>
          </a:p>
          <a:p>
            <a:pPr indent="-457200" algn="just">
              <a:defRPr/>
            </a:pPr>
            <a:endParaRPr lang="it-IT" sz="1600" dirty="0">
              <a:latin typeface="Arial" panose="020B0604020202020204" pitchFamily="34" charset="0"/>
              <a:cs typeface="Arial" panose="020B0604020202020204" pitchFamily="34" charset="0"/>
            </a:endParaRPr>
          </a:p>
          <a:p>
            <a:pPr indent="-457200" algn="just">
              <a:defRPr/>
            </a:pPr>
            <a:r>
              <a:rPr lang="it-IT" sz="1600" dirty="0">
                <a:latin typeface="Arial" panose="020B0604020202020204" pitchFamily="34" charset="0"/>
                <a:cs typeface="Arial" panose="020B0604020202020204" pitchFamily="34" charset="0"/>
              </a:rPr>
              <a:t>	In tutte le ipotesi di cambio appalto le clausole sociali e tutta la relativa disciplina (tendenzialmente contrattuale negli appalti privati – con molte norme legali negli appalti pubblici) costituiscono una tutela più debole e variegata che soccorre (con una buona tenuta di fatto) in tutti i casi che non rientrano nel trasferimento d’azienda ex art. </a:t>
            </a:r>
            <a:r>
              <a:rPr lang="it-IT" sz="1600" dirty="0" smtClean="0">
                <a:latin typeface="Arial" panose="020B0604020202020204" pitchFamily="34" charset="0"/>
                <a:cs typeface="Arial" panose="020B0604020202020204" pitchFamily="34" charset="0"/>
              </a:rPr>
              <a:t>2112 </a:t>
            </a:r>
            <a:r>
              <a:rPr lang="it-IT" sz="1600" dirty="0">
                <a:latin typeface="Arial" panose="020B0604020202020204" pitchFamily="34" charset="0"/>
                <a:cs typeface="Arial" panose="020B0604020202020204" pitchFamily="34" charset="0"/>
              </a:rPr>
              <a:t>c.c.</a:t>
            </a:r>
          </a:p>
          <a:p>
            <a:pPr indent="-457200" algn="just">
              <a:defRPr/>
            </a:pPr>
            <a:r>
              <a:rPr lang="it-IT" sz="1600" dirty="0">
                <a:latin typeface="Arial" panose="020B0604020202020204" pitchFamily="34" charset="0"/>
                <a:cs typeface="Arial" panose="020B0604020202020204" pitchFamily="34" charset="0"/>
              </a:rPr>
              <a:t>	Il trasferimento d’azienda è invece una fattispecie legale, con una precisa disciplina imperativa ad alta tutela e quindi la sua analisi ed evoluzione si pone su un binario parallelo (e quindi diverso) da quello delle clausole sociali.</a:t>
            </a:r>
          </a:p>
          <a:p>
            <a:pPr indent="-457200" algn="just">
              <a:defRPr/>
            </a:pPr>
            <a:r>
              <a:rPr lang="it-IT" sz="1600" dirty="0">
                <a:latin typeface="Arial" panose="020B0604020202020204" pitchFamily="34" charset="0"/>
                <a:cs typeface="Arial" panose="020B0604020202020204" pitchFamily="34" charset="0"/>
              </a:rPr>
              <a:t>	L’art. 29 </a:t>
            </a:r>
            <a:r>
              <a:rPr lang="it-IT" sz="1600" dirty="0" err="1">
                <a:latin typeface="Arial" panose="020B0604020202020204" pitchFamily="34" charset="0"/>
                <a:cs typeface="Arial" panose="020B0604020202020204" pitchFamily="34" charset="0"/>
              </a:rPr>
              <a:t>D.lgs</a:t>
            </a:r>
            <a:r>
              <a:rPr lang="it-IT" sz="1600" dirty="0">
                <a:latin typeface="Arial" panose="020B0604020202020204" pitchFamily="34" charset="0"/>
                <a:cs typeface="Arial" panose="020B0604020202020204" pitchFamily="34" charset="0"/>
              </a:rPr>
              <a:t> 276/2003 (norma di applicazione generale) si pone, soprattutto negli appalti privati,  come cerniera tra i due sistemi di tutela e, come spesso accade quando il legislatore interviene dall’esterno in tema di qualificazione delle fattispecie concrete, rischia di creare problemi pratici più gravi di quelli che vorrebbe risolvere (meglio sarebbe stato abrogare la norma nella formulazione censurata in sede di </a:t>
            </a:r>
            <a:r>
              <a:rPr lang="it-IT" sz="1600" dirty="0" err="1">
                <a:latin typeface="Arial" panose="020B0604020202020204" pitchFamily="34" charset="0"/>
                <a:cs typeface="Arial" panose="020B0604020202020204" pitchFamily="34" charset="0"/>
              </a:rPr>
              <a:t>pre</a:t>
            </a:r>
            <a:r>
              <a:rPr lang="it-IT" sz="1600" dirty="0">
                <a:latin typeface="Arial" panose="020B0604020202020204" pitchFamily="34" charset="0"/>
                <a:cs typeface="Arial" panose="020B0604020202020204" pitchFamily="34" charset="0"/>
              </a:rPr>
              <a:t>-infrazione comunitaria).  </a:t>
            </a:r>
          </a:p>
          <a:p>
            <a:pPr indent="-457200" algn="just">
              <a:defRPr/>
            </a:pPr>
            <a:r>
              <a:rPr lang="it-IT" sz="1600" dirty="0">
                <a:latin typeface="Arial" panose="020B0604020202020204" pitchFamily="34" charset="0"/>
                <a:cs typeface="Arial" panose="020B0604020202020204" pitchFamily="34" charset="0"/>
              </a:rPr>
              <a:t>	Se il trasferimento di tutto il personale addetto all’appalto (eventualmente imposto da clausola sociale) comporta (con alta probabilità) la qualificazione della fattispecie come trasferimento di azienda, con effetti giuridici radicalmente </a:t>
            </a:r>
            <a:r>
              <a:rPr lang="it-IT" sz="1600" dirty="0" smtClean="0">
                <a:latin typeface="Arial" panose="020B0604020202020204" pitchFamily="34" charset="0"/>
                <a:cs typeface="Arial" panose="020B0604020202020204" pitchFamily="34" charset="0"/>
              </a:rPr>
              <a:t>diversi, </a:t>
            </a:r>
            <a:r>
              <a:rPr lang="it-IT" sz="1600" dirty="0">
                <a:latin typeface="Arial" panose="020B0604020202020204" pitchFamily="34" charset="0"/>
                <a:cs typeface="Arial" panose="020B0604020202020204" pitchFamily="34" charset="0"/>
              </a:rPr>
              <a:t>ci sarà una fuga dalle clausole sociali in tutti modi possibili con il rischio di perdere anche quelle tutele, più deboli e variegate, che </a:t>
            </a:r>
            <a:r>
              <a:rPr lang="it-IT" sz="1600" dirty="0" smtClean="0">
                <a:latin typeface="Arial" panose="020B0604020202020204" pitchFamily="34" charset="0"/>
                <a:cs typeface="Arial" panose="020B0604020202020204" pitchFamily="34" charset="0"/>
              </a:rPr>
              <a:t>sino ad </a:t>
            </a:r>
            <a:r>
              <a:rPr lang="it-IT" sz="1600" dirty="0">
                <a:latin typeface="Arial" panose="020B0604020202020204" pitchFamily="34" charset="0"/>
                <a:cs typeface="Arial" panose="020B0604020202020204" pitchFamily="34" charset="0"/>
              </a:rPr>
              <a:t>oggi esse avevano garantito.</a:t>
            </a:r>
          </a:p>
          <a:p>
            <a:pPr algn="ctr">
              <a:defRPr/>
            </a:pPr>
            <a:r>
              <a:rPr lang="it-IT" sz="3600" b="1" i="1" dirty="0"/>
              <a:t>Grazie</a:t>
            </a:r>
            <a:endParaRPr lang="it-IT" sz="3600" i="1" dirty="0">
              <a:solidFill>
                <a:srgbClr val="C3FE08"/>
              </a:solidFill>
              <a:effectLst>
                <a:outerShdw blurRad="38100" dist="38100" dir="2700000" algn="tl">
                  <a:srgbClr val="C0C0C0"/>
                </a:outerShdw>
              </a:effectLst>
              <a:latin typeface="Arial Unicode MS" pitchFamily="34" charset="-128"/>
            </a:endParaRPr>
          </a:p>
        </p:txBody>
      </p:sp>
    </p:spTree>
    <p:extLst>
      <p:ext uri="{BB962C8B-B14F-4D97-AF65-F5344CB8AC3E}">
        <p14:creationId xmlns:p14="http://schemas.microsoft.com/office/powerpoint/2010/main" val="120109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92"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- 3</a:t>
            </a:r>
            <a:endParaRPr lang="it-IT" sz="14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asellaDiTesto 4"/>
          <p:cNvSpPr txBox="1"/>
          <p:nvPr/>
        </p:nvSpPr>
        <p:spPr>
          <a:xfrm>
            <a:off x="673100" y="3282203"/>
            <a:ext cx="4318000" cy="3046988"/>
          </a:xfrm>
          <a:prstGeom prst="rect">
            <a:avLst/>
          </a:prstGeom>
          <a:noFill/>
        </p:spPr>
        <p:txBody>
          <a:bodyPr wrap="square" rtlCol="0">
            <a:spAutoFit/>
          </a:bodyPr>
          <a:lstStyle/>
          <a:p>
            <a:pPr marL="457200" indent="-457200" algn="ctr">
              <a:buFontTx/>
              <a:buNone/>
              <a:defRPr/>
            </a:pPr>
            <a:r>
              <a:rPr lang="it-IT" b="1" dirty="0" smtClean="0">
                <a:solidFill>
                  <a:srgbClr val="000000"/>
                </a:solidFill>
                <a:latin typeface="Arial" pitchFamily="34" charset="0"/>
                <a:cs typeface="Arial" pitchFamily="34" charset="0"/>
              </a:rPr>
              <a:t>PUBBLICI</a:t>
            </a:r>
          </a:p>
          <a:p>
            <a:pPr indent="-457200" algn="just">
              <a:defRPr/>
            </a:pPr>
            <a:endParaRPr lang="it-IT" sz="1400" dirty="0" smtClean="0">
              <a:solidFill>
                <a:srgbClr val="000000"/>
              </a:solidFill>
              <a:latin typeface="Arial" pitchFamily="34" charset="0"/>
              <a:cs typeface="Arial" pitchFamily="34" charset="0"/>
            </a:endParaRPr>
          </a:p>
          <a:p>
            <a:pPr indent="-457200" algn="just">
              <a:defRPr/>
            </a:pPr>
            <a:r>
              <a:rPr lang="it-IT" sz="1600" dirty="0" smtClean="0">
                <a:solidFill>
                  <a:srgbClr val="000000"/>
                </a:solidFill>
                <a:latin typeface="Arial" pitchFamily="34" charset="0"/>
                <a:cs typeface="Arial" pitchFamily="34" charset="0"/>
              </a:rPr>
              <a:t>Rilevanza dei principi comunitari in materia di appalto </a:t>
            </a:r>
            <a:endParaRPr lang="it-IT" sz="1600" dirty="0">
              <a:solidFill>
                <a:srgbClr val="000000"/>
              </a:solidFill>
              <a:latin typeface="Arial" pitchFamily="34" charset="0"/>
              <a:cs typeface="Arial" pitchFamily="34" charset="0"/>
            </a:endParaRPr>
          </a:p>
          <a:p>
            <a:pPr indent="-457200" algn="just">
              <a:defRPr/>
            </a:pPr>
            <a:endParaRPr lang="it-IT" sz="1600" dirty="0" smtClean="0">
              <a:solidFill>
                <a:srgbClr val="000000"/>
              </a:solidFill>
              <a:latin typeface="Arial" pitchFamily="34" charset="0"/>
              <a:cs typeface="Arial" pitchFamily="34" charset="0"/>
            </a:endParaRPr>
          </a:p>
          <a:p>
            <a:pPr indent="-457200" algn="just">
              <a:defRPr/>
            </a:pPr>
            <a:r>
              <a:rPr lang="it-IT" sz="1600" dirty="0" smtClean="0">
                <a:solidFill>
                  <a:srgbClr val="000000"/>
                </a:solidFill>
                <a:latin typeface="Arial" pitchFamily="34" charset="0"/>
                <a:cs typeface="Arial" pitchFamily="34" charset="0"/>
              </a:rPr>
              <a:t>Prevalenza della disciplina legislativa (Codice dei contratti pubblici </a:t>
            </a:r>
            <a:r>
              <a:rPr lang="it-IT" sz="1600" dirty="0" err="1" smtClean="0">
                <a:solidFill>
                  <a:srgbClr val="000000"/>
                </a:solidFill>
                <a:latin typeface="Arial" pitchFamily="34" charset="0"/>
                <a:cs typeface="Arial" pitchFamily="34" charset="0"/>
              </a:rPr>
              <a:t>D.Lgs</a:t>
            </a:r>
            <a:r>
              <a:rPr lang="it-IT" sz="1600" dirty="0" smtClean="0">
                <a:solidFill>
                  <a:srgbClr val="000000"/>
                </a:solidFill>
                <a:latin typeface="Arial" pitchFamily="34" charset="0"/>
                <a:cs typeface="Arial" pitchFamily="34" charset="0"/>
              </a:rPr>
              <a:t> n. 50/2016);</a:t>
            </a:r>
          </a:p>
          <a:p>
            <a:pPr indent="-457200" algn="just">
              <a:buFontTx/>
              <a:buNone/>
              <a:defRPr/>
            </a:pPr>
            <a:endParaRPr lang="it-IT" sz="1600" dirty="0" smtClean="0">
              <a:solidFill>
                <a:srgbClr val="000000"/>
              </a:solidFill>
              <a:latin typeface="Arial" pitchFamily="34" charset="0"/>
              <a:cs typeface="Arial" pitchFamily="34" charset="0"/>
            </a:endParaRPr>
          </a:p>
          <a:p>
            <a:pPr indent="-457200" algn="just">
              <a:buFontTx/>
              <a:buNone/>
              <a:defRPr/>
            </a:pPr>
            <a:r>
              <a:rPr lang="it-IT" sz="1600" dirty="0" smtClean="0">
                <a:solidFill>
                  <a:srgbClr val="000000"/>
                </a:solidFill>
                <a:latin typeface="Arial" pitchFamily="34" charset="0"/>
                <a:cs typeface="Arial" pitchFamily="34" charset="0"/>
              </a:rPr>
              <a:t>Giurisdizione amministrativa per clausola inserita nel bando e criteri selezione. </a:t>
            </a:r>
          </a:p>
          <a:p>
            <a:pPr indent="-457200" algn="just">
              <a:defRPr/>
            </a:pPr>
            <a:endParaRPr lang="it-IT" sz="1600" dirty="0" smtClean="0">
              <a:solidFill>
                <a:srgbClr val="000000"/>
              </a:solidFill>
              <a:latin typeface="Arial" pitchFamily="34" charset="0"/>
              <a:cs typeface="Arial" pitchFamily="34" charset="0"/>
            </a:endParaRPr>
          </a:p>
          <a:p>
            <a:pPr indent="-457200" algn="just">
              <a:buFontTx/>
              <a:buNone/>
              <a:defRPr/>
            </a:pPr>
            <a:r>
              <a:rPr lang="it-IT" sz="1600" dirty="0" smtClean="0">
                <a:solidFill>
                  <a:srgbClr val="000000"/>
                </a:solidFill>
                <a:latin typeface="Arial" pitchFamily="34" charset="0"/>
                <a:cs typeface="Arial" pitchFamily="34" charset="0"/>
              </a:rPr>
              <a:t>Spinta interna all’uso delle clausole sociali</a:t>
            </a:r>
            <a:endParaRPr lang="it-IT" sz="1600" dirty="0"/>
          </a:p>
        </p:txBody>
      </p:sp>
      <p:sp>
        <p:nvSpPr>
          <p:cNvPr id="3" name="Rettangolo 2"/>
          <p:cNvSpPr/>
          <p:nvPr/>
        </p:nvSpPr>
        <p:spPr>
          <a:xfrm>
            <a:off x="6934200" y="3262943"/>
            <a:ext cx="4975401" cy="3539430"/>
          </a:xfrm>
          <a:prstGeom prst="rect">
            <a:avLst/>
          </a:prstGeom>
        </p:spPr>
        <p:txBody>
          <a:bodyPr wrap="square">
            <a:spAutoFit/>
          </a:bodyPr>
          <a:lstStyle/>
          <a:p>
            <a:pPr marL="457200" lvl="0" indent="-457200" algn="ctr">
              <a:defRPr/>
            </a:pPr>
            <a:r>
              <a:rPr lang="it-IT" b="1" dirty="0" smtClean="0">
                <a:solidFill>
                  <a:srgbClr val="000000"/>
                </a:solidFill>
                <a:latin typeface="Arial" pitchFamily="34" charset="0"/>
                <a:cs typeface="Arial" pitchFamily="34" charset="0"/>
              </a:rPr>
              <a:t>PRIVATI</a:t>
            </a:r>
          </a:p>
          <a:p>
            <a:pPr lvl="0" algn="just">
              <a:defRPr/>
            </a:pPr>
            <a:endParaRPr lang="it-IT" sz="1400" dirty="0" smtClean="0">
              <a:solidFill>
                <a:srgbClr val="000000"/>
              </a:solidFill>
              <a:latin typeface="Arial" pitchFamily="34" charset="0"/>
              <a:cs typeface="Arial" pitchFamily="34" charset="0"/>
            </a:endParaRPr>
          </a:p>
          <a:p>
            <a:pPr lvl="0" algn="just">
              <a:defRPr/>
            </a:pPr>
            <a:r>
              <a:rPr lang="it-IT" sz="1600" dirty="0" smtClean="0">
                <a:solidFill>
                  <a:srgbClr val="000000"/>
                </a:solidFill>
                <a:latin typeface="Arial" pitchFamily="34" charset="0"/>
                <a:cs typeface="Arial" pitchFamily="34" charset="0"/>
              </a:rPr>
              <a:t>Minore impatto comunitario (salvo trasferimento azienda) </a:t>
            </a:r>
          </a:p>
          <a:p>
            <a:pPr lvl="0" algn="just">
              <a:defRPr/>
            </a:pPr>
            <a:endParaRPr lang="it-IT" sz="1600" dirty="0">
              <a:solidFill>
                <a:srgbClr val="000000"/>
              </a:solidFill>
              <a:latin typeface="Arial" pitchFamily="34" charset="0"/>
              <a:cs typeface="Arial" pitchFamily="34" charset="0"/>
            </a:endParaRPr>
          </a:p>
          <a:p>
            <a:pPr algn="just">
              <a:defRPr/>
            </a:pPr>
            <a:r>
              <a:rPr lang="it-IT" sz="1600" dirty="0" smtClean="0">
                <a:solidFill>
                  <a:srgbClr val="000000"/>
                </a:solidFill>
                <a:latin typeface="Arial" pitchFamily="34" charset="0"/>
                <a:cs typeface="Arial" pitchFamily="34" charset="0"/>
              </a:rPr>
              <a:t>Prevalenza </a:t>
            </a:r>
            <a:r>
              <a:rPr lang="it-IT" sz="1600" dirty="0">
                <a:solidFill>
                  <a:srgbClr val="000000"/>
                </a:solidFill>
                <a:latin typeface="Arial" pitchFamily="34" charset="0"/>
                <a:cs typeface="Arial" pitchFamily="34" charset="0"/>
              </a:rPr>
              <a:t>della disciplina contrattuale (CCNL)</a:t>
            </a:r>
          </a:p>
          <a:p>
            <a:pPr lvl="0" algn="just">
              <a:defRPr/>
            </a:pPr>
            <a:endParaRPr lang="it-IT" sz="1600" dirty="0" smtClean="0">
              <a:solidFill>
                <a:srgbClr val="000000"/>
              </a:solidFill>
              <a:latin typeface="Arial" pitchFamily="34" charset="0"/>
              <a:cs typeface="Arial" pitchFamily="34" charset="0"/>
            </a:endParaRPr>
          </a:p>
          <a:p>
            <a:pPr lvl="0" algn="just">
              <a:defRPr/>
            </a:pPr>
            <a:r>
              <a:rPr lang="it-IT" sz="1600" dirty="0" smtClean="0">
                <a:solidFill>
                  <a:srgbClr val="000000"/>
                </a:solidFill>
                <a:latin typeface="Arial" pitchFamily="34" charset="0"/>
                <a:cs typeface="Arial" pitchFamily="34" charset="0"/>
              </a:rPr>
              <a:t>Giurisdizione ordinaria</a:t>
            </a:r>
          </a:p>
          <a:p>
            <a:pPr lvl="0" algn="just">
              <a:defRPr/>
            </a:pPr>
            <a:endParaRPr lang="it-IT" sz="1600" dirty="0">
              <a:solidFill>
                <a:srgbClr val="000000"/>
              </a:solidFill>
              <a:latin typeface="Arial" pitchFamily="34" charset="0"/>
              <a:cs typeface="Arial" pitchFamily="34" charset="0"/>
            </a:endParaRPr>
          </a:p>
          <a:p>
            <a:pPr lvl="0" indent="-457200" algn="just">
              <a:defRPr/>
            </a:pPr>
            <a:r>
              <a:rPr lang="it-IT" sz="1600" dirty="0" smtClean="0">
                <a:solidFill>
                  <a:srgbClr val="000000"/>
                </a:solidFill>
                <a:latin typeface="Arial" pitchFamily="34" charset="0"/>
                <a:cs typeface="Arial" pitchFamily="34" charset="0"/>
              </a:rPr>
              <a:t>Dinamiche privatistiche </a:t>
            </a:r>
          </a:p>
          <a:p>
            <a:pPr lvl="0" indent="-457200" algn="just">
              <a:defRPr/>
            </a:pPr>
            <a:endParaRPr lang="it-IT" sz="1600" dirty="0">
              <a:solidFill>
                <a:srgbClr val="000000"/>
              </a:solidFill>
              <a:latin typeface="Arial" pitchFamily="34" charset="0"/>
              <a:cs typeface="Arial" pitchFamily="34" charset="0"/>
            </a:endParaRPr>
          </a:p>
          <a:p>
            <a:pPr lvl="0" indent="-457200" algn="just">
              <a:defRPr/>
            </a:pPr>
            <a:r>
              <a:rPr lang="it-IT" sz="1600" dirty="0" smtClean="0">
                <a:solidFill>
                  <a:srgbClr val="000000"/>
                </a:solidFill>
                <a:latin typeface="Arial" pitchFamily="34" charset="0"/>
                <a:cs typeface="Arial" pitchFamily="34" charset="0"/>
              </a:rPr>
              <a:t>Interferenze con trasferimento azienda (art. 29</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comma 3, </a:t>
            </a:r>
            <a:r>
              <a:rPr lang="en-US" sz="1600" dirty="0" err="1" smtClean="0">
                <a:solidFill>
                  <a:srgbClr val="000000"/>
                </a:solidFill>
                <a:latin typeface="Arial" pitchFamily="34" charset="0"/>
                <a:cs typeface="Arial" pitchFamily="34" charset="0"/>
              </a:rPr>
              <a:t>D.Lgs</a:t>
            </a:r>
            <a:r>
              <a:rPr lang="en-US" sz="1600" dirty="0">
                <a:solidFill>
                  <a:srgbClr val="000000"/>
                </a:solidFill>
                <a:latin typeface="Arial" pitchFamily="34" charset="0"/>
                <a:cs typeface="Arial" pitchFamily="34" charset="0"/>
              </a:rPr>
              <a:t>. n. </a:t>
            </a:r>
            <a:r>
              <a:rPr lang="en-US" sz="1600" dirty="0" smtClean="0">
                <a:solidFill>
                  <a:srgbClr val="000000"/>
                </a:solidFill>
                <a:latin typeface="Arial" pitchFamily="34" charset="0"/>
                <a:cs typeface="Arial" pitchFamily="34" charset="0"/>
              </a:rPr>
              <a:t>276/2003)</a:t>
            </a:r>
            <a:r>
              <a:rPr lang="it-IT" sz="1600" dirty="0" smtClean="0">
                <a:solidFill>
                  <a:srgbClr val="000000"/>
                </a:solidFill>
                <a:latin typeface="Arial" pitchFamily="34" charset="0"/>
                <a:cs typeface="Arial" pitchFamily="34" charset="0"/>
              </a:rPr>
              <a:t> </a:t>
            </a:r>
          </a:p>
          <a:p>
            <a:pPr lvl="0" indent="-457200" algn="just">
              <a:defRPr/>
            </a:pPr>
            <a:r>
              <a:rPr lang="it-IT" sz="1600" dirty="0">
                <a:solidFill>
                  <a:srgbClr val="000000"/>
                </a:solidFill>
                <a:latin typeface="Arial" pitchFamily="34" charset="0"/>
                <a:cs typeface="Arial" pitchFamily="34" charset="0"/>
              </a:rPr>
              <a:t>	</a:t>
            </a:r>
            <a:endParaRPr lang="it-IT" sz="1600" dirty="0">
              <a:solidFill>
                <a:prstClr val="black"/>
              </a:solidFill>
            </a:endParaRPr>
          </a:p>
        </p:txBody>
      </p:sp>
      <p:sp>
        <p:nvSpPr>
          <p:cNvPr id="4" name="Rettangolo 3"/>
          <p:cNvSpPr/>
          <p:nvPr/>
        </p:nvSpPr>
        <p:spPr>
          <a:xfrm>
            <a:off x="2755900" y="1941690"/>
            <a:ext cx="6096000" cy="369332"/>
          </a:xfrm>
          <a:prstGeom prst="rect">
            <a:avLst/>
          </a:prstGeom>
        </p:spPr>
        <p:txBody>
          <a:bodyPr>
            <a:spAutoFit/>
          </a:bodyPr>
          <a:lstStyle/>
          <a:p>
            <a:pPr marL="457200" lvl="0" indent="-457200" algn="ctr">
              <a:defRPr/>
            </a:pPr>
            <a:r>
              <a:rPr lang="it-IT" b="1" dirty="0" smtClean="0">
                <a:solidFill>
                  <a:srgbClr val="000000"/>
                </a:solidFill>
                <a:latin typeface="Arial" pitchFamily="34" charset="0"/>
                <a:cs typeface="Arial" pitchFamily="34" charset="0"/>
              </a:rPr>
              <a:t>«Clausole sociali» </a:t>
            </a:r>
            <a:r>
              <a:rPr lang="it-IT" b="1" dirty="0">
                <a:solidFill>
                  <a:srgbClr val="000000"/>
                </a:solidFill>
                <a:latin typeface="Arial" pitchFamily="34" charset="0"/>
                <a:cs typeface="Arial" pitchFamily="34" charset="0"/>
              </a:rPr>
              <a:t>negli </a:t>
            </a:r>
            <a:r>
              <a:rPr lang="it-IT" b="1" dirty="0" smtClean="0">
                <a:solidFill>
                  <a:srgbClr val="000000"/>
                </a:solidFill>
                <a:latin typeface="Arial" pitchFamily="34" charset="0"/>
                <a:cs typeface="Arial" pitchFamily="34" charset="0"/>
              </a:rPr>
              <a:t>appalti</a:t>
            </a:r>
            <a:endParaRPr lang="it-IT" b="1" dirty="0">
              <a:solidFill>
                <a:srgbClr val="000000"/>
              </a:solidFill>
              <a:latin typeface="Arial" pitchFamily="34" charset="0"/>
              <a:cs typeface="Arial" pitchFamily="34" charset="0"/>
            </a:endParaRPr>
          </a:p>
        </p:txBody>
      </p:sp>
      <p:pic>
        <p:nvPicPr>
          <p:cNvPr id="10" name="Immagine 9"/>
          <p:cNvPicPr>
            <a:picLocks noChangeAspect="1"/>
          </p:cNvPicPr>
          <p:nvPr/>
        </p:nvPicPr>
        <p:blipFill>
          <a:blip r:embed="rId4"/>
          <a:stretch>
            <a:fillRect/>
          </a:stretch>
        </p:blipFill>
        <p:spPr>
          <a:xfrm>
            <a:off x="3931103" y="2464809"/>
            <a:ext cx="786452" cy="743776"/>
          </a:xfrm>
          <a:prstGeom prst="rect">
            <a:avLst/>
          </a:prstGeom>
        </p:spPr>
      </p:pic>
      <p:sp>
        <p:nvSpPr>
          <p:cNvPr id="11" name="Freccia a sinistra 10"/>
          <p:cNvSpPr/>
          <p:nvPr/>
        </p:nvSpPr>
        <p:spPr bwMode="auto">
          <a:xfrm rot="13820831">
            <a:off x="6861165" y="2631362"/>
            <a:ext cx="928936" cy="515426"/>
          </a:xfrm>
          <a:prstGeom prst="leftArrow">
            <a:avLst/>
          </a:prstGeom>
          <a:solidFill>
            <a:srgbClr val="FFFFFF"/>
          </a:solidFill>
          <a:ln w="25400" cap="flat" cmpd="sng" algn="ctr">
            <a:solidFill>
              <a:srgbClr val="000000"/>
            </a:solidFill>
            <a:prstDash val="solid"/>
            <a:headEnd type="none" w="med" len="med"/>
            <a:tailEnd type="none" w="med" len="med"/>
          </a:ln>
          <a:effectLst/>
        </p:spPr>
        <p:txBody>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endParaRPr kumimoji="0" lang="it-IT" sz="3200" b="0" i="0" u="none" strike="noStrike" kern="0" cap="none" spc="0" normalizeH="0" baseline="0" noProof="0">
              <a:ln>
                <a:solidFill>
                  <a:srgbClr val="000000"/>
                </a:solid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41754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- 4</a:t>
            </a:r>
            <a:endParaRPr lang="it-IT" sz="14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ttangolo 2"/>
          <p:cNvSpPr/>
          <p:nvPr/>
        </p:nvSpPr>
        <p:spPr>
          <a:xfrm>
            <a:off x="1143000" y="2258254"/>
            <a:ext cx="10502900" cy="3970318"/>
          </a:xfrm>
          <a:prstGeom prst="rect">
            <a:avLst/>
          </a:prstGeom>
        </p:spPr>
        <p:txBody>
          <a:bodyPr wrap="square">
            <a:spAutoFit/>
          </a:bodyPr>
          <a:lstStyle/>
          <a:p>
            <a:pPr algn="just">
              <a:defRPr/>
            </a:pPr>
            <a:r>
              <a:rPr lang="it-IT" sz="1400" b="1" dirty="0" smtClean="0"/>
              <a:t>TFUE </a:t>
            </a:r>
            <a:r>
              <a:rPr lang="it-IT" sz="1400" b="1" dirty="0"/>
              <a:t>- Articolo 56 </a:t>
            </a:r>
            <a:r>
              <a:rPr lang="it-IT" sz="1400" dirty="0"/>
              <a:t> (ex articolo 49 del TCE): </a:t>
            </a:r>
            <a:r>
              <a:rPr lang="it-IT" sz="1400" i="1" dirty="0"/>
              <a:t>«Nel quadro delle disposizioni seguenti, le restrizioni alla libera prestazione dei servizi all'interno dell'Unione sono vietate nei confronti dei cittadini degli Stati membri stabiliti in uno Stato membro che non sia quello del destinatario </a:t>
            </a:r>
            <a:r>
              <a:rPr lang="it-IT" sz="1400" i="1" dirty="0" smtClean="0"/>
              <a:t>della prestazione.</a:t>
            </a:r>
          </a:p>
          <a:p>
            <a:pPr algn="just">
              <a:defRPr/>
            </a:pPr>
            <a:r>
              <a:rPr lang="it-IT" sz="1400" i="1" dirty="0" smtClean="0"/>
              <a:t>Il </a:t>
            </a:r>
            <a:r>
              <a:rPr lang="it-IT" sz="1400" i="1" dirty="0"/>
              <a:t>Parlamento europeo e il Consiglio, deliberando secondo la procedura legislativa ordinaria, possono estendere il beneficio delle disposizioni del presente capo ai prestatori di servizi, cittadini di un paese terzo e stabiliti all'interno dell'Unione</a:t>
            </a:r>
            <a:r>
              <a:rPr lang="it-IT" sz="1400" i="1" dirty="0" smtClean="0"/>
              <a:t>.»</a:t>
            </a:r>
          </a:p>
          <a:p>
            <a:pPr algn="just">
              <a:defRPr/>
            </a:pPr>
            <a:endParaRPr lang="it-IT" sz="1400" dirty="0"/>
          </a:p>
          <a:p>
            <a:pPr algn="ctr">
              <a:defRPr/>
            </a:pPr>
            <a:r>
              <a:rPr lang="it-IT" sz="2400" b="1" dirty="0" smtClean="0">
                <a:solidFill>
                  <a:srgbClr val="000000"/>
                </a:solidFill>
                <a:latin typeface="Arial" panose="020B0604020202020204" pitchFamily="34" charset="0"/>
                <a:cs typeface="Arial" panose="020B0604020202020204" pitchFamily="34" charset="0"/>
              </a:rPr>
              <a:t>Appalti pubblici </a:t>
            </a:r>
            <a:r>
              <a:rPr lang="it-IT" sz="2000" b="1" dirty="0" smtClean="0">
                <a:solidFill>
                  <a:srgbClr val="000000"/>
                </a:solidFill>
                <a:latin typeface="Arial" panose="020B0604020202020204" pitchFamily="34" charset="0"/>
                <a:cs typeface="Arial" panose="020B0604020202020204" pitchFamily="34" charset="0"/>
              </a:rPr>
              <a:t>- Disciplina normativa</a:t>
            </a:r>
            <a:endParaRPr lang="it-IT" sz="2000" b="1" dirty="0">
              <a:solidFill>
                <a:srgbClr val="000000"/>
              </a:solidFill>
              <a:latin typeface="Arial" panose="020B0604020202020204" pitchFamily="34" charset="0"/>
              <a:cs typeface="Arial" panose="020B0604020202020204" pitchFamily="34" charset="0"/>
            </a:endParaRPr>
          </a:p>
          <a:p>
            <a:pPr marL="400050" lvl="1" indent="0" algn="just">
              <a:buFontTx/>
              <a:buNone/>
              <a:defRPr/>
            </a:pPr>
            <a:endParaRPr lang="it-IT" sz="1600" b="1" dirty="0">
              <a:latin typeface="Arial" panose="020B0604020202020204" pitchFamily="34" charset="0"/>
              <a:cs typeface="Arial" panose="020B0604020202020204" pitchFamily="34" charset="0"/>
            </a:endParaRPr>
          </a:p>
          <a:p>
            <a:pPr marL="400050" lvl="1" indent="0" algn="just">
              <a:buFontTx/>
              <a:buNone/>
              <a:defRPr/>
            </a:pPr>
            <a:r>
              <a:rPr lang="it-IT" sz="1600" b="1" dirty="0">
                <a:latin typeface="Arial" panose="020B0604020202020204" pitchFamily="34" charset="0"/>
                <a:cs typeface="Arial" panose="020B0604020202020204" pitchFamily="34" charset="0"/>
              </a:rPr>
              <a:t>Disciplina COMUNITARIA</a:t>
            </a:r>
          </a:p>
          <a:p>
            <a:pPr>
              <a:defRPr/>
            </a:pPr>
            <a:r>
              <a:rPr lang="it-IT" sz="1600" dirty="0" smtClean="0">
                <a:latin typeface="Arial" panose="020B0604020202020204" pitchFamily="34" charset="0"/>
                <a:cs typeface="Arial" panose="020B0604020202020204" pitchFamily="34" charset="0"/>
              </a:rPr>
              <a:t>•</a:t>
            </a:r>
            <a:r>
              <a:rPr lang="it-IT" sz="1600" dirty="0">
                <a:latin typeface="Arial" panose="020B0604020202020204" pitchFamily="34" charset="0"/>
                <a:cs typeface="Arial" panose="020B0604020202020204" pitchFamily="34" charset="0"/>
              </a:rPr>
              <a:t>	Dir. 2004/18/CE: </a:t>
            </a:r>
          </a:p>
          <a:p>
            <a:pPr>
              <a:defRPr/>
            </a:pPr>
            <a:r>
              <a:rPr lang="it-IT" sz="1600" dirty="0">
                <a:latin typeface="Arial" panose="020B0604020202020204" pitchFamily="34" charset="0"/>
                <a:cs typeface="Arial" panose="020B0604020202020204" pitchFamily="34" charset="0"/>
              </a:rPr>
              <a:t>Prevede facoltà di inserire particolari condizioni di esecuzione per esigenze di natura </a:t>
            </a:r>
            <a:r>
              <a:rPr lang="it-IT" sz="1600" dirty="0" smtClean="0">
                <a:latin typeface="Arial" panose="020B0604020202020204" pitchFamily="34" charset="0"/>
                <a:cs typeface="Arial" panose="020B0604020202020204" pitchFamily="34" charset="0"/>
              </a:rPr>
              <a:t>sociale. </a:t>
            </a:r>
            <a:endParaRPr lang="it-IT" sz="1600" dirty="0">
              <a:latin typeface="Arial" panose="020B0604020202020204" pitchFamily="34" charset="0"/>
              <a:cs typeface="Arial" panose="020B0604020202020204" pitchFamily="34" charset="0"/>
            </a:endParaRPr>
          </a:p>
          <a:p>
            <a:pPr>
              <a:defRPr/>
            </a:pPr>
            <a:endParaRPr lang="it-IT" sz="1600" dirty="0">
              <a:latin typeface="Arial" panose="020B0604020202020204" pitchFamily="34" charset="0"/>
              <a:cs typeface="Arial" panose="020B0604020202020204" pitchFamily="34" charset="0"/>
            </a:endParaRPr>
          </a:p>
          <a:p>
            <a:pPr>
              <a:defRPr/>
            </a:pPr>
            <a:r>
              <a:rPr lang="it-IT" sz="1600" dirty="0">
                <a:latin typeface="Arial" panose="020B0604020202020204" pitchFamily="34" charset="0"/>
                <a:cs typeface="Arial" panose="020B0604020202020204" pitchFamily="34" charset="0"/>
              </a:rPr>
              <a:t>•	Dir. 2014/24/UE:</a:t>
            </a:r>
          </a:p>
          <a:p>
            <a:pPr>
              <a:defRPr/>
            </a:pPr>
            <a:r>
              <a:rPr lang="it-IT" sz="1600" dirty="0" smtClean="0">
                <a:latin typeface="Arial" panose="020B0604020202020204" pitchFamily="34" charset="0"/>
                <a:cs typeface="Arial" panose="020B0604020202020204" pitchFamily="34" charset="0"/>
              </a:rPr>
              <a:t>Art. 18: Prevede </a:t>
            </a:r>
            <a:r>
              <a:rPr lang="it-IT" sz="1600" dirty="0">
                <a:latin typeface="Arial" panose="020B0604020202020204" pitchFamily="34" charset="0"/>
                <a:cs typeface="Arial" panose="020B0604020202020204" pitchFamily="34" charset="0"/>
              </a:rPr>
              <a:t>l’adozione di misure volte a garantire che nell’esecuzione degli appalti siano rispettati obblighi in materia di </a:t>
            </a:r>
            <a:r>
              <a:rPr lang="it-IT" sz="1600" dirty="0" smtClean="0">
                <a:latin typeface="Arial" panose="020B0604020202020204" pitchFamily="34" charset="0"/>
                <a:cs typeface="Arial" panose="020B0604020202020204" pitchFamily="34" charset="0"/>
              </a:rPr>
              <a:t>lavoro previsti da diritto Ue, diritto interno, CCNL. </a:t>
            </a:r>
            <a:endParaRPr lang="it-IT" sz="1600" dirty="0">
              <a:latin typeface="Arial" panose="020B0604020202020204" pitchFamily="34" charset="0"/>
              <a:cs typeface="Arial" panose="020B0604020202020204" pitchFamily="34" charset="0"/>
            </a:endParaRPr>
          </a:p>
          <a:p>
            <a:pPr>
              <a:defRPr/>
            </a:pPr>
            <a:r>
              <a:rPr lang="it-IT" sz="1600" dirty="0">
                <a:latin typeface="Arial" panose="020B0604020202020204" pitchFamily="34" charset="0"/>
                <a:cs typeface="Arial" panose="020B0604020202020204" pitchFamily="34" charset="0"/>
              </a:rPr>
              <a:t>Prevede facoltà di inserire particolari condizioni di esecuzione per esigenze di natura </a:t>
            </a:r>
            <a:r>
              <a:rPr lang="it-IT" sz="1600" dirty="0" smtClean="0">
                <a:latin typeface="Arial" panose="020B0604020202020204" pitchFamily="34" charset="0"/>
                <a:cs typeface="Arial" panose="020B0604020202020204" pitchFamily="34" charset="0"/>
              </a:rPr>
              <a:t>sociale.</a:t>
            </a:r>
            <a:endParaRPr 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72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- 5</a:t>
            </a:r>
            <a:endParaRPr lang="it-IT"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ttangolo 2"/>
          <p:cNvSpPr/>
          <p:nvPr/>
        </p:nvSpPr>
        <p:spPr>
          <a:xfrm>
            <a:off x="1031966" y="1922025"/>
            <a:ext cx="10110651" cy="4170372"/>
          </a:xfrm>
          <a:prstGeom prst="rect">
            <a:avLst/>
          </a:prstGeom>
        </p:spPr>
        <p:txBody>
          <a:bodyPr wrap="square">
            <a:spAutoFit/>
          </a:bodyPr>
          <a:lstStyle/>
          <a:p>
            <a:pPr algn="ctr">
              <a:defRPr/>
            </a:pPr>
            <a:r>
              <a:rPr lang="it-IT" b="1" dirty="0">
                <a:solidFill>
                  <a:srgbClr val="000000"/>
                </a:solidFill>
                <a:latin typeface="Arial" panose="020B0604020202020204" pitchFamily="34" charset="0"/>
                <a:cs typeface="Arial" panose="020B0604020202020204" pitchFamily="34" charset="0"/>
              </a:rPr>
              <a:t>Appalti </a:t>
            </a:r>
            <a:r>
              <a:rPr lang="it-IT" b="1" dirty="0" smtClean="0">
                <a:solidFill>
                  <a:srgbClr val="000000"/>
                </a:solidFill>
                <a:latin typeface="Arial" panose="020B0604020202020204" pitchFamily="34" charset="0"/>
                <a:cs typeface="Arial" panose="020B0604020202020204" pitchFamily="34" charset="0"/>
              </a:rPr>
              <a:t>pubblici - Disciplina normativa </a:t>
            </a:r>
            <a:r>
              <a:rPr lang="it-IT" sz="1600" b="1" dirty="0" smtClean="0">
                <a:solidFill>
                  <a:srgbClr val="000000"/>
                </a:solidFill>
                <a:latin typeface="Arial" panose="020B0604020202020204" pitchFamily="34" charset="0"/>
                <a:cs typeface="Arial" panose="020B0604020202020204" pitchFamily="34" charset="0"/>
              </a:rPr>
              <a:t>(</a:t>
            </a:r>
            <a:r>
              <a:rPr lang="it-IT" sz="1600" b="1" dirty="0">
                <a:solidFill>
                  <a:srgbClr val="000000"/>
                </a:solidFill>
                <a:latin typeface="Arial" panose="020B0604020202020204" pitchFamily="34" charset="0"/>
                <a:cs typeface="Arial" panose="020B0604020202020204" pitchFamily="34" charset="0"/>
              </a:rPr>
              <a:t>segue)</a:t>
            </a:r>
          </a:p>
          <a:p>
            <a:pPr marL="457200" indent="-457200" algn="ctr">
              <a:defRPr/>
            </a:pPr>
            <a:endParaRPr lang="it-IT" sz="2000" b="1" dirty="0"/>
          </a:p>
          <a:p>
            <a:pPr marL="400050" lvl="1" indent="0" algn="just">
              <a:buFontTx/>
              <a:buNone/>
              <a:defRPr/>
            </a:pPr>
            <a:r>
              <a:rPr lang="it-IT" b="1" dirty="0">
                <a:latin typeface="Arial" panose="020B0604020202020204" pitchFamily="34" charset="0"/>
                <a:cs typeface="Arial" panose="020B0604020202020204" pitchFamily="34" charset="0"/>
              </a:rPr>
              <a:t>Disciplina NAZIONALE in materia </a:t>
            </a:r>
            <a:r>
              <a:rPr lang="it-IT" b="1" dirty="0" smtClean="0">
                <a:latin typeface="Arial" panose="020B0604020202020204" pitchFamily="34" charset="0"/>
                <a:cs typeface="Arial" panose="020B0604020202020204" pitchFamily="34" charset="0"/>
              </a:rPr>
              <a:t>di</a:t>
            </a:r>
          </a:p>
          <a:p>
            <a:pPr marL="1257300" lvl="2" indent="-457200" algn="just">
              <a:buFont typeface="+mj-lt"/>
              <a:buAutoNum type="romanUcPeriod"/>
              <a:defRPr/>
            </a:pPr>
            <a:endParaRPr lang="it-IT" sz="1100" b="1" dirty="0" smtClean="0">
              <a:latin typeface="Arial" panose="020B0604020202020204" pitchFamily="34" charset="0"/>
              <a:cs typeface="Arial" panose="020B0604020202020204" pitchFamily="34" charset="0"/>
            </a:endParaRPr>
          </a:p>
          <a:p>
            <a:pPr algn="just">
              <a:defRPr/>
            </a:pPr>
            <a:r>
              <a:rPr lang="it-IT" sz="1600" b="1" dirty="0" smtClean="0">
                <a:latin typeface="Arial" panose="020B0604020202020204" pitchFamily="34" charset="0"/>
                <a:cs typeface="Arial" panose="020B0604020202020204" pitchFamily="34" charset="0"/>
              </a:rPr>
              <a:t>1.	Applicazione </a:t>
            </a:r>
            <a:r>
              <a:rPr lang="it-IT" sz="1600" b="1" dirty="0">
                <a:latin typeface="Arial" panose="020B0604020202020204" pitchFamily="34" charset="0"/>
                <a:cs typeface="Arial" panose="020B0604020202020204" pitchFamily="34" charset="0"/>
              </a:rPr>
              <a:t>CCNL:</a:t>
            </a:r>
          </a:p>
          <a:p>
            <a:pPr algn="just">
              <a:defRPr/>
            </a:pPr>
            <a:r>
              <a:rPr lang="it-IT" sz="1400" b="1" dirty="0" smtClean="0">
                <a:latin typeface="Arial" panose="020B0604020202020204" pitchFamily="34" charset="0"/>
                <a:cs typeface="Arial" panose="020B0604020202020204" pitchFamily="34" charset="0"/>
              </a:rPr>
              <a:t>a.  Art</a:t>
            </a:r>
            <a:r>
              <a:rPr lang="it-IT" sz="1400" b="1" dirty="0">
                <a:latin typeface="Arial" panose="020B0604020202020204" pitchFamily="34" charset="0"/>
                <a:cs typeface="Arial" panose="020B0604020202020204" pitchFamily="34" charset="0"/>
              </a:rPr>
              <a:t>. 36, St. lav.</a:t>
            </a:r>
            <a:r>
              <a:rPr lang="it-IT" sz="1400" dirty="0">
                <a:latin typeface="Arial" panose="020B0604020202020204" pitchFamily="34" charset="0"/>
                <a:cs typeface="Arial" panose="020B0604020202020204" pitchFamily="34" charset="0"/>
              </a:rPr>
              <a:t>: obbligo di applicare condizioni non inferiori a quelle risultanti dai contratti collettivi di lavoro della categoria e della zona</a:t>
            </a:r>
          </a:p>
          <a:p>
            <a:pPr algn="just">
              <a:defRPr/>
            </a:pPr>
            <a:endParaRPr lang="it-IT" sz="1400" dirty="0">
              <a:latin typeface="Arial" panose="020B0604020202020204" pitchFamily="34" charset="0"/>
              <a:cs typeface="Arial" panose="020B0604020202020204" pitchFamily="34" charset="0"/>
            </a:endParaRPr>
          </a:p>
          <a:p>
            <a:pPr algn="just">
              <a:buFontTx/>
              <a:buAutoNum type="alphaLcPeriod" startAt="2"/>
              <a:defRPr/>
            </a:pPr>
            <a:r>
              <a:rPr lang="it-IT" sz="1400" dirty="0" smtClean="0">
                <a:latin typeface="Arial" panose="020B0604020202020204" pitchFamily="34" charset="0"/>
                <a:cs typeface="Arial" panose="020B0604020202020204" pitchFamily="34" charset="0"/>
              </a:rPr>
              <a:t> Art</a:t>
            </a:r>
            <a:r>
              <a:rPr lang="it-IT" sz="1400" dirty="0">
                <a:latin typeface="Arial" panose="020B0604020202020204" pitchFamily="34" charset="0"/>
                <a:cs typeface="Arial" panose="020B0604020202020204" pitchFamily="34" charset="0"/>
              </a:rPr>
              <a:t>. 118, comma 6,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n. 163/2006 </a:t>
            </a:r>
            <a:r>
              <a:rPr lang="it-IT" sz="1200" dirty="0">
                <a:latin typeface="Arial" panose="020B0604020202020204" pitchFamily="34" charset="0"/>
                <a:cs typeface="Arial" panose="020B0604020202020204" pitchFamily="34" charset="0"/>
              </a:rPr>
              <a:t>(abrogato da </a:t>
            </a:r>
            <a:r>
              <a:rPr lang="it-IT" sz="1200" dirty="0" err="1">
                <a:latin typeface="Arial" panose="020B0604020202020204" pitchFamily="34" charset="0"/>
                <a:cs typeface="Arial" panose="020B0604020202020204" pitchFamily="34" charset="0"/>
              </a:rPr>
              <a:t>DLgs</a:t>
            </a:r>
            <a:r>
              <a:rPr lang="it-IT" sz="1200" dirty="0">
                <a:latin typeface="Arial" panose="020B0604020202020204" pitchFamily="34" charset="0"/>
                <a:cs typeface="Arial" panose="020B0604020202020204" pitchFamily="34" charset="0"/>
              </a:rPr>
              <a:t> n. 50/2016)</a:t>
            </a:r>
            <a:r>
              <a:rPr lang="it-IT" sz="1400" dirty="0">
                <a:latin typeface="Arial" panose="020B0604020202020204" pitchFamily="34" charset="0"/>
                <a:cs typeface="Arial" panose="020B0604020202020204" pitchFamily="34" charset="0"/>
              </a:rPr>
              <a:t>: obbligo di osservare integralmente il trattamento economico e normativo stabilito dai contratti collettivi nazionale e territoriale in vigore per il settore e per la zona nella quale si eseguono le prestazioni</a:t>
            </a:r>
          </a:p>
          <a:p>
            <a:pPr algn="just">
              <a:buFontTx/>
              <a:buAutoNum type="alphaLcPeriod" startAt="2"/>
              <a:defRPr/>
            </a:pPr>
            <a:endParaRPr lang="it-IT" sz="1400" dirty="0">
              <a:latin typeface="Arial" panose="020B0604020202020204" pitchFamily="34" charset="0"/>
              <a:cs typeface="Arial" panose="020B0604020202020204" pitchFamily="34" charset="0"/>
            </a:endParaRPr>
          </a:p>
          <a:p>
            <a:pPr algn="just">
              <a:buFontTx/>
              <a:buAutoNum type="alphaLcPeriod" startAt="3"/>
              <a:defRPr/>
            </a:pPr>
            <a:r>
              <a:rPr lang="it-IT" sz="1400" b="1" dirty="0" smtClean="0">
                <a:latin typeface="Arial" panose="020B0604020202020204" pitchFamily="34" charset="0"/>
                <a:cs typeface="Arial" panose="020B0604020202020204" pitchFamily="34" charset="0"/>
              </a:rPr>
              <a:t>  </a:t>
            </a:r>
            <a:r>
              <a:rPr lang="it-IT" sz="1400" b="1" dirty="0" err="1" smtClean="0">
                <a:latin typeface="Arial" panose="020B0604020202020204" pitchFamily="34" charset="0"/>
                <a:cs typeface="Arial" panose="020B0604020202020204" pitchFamily="34" charset="0"/>
              </a:rPr>
              <a:t>D.Lgs</a:t>
            </a:r>
            <a:r>
              <a:rPr lang="it-IT" sz="1400" b="1" dirty="0" err="1">
                <a:latin typeface="Arial" panose="020B0604020202020204" pitchFamily="34" charset="0"/>
                <a:cs typeface="Arial" panose="020B0604020202020204" pitchFamily="34" charset="0"/>
              </a:rPr>
              <a:t>.</a:t>
            </a:r>
            <a:r>
              <a:rPr lang="it-IT" sz="1400" b="1" dirty="0">
                <a:latin typeface="Arial" panose="020B0604020202020204" pitchFamily="34" charset="0"/>
                <a:cs typeface="Arial" panose="020B0604020202020204" pitchFamily="34" charset="0"/>
              </a:rPr>
              <a:t> n. 50/2016</a:t>
            </a:r>
            <a:r>
              <a:rPr lang="it-IT" sz="1400" dirty="0">
                <a:latin typeface="Arial" panose="020B0604020202020204" pitchFamily="34" charset="0"/>
                <a:cs typeface="Arial" panose="020B0604020202020204" pitchFamily="34" charset="0"/>
              </a:rPr>
              <a:t>: </a:t>
            </a:r>
          </a:p>
          <a:p>
            <a:pPr algn="just">
              <a:defRPr/>
            </a:pPr>
            <a:r>
              <a:rPr lang="it-IT" sz="1400" dirty="0">
                <a:latin typeface="Arial" panose="020B0604020202020204" pitchFamily="34" charset="0"/>
                <a:cs typeface="Arial" panose="020B0604020202020204" pitchFamily="34" charset="0"/>
              </a:rPr>
              <a:t>	i. Art. 30, comma </a:t>
            </a:r>
            <a:r>
              <a:rPr lang="it-IT" sz="1400" dirty="0" smtClean="0">
                <a:latin typeface="Arial" panose="020B0604020202020204" pitchFamily="34" charset="0"/>
                <a:cs typeface="Arial" panose="020B0604020202020204" pitchFamily="34" charset="0"/>
              </a:rPr>
              <a:t>4 (e art.105 comma 9 - subappalto): </a:t>
            </a:r>
            <a:r>
              <a:rPr lang="it-IT" sz="1400" dirty="0">
                <a:latin typeface="Arial" panose="020B0604020202020204" pitchFamily="34" charset="0"/>
                <a:cs typeface="Arial" panose="020B0604020202020204" pitchFamily="34" charset="0"/>
              </a:rPr>
              <a:t>applicazione contratto </a:t>
            </a:r>
            <a:r>
              <a:rPr lang="it-IT" sz="1400" dirty="0" smtClean="0">
                <a:latin typeface="Arial" panose="020B0604020202020204" pitchFamily="34" charset="0"/>
                <a:cs typeface="Arial" panose="020B0604020202020204" pitchFamily="34" charset="0"/>
              </a:rPr>
              <a:t>collettivo </a:t>
            </a:r>
            <a:r>
              <a:rPr lang="it-IT" sz="1400" dirty="0">
                <a:latin typeface="Arial" panose="020B0604020202020204" pitchFamily="34" charset="0"/>
                <a:cs typeface="Arial" panose="020B0604020202020204" pitchFamily="34" charset="0"/>
              </a:rPr>
              <a:t>nazionale o territoriale vigente per settore e zona di esecuzione dei lavori (introdotto da prime revisioni ex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56 del 19.4.1917)</a:t>
            </a:r>
          </a:p>
          <a:p>
            <a:pPr algn="just">
              <a:defRPr/>
            </a:pPr>
            <a:r>
              <a:rPr lang="it-IT" sz="1400" dirty="0">
                <a:latin typeface="Arial" panose="020B0604020202020204" pitchFamily="34" charset="0"/>
                <a:cs typeface="Arial" panose="020B0604020202020204" pitchFamily="34" charset="0"/>
              </a:rPr>
              <a:t>	ii. Art. 50: obbligo di applicare i contratti collettivi di settore di cui all'articolo 51 del decreto legislativo 15 giugno 2015, n. </a:t>
            </a:r>
            <a:r>
              <a:rPr lang="it-IT" sz="1400" dirty="0" smtClean="0">
                <a:latin typeface="Arial" panose="020B0604020202020204" pitchFamily="34" charset="0"/>
                <a:cs typeface="Arial" panose="020B0604020202020204" pitchFamily="34" charset="0"/>
              </a:rPr>
              <a:t>81 (CCNL, territoriali e </a:t>
            </a:r>
            <a:r>
              <a:rPr lang="it-IT" sz="1400" dirty="0" smtClean="0">
                <a:latin typeface="Arial" panose="020B0604020202020204" pitchFamily="34" charset="0"/>
                <a:cs typeface="Arial" panose="020B0604020202020204" pitchFamily="34" charset="0"/>
              </a:rPr>
              <a:t>aziendali) </a:t>
            </a:r>
            <a:endParaRPr lang="it-IT" sz="1400" dirty="0" smtClean="0">
              <a:latin typeface="Arial" panose="020B0604020202020204" pitchFamily="34" charset="0"/>
              <a:cs typeface="Arial" panose="020B0604020202020204" pitchFamily="34" charset="0"/>
            </a:endParaRPr>
          </a:p>
          <a:p>
            <a:pPr algn="just">
              <a:defRPr/>
            </a:pPr>
            <a:endParaRPr lang="it-IT"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61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- 6</a:t>
            </a:r>
            <a:endParaRPr lang="it-IT" sz="14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ttangolo 2"/>
          <p:cNvSpPr/>
          <p:nvPr/>
        </p:nvSpPr>
        <p:spPr>
          <a:xfrm>
            <a:off x="642257" y="2184863"/>
            <a:ext cx="11491590" cy="4047262"/>
          </a:xfrm>
          <a:prstGeom prst="rect">
            <a:avLst/>
          </a:prstGeom>
        </p:spPr>
        <p:txBody>
          <a:bodyPr wrap="square">
            <a:spAutoFit/>
          </a:bodyPr>
          <a:lstStyle/>
          <a:p>
            <a:pPr algn="ctr">
              <a:defRPr/>
            </a:pPr>
            <a:r>
              <a:rPr lang="it-IT" b="1" dirty="0">
                <a:latin typeface="Arial" panose="020B0604020202020204" pitchFamily="34" charset="0"/>
                <a:cs typeface="Arial" panose="020B0604020202020204" pitchFamily="34" charset="0"/>
              </a:rPr>
              <a:t>Appalti </a:t>
            </a:r>
            <a:r>
              <a:rPr lang="it-IT" b="1" dirty="0" smtClean="0">
                <a:latin typeface="Arial" panose="020B0604020202020204" pitchFamily="34" charset="0"/>
                <a:cs typeface="Arial" panose="020B0604020202020204" pitchFamily="34" charset="0"/>
              </a:rPr>
              <a:t>pubblici - Disciplina </a:t>
            </a:r>
            <a:r>
              <a:rPr lang="it-IT" b="1" dirty="0">
                <a:latin typeface="Arial" panose="020B0604020202020204" pitchFamily="34" charset="0"/>
                <a:cs typeface="Arial" panose="020B0604020202020204" pitchFamily="34" charset="0"/>
              </a:rPr>
              <a:t>normativa </a:t>
            </a:r>
            <a:r>
              <a:rPr lang="it-IT" b="1" dirty="0" smtClean="0">
                <a:latin typeface="Arial" panose="020B0604020202020204" pitchFamily="34" charset="0"/>
                <a:cs typeface="Arial" panose="020B0604020202020204" pitchFamily="34" charset="0"/>
              </a:rPr>
              <a:t>(segue)</a:t>
            </a:r>
          </a:p>
          <a:p>
            <a:pPr algn="just">
              <a:defRPr/>
            </a:pPr>
            <a:r>
              <a:rPr lang="it-IT" sz="1600" b="1" dirty="0" smtClean="0">
                <a:latin typeface="Arial" panose="020B0604020202020204" pitchFamily="34" charset="0"/>
                <a:cs typeface="Arial" panose="020B0604020202020204" pitchFamily="34" charset="0"/>
              </a:rPr>
              <a:t>disciplina </a:t>
            </a:r>
            <a:r>
              <a:rPr lang="it-IT" sz="1600" b="1" dirty="0">
                <a:latin typeface="Arial" panose="020B0604020202020204" pitchFamily="34" charset="0"/>
                <a:cs typeface="Arial" panose="020B0604020202020204" pitchFamily="34" charset="0"/>
              </a:rPr>
              <a:t>NAZIONALE in materia </a:t>
            </a:r>
            <a:r>
              <a:rPr lang="it-IT" sz="1600" b="1" dirty="0" smtClean="0">
                <a:latin typeface="Arial" panose="020B0604020202020204" pitchFamily="34" charset="0"/>
                <a:cs typeface="Arial" panose="020B0604020202020204" pitchFamily="34" charset="0"/>
              </a:rPr>
              <a:t>di (segue)</a:t>
            </a:r>
          </a:p>
          <a:p>
            <a:pPr algn="just">
              <a:defRPr/>
            </a:pPr>
            <a:endParaRPr lang="it-IT" sz="1100" b="1" dirty="0">
              <a:latin typeface="Arial" panose="020B0604020202020204" pitchFamily="34" charset="0"/>
              <a:cs typeface="Arial" panose="020B0604020202020204" pitchFamily="34" charset="0"/>
            </a:endParaRPr>
          </a:p>
          <a:p>
            <a:pPr marL="1257300" lvl="2" indent="-457200" algn="just">
              <a:buFont typeface="+mj-lt"/>
              <a:buAutoNum type="romanUcPeriod"/>
              <a:defRPr/>
            </a:pPr>
            <a:endParaRPr lang="it-IT" sz="1100" b="1" dirty="0">
              <a:latin typeface="Arial" panose="020B0604020202020204" pitchFamily="34" charset="0"/>
              <a:cs typeface="Arial" panose="020B0604020202020204" pitchFamily="34" charset="0"/>
            </a:endParaRPr>
          </a:p>
          <a:p>
            <a:pPr algn="just">
              <a:defRPr/>
            </a:pPr>
            <a:r>
              <a:rPr lang="it-IT" sz="1600" b="1" dirty="0">
                <a:latin typeface="Arial" panose="020B0604020202020204" pitchFamily="34" charset="0"/>
                <a:cs typeface="Arial" panose="020B0604020202020204" pitchFamily="34" charset="0"/>
              </a:rPr>
              <a:t>2.	Continuità occupazionale in fase di cambio appalto:</a:t>
            </a:r>
          </a:p>
          <a:p>
            <a:pPr algn="just">
              <a:buFontTx/>
              <a:buAutoNum type="alphaLcPeriod"/>
              <a:defRPr/>
            </a:pPr>
            <a:r>
              <a:rPr lang="it-IT" sz="1600" dirty="0" smtClean="0">
                <a:latin typeface="Arial" panose="020B0604020202020204" pitchFamily="34" charset="0"/>
                <a:cs typeface="Arial" panose="020B0604020202020204" pitchFamily="34" charset="0"/>
              </a:rPr>
              <a:t>  </a:t>
            </a:r>
            <a:r>
              <a:rPr lang="it-IT" sz="1600" u="sng" dirty="0" smtClean="0">
                <a:latin typeface="Arial" panose="020B0604020202020204" pitchFamily="34" charset="0"/>
                <a:cs typeface="Arial" panose="020B0604020202020204" pitchFamily="34" charset="0"/>
              </a:rPr>
              <a:t>Discipline </a:t>
            </a:r>
            <a:r>
              <a:rPr lang="it-IT" sz="1600" u="sng" dirty="0">
                <a:latin typeface="Arial" panose="020B0604020202020204" pitchFamily="34" charset="0"/>
                <a:cs typeface="Arial" panose="020B0604020202020204" pitchFamily="34" charset="0"/>
              </a:rPr>
              <a:t>generali</a:t>
            </a:r>
            <a:r>
              <a:rPr lang="it-IT" sz="1600" dirty="0">
                <a:latin typeface="Arial" panose="020B0604020202020204" pitchFamily="34" charset="0"/>
                <a:cs typeface="Arial" panose="020B0604020202020204" pitchFamily="34" charset="0"/>
              </a:rPr>
              <a:t>:</a:t>
            </a:r>
          </a:p>
          <a:p>
            <a:pPr algn="just">
              <a:defRPr/>
            </a:pPr>
            <a:r>
              <a:rPr lang="it-IT" sz="1400" dirty="0">
                <a:latin typeface="Arial" panose="020B0604020202020204" pitchFamily="34" charset="0"/>
                <a:cs typeface="Arial" panose="020B0604020202020204" pitchFamily="34" charset="0"/>
              </a:rPr>
              <a:t>	i.   Art. 69,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n. 163/2006 </a:t>
            </a:r>
            <a:r>
              <a:rPr lang="it-IT" sz="1200" dirty="0">
                <a:latin typeface="Arial" panose="020B0604020202020204" pitchFamily="34" charset="0"/>
                <a:cs typeface="Arial" panose="020B0604020202020204" pitchFamily="34" charset="0"/>
              </a:rPr>
              <a:t>(abrogato)</a:t>
            </a:r>
            <a:r>
              <a:rPr lang="it-IT" sz="1400" dirty="0">
                <a:latin typeface="Arial" panose="020B0604020202020204" pitchFamily="34" charset="0"/>
                <a:cs typeface="Arial" panose="020B0604020202020204" pitchFamily="34" charset="0"/>
              </a:rPr>
              <a:t>: facoltà di inserire nei capitolati clausole sociali</a:t>
            </a:r>
          </a:p>
          <a:p>
            <a:pPr algn="just">
              <a:defRPr/>
            </a:pPr>
            <a:r>
              <a:rPr lang="it-IT" sz="1400" dirty="0">
                <a:latin typeface="Arial" panose="020B0604020202020204" pitchFamily="34" charset="0"/>
                <a:cs typeface="Arial" panose="020B0604020202020204" pitchFamily="34" charset="0"/>
              </a:rPr>
              <a:t>	ii. Art. 50,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n. 50/2016: obbligo inserire clausole sociali nel rispetto dei principi comunitari</a:t>
            </a:r>
          </a:p>
          <a:p>
            <a:pPr algn="just">
              <a:defRPr/>
            </a:pPr>
            <a:endParaRPr lang="it-IT" sz="1400" dirty="0">
              <a:latin typeface="Arial" panose="020B0604020202020204" pitchFamily="34" charset="0"/>
              <a:cs typeface="Arial" panose="020B0604020202020204" pitchFamily="34" charset="0"/>
            </a:endParaRPr>
          </a:p>
          <a:p>
            <a:pPr algn="just">
              <a:buFontTx/>
              <a:buAutoNum type="alphaLcPeriod" startAt="2"/>
              <a:defRPr/>
            </a:pPr>
            <a:r>
              <a:rPr lang="it-IT" sz="1600" dirty="0" smtClean="0">
                <a:latin typeface="Arial" panose="020B0604020202020204" pitchFamily="34" charset="0"/>
                <a:cs typeface="Arial" panose="020B0604020202020204" pitchFamily="34" charset="0"/>
              </a:rPr>
              <a:t>  </a:t>
            </a:r>
            <a:r>
              <a:rPr lang="it-IT" sz="1600" u="sng" dirty="0" smtClean="0">
                <a:latin typeface="Arial" panose="020B0604020202020204" pitchFamily="34" charset="0"/>
                <a:cs typeface="Arial" panose="020B0604020202020204" pitchFamily="34" charset="0"/>
              </a:rPr>
              <a:t>Discipline </a:t>
            </a:r>
            <a:r>
              <a:rPr lang="it-IT" sz="1600" u="sng" dirty="0">
                <a:latin typeface="Arial" panose="020B0604020202020204" pitchFamily="34" charset="0"/>
                <a:cs typeface="Arial" panose="020B0604020202020204" pitchFamily="34" charset="0"/>
              </a:rPr>
              <a:t>speciali</a:t>
            </a:r>
            <a:r>
              <a:rPr lang="it-IT" sz="1600" dirty="0">
                <a:latin typeface="Arial" panose="020B0604020202020204" pitchFamily="34" charset="0"/>
                <a:cs typeface="Arial" panose="020B0604020202020204" pitchFamily="34" charset="0"/>
              </a:rPr>
              <a:t>:</a:t>
            </a:r>
          </a:p>
          <a:p>
            <a:pPr>
              <a:defRPr/>
            </a:pPr>
            <a:r>
              <a:rPr lang="it-IT" sz="1100" dirty="0">
                <a:latin typeface="Arial" panose="020B0604020202020204" pitchFamily="34" charset="0"/>
                <a:cs typeface="Arial" panose="020B0604020202020204" pitchFamily="34" charset="0"/>
              </a:rPr>
              <a:t>	i.   </a:t>
            </a:r>
            <a:r>
              <a:rPr lang="it-IT" sz="1400" dirty="0">
                <a:latin typeface="Arial" panose="020B0604020202020204" pitchFamily="34" charset="0"/>
                <a:cs typeface="Arial" panose="020B0604020202020204" pitchFamily="34" charset="0"/>
              </a:rPr>
              <a:t>Art. 26, RD n. 148/1931 : trasporti in concessione</a:t>
            </a:r>
          </a:p>
          <a:p>
            <a:pPr>
              <a:defRPr/>
            </a:pPr>
            <a:r>
              <a:rPr lang="it-IT" sz="1400" dirty="0">
                <a:latin typeface="Arial" panose="020B0604020202020204" pitchFamily="34" charset="0"/>
                <a:cs typeface="Arial" panose="020B0604020202020204" pitchFamily="34" charset="0"/>
              </a:rPr>
              <a:t> 	ii.  Art. 14,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n. 18/1999 (servizi aeroportuali) : norma ritenuta non conforme ai principi comunitari </a:t>
            </a:r>
          </a:p>
          <a:p>
            <a:pPr>
              <a:defRPr/>
            </a:pPr>
            <a:r>
              <a:rPr lang="it-IT" sz="1400" dirty="0">
                <a:latin typeface="Arial" panose="020B0604020202020204" pitchFamily="34" charset="0"/>
                <a:cs typeface="Arial" panose="020B0604020202020204" pitchFamily="34" charset="0"/>
              </a:rPr>
              <a:t>	iii.  Art. 173 e 202,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152/2006 : servizi idrici e rifiuti </a:t>
            </a:r>
            <a:r>
              <a:rPr lang="it-IT" sz="1400" dirty="0" smtClean="0">
                <a:latin typeface="Arial" panose="020B0604020202020204" pitchFamily="34" charset="0"/>
                <a:cs typeface="Arial" panose="020B0604020202020204" pitchFamily="34" charset="0"/>
              </a:rPr>
              <a:t>(interpretare come solo personale al 31.12.2005 – effetti 2112 c.c.)</a:t>
            </a:r>
            <a:endParaRPr lang="it-IT" sz="1400" dirty="0">
              <a:latin typeface="Arial" panose="020B0604020202020204" pitchFamily="34" charset="0"/>
              <a:cs typeface="Arial" panose="020B0604020202020204" pitchFamily="34" charset="0"/>
            </a:endParaRPr>
          </a:p>
          <a:p>
            <a:pPr>
              <a:defRPr/>
            </a:pPr>
            <a:r>
              <a:rPr lang="it-IT" sz="1400" dirty="0">
                <a:latin typeface="Arial" panose="020B0604020202020204" pitchFamily="34" charset="0"/>
                <a:cs typeface="Arial" panose="020B0604020202020204" pitchFamily="34" charset="0"/>
              </a:rPr>
              <a:t>	iv.  Art. 24, comma 9, </a:t>
            </a:r>
            <a:r>
              <a:rPr lang="it-IT" sz="1400" dirty="0" err="1">
                <a:latin typeface="Arial" panose="020B0604020202020204" pitchFamily="34" charset="0"/>
                <a:cs typeface="Arial" panose="020B0604020202020204" pitchFamily="34" charset="0"/>
              </a:rPr>
              <a:t>D.Lgs.</a:t>
            </a:r>
            <a:r>
              <a:rPr lang="it-IT" sz="1400" dirty="0">
                <a:latin typeface="Arial" panose="020B0604020202020204" pitchFamily="34" charset="0"/>
                <a:cs typeface="Arial" panose="020B0604020202020204" pitchFamily="34" charset="0"/>
              </a:rPr>
              <a:t> n. 175/2016 : società partecipate </a:t>
            </a:r>
            <a:r>
              <a:rPr lang="it-IT" sz="1400" dirty="0" smtClean="0">
                <a:latin typeface="Arial" panose="020B0604020202020204" pitchFamily="34" charset="0"/>
                <a:cs typeface="Arial" panose="020B0604020202020204" pitchFamily="34" charset="0"/>
              </a:rPr>
              <a:t>(solo 1 gara dopo cessazione affidamento -effetti </a:t>
            </a:r>
            <a:r>
              <a:rPr lang="it-IT" sz="1400" dirty="0">
                <a:latin typeface="Arial" panose="020B0604020202020204" pitchFamily="34" charset="0"/>
                <a:cs typeface="Arial" panose="020B0604020202020204" pitchFamily="34" charset="0"/>
              </a:rPr>
              <a:t>del 2112 c.c.)</a:t>
            </a:r>
          </a:p>
          <a:p>
            <a:pPr algn="ctr">
              <a:defRPr/>
            </a:pPr>
            <a:r>
              <a:rPr lang="it-IT" sz="1400" dirty="0">
                <a:latin typeface="Arial" panose="020B0604020202020204" pitchFamily="34" charset="0"/>
                <a:cs typeface="Arial" panose="020B0604020202020204" pitchFamily="34" charset="0"/>
              </a:rPr>
              <a:t>________________________</a:t>
            </a:r>
          </a:p>
          <a:p>
            <a:pPr>
              <a:buFontTx/>
              <a:buAutoNum type="arabicPeriod" startAt="3"/>
              <a:defRPr/>
            </a:pPr>
            <a:r>
              <a:rPr lang="it-IT" sz="1600" b="1" dirty="0" smtClean="0">
                <a:latin typeface="Arial" panose="020B0604020202020204" pitchFamily="34" charset="0"/>
                <a:cs typeface="Arial" panose="020B0604020202020204" pitchFamily="34" charset="0"/>
              </a:rPr>
              <a:t>             Costo </a:t>
            </a:r>
            <a:r>
              <a:rPr lang="it-IT" sz="1600" b="1" dirty="0">
                <a:latin typeface="Arial" panose="020B0604020202020204" pitchFamily="34" charset="0"/>
                <a:cs typeface="Arial" panose="020B0604020202020204" pitchFamily="34" charset="0"/>
              </a:rPr>
              <a:t>del lavoro.</a:t>
            </a:r>
            <a:r>
              <a:rPr lang="it-IT" sz="1400" dirty="0">
                <a:latin typeface="Arial" panose="020B0604020202020204" pitchFamily="34" charset="0"/>
                <a:cs typeface="Arial" panose="020B0604020202020204" pitchFamily="34" charset="0"/>
              </a:rPr>
              <a:t> </a:t>
            </a:r>
          </a:p>
          <a:p>
            <a:pPr>
              <a:defRPr/>
            </a:pPr>
            <a:r>
              <a:rPr lang="it-IT" sz="1400" dirty="0">
                <a:latin typeface="Arial" panose="020B0604020202020204" pitchFamily="34" charset="0"/>
                <a:cs typeface="Arial" panose="020B0604020202020204" pitchFamily="34" charset="0"/>
              </a:rPr>
              <a:t>Realizzano forme di clausole sociali «indirette» attraverso disciplina della rilevanza costo lavoro in sede di valutazione dell’offerta. (</a:t>
            </a:r>
            <a:r>
              <a:rPr lang="it-IT" sz="1100" dirty="0" err="1">
                <a:latin typeface="Arial" panose="020B0604020202020204" pitchFamily="34" charset="0"/>
                <a:cs typeface="Arial" panose="020B0604020202020204" pitchFamily="34" charset="0"/>
              </a:rPr>
              <a:t>D.Lgs.</a:t>
            </a:r>
            <a:r>
              <a:rPr lang="it-IT" sz="1100" dirty="0">
                <a:latin typeface="Arial" panose="020B0604020202020204" pitchFamily="34" charset="0"/>
                <a:cs typeface="Arial" panose="020B0604020202020204" pitchFamily="34" charset="0"/>
              </a:rPr>
              <a:t> n. 163/2006 - Art. 81, comma 3bis: Art. 82, comma 3bis: Art. 86-87 / </a:t>
            </a:r>
            <a:r>
              <a:rPr lang="it-IT" sz="1100" b="1" dirty="0" err="1">
                <a:latin typeface="Arial" panose="020B0604020202020204" pitchFamily="34" charset="0"/>
                <a:cs typeface="Arial" panose="020B0604020202020204" pitchFamily="34" charset="0"/>
              </a:rPr>
              <a:t>D.Lgs.</a:t>
            </a:r>
            <a:r>
              <a:rPr lang="it-IT" sz="1100" b="1" dirty="0">
                <a:latin typeface="Arial" panose="020B0604020202020204" pitchFamily="34" charset="0"/>
                <a:cs typeface="Arial" panose="020B0604020202020204" pitchFamily="34" charset="0"/>
              </a:rPr>
              <a:t> n. 50/2017: Art. 23, comma 16: Art. 97, comma </a:t>
            </a:r>
            <a:r>
              <a:rPr lang="it-IT" sz="1100" b="1" dirty="0" smtClean="0">
                <a:latin typeface="Arial" panose="020B0604020202020204" pitchFamily="34" charset="0"/>
                <a:cs typeface="Arial" panose="020B0604020202020204" pitchFamily="34" charset="0"/>
              </a:rPr>
              <a:t>5</a:t>
            </a:r>
            <a:r>
              <a:rPr lang="it-IT" sz="1100" dirty="0" smtClean="0">
                <a:latin typeface="Arial" panose="020B0604020202020204" pitchFamily="34" charset="0"/>
                <a:cs typeface="Arial" panose="020B0604020202020204" pitchFamily="34" charset="0"/>
              </a:rPr>
              <a:t>).</a:t>
            </a:r>
            <a:endParaRPr lang="it-IT"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202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- 7</a:t>
            </a:r>
            <a:endParaRPr lang="it-IT" sz="1400" dirty="0"/>
          </a:p>
        </p:txBody>
      </p:sp>
      <p:sp>
        <p:nvSpPr>
          <p:cNvPr id="3" name="Rettangolo 2"/>
          <p:cNvSpPr/>
          <p:nvPr/>
        </p:nvSpPr>
        <p:spPr>
          <a:xfrm>
            <a:off x="238857" y="2059215"/>
            <a:ext cx="11953143" cy="4098558"/>
          </a:xfrm>
          <a:prstGeom prst="rect">
            <a:avLst/>
          </a:prstGeom>
        </p:spPr>
        <p:txBody>
          <a:bodyPr wrap="square">
            <a:spAutoFit/>
          </a:bodyPr>
          <a:lstStyle/>
          <a:p>
            <a:pPr algn="ctr">
              <a:defRPr/>
            </a:pPr>
            <a:r>
              <a:rPr lang="it-IT" sz="2000" b="1" dirty="0" smtClean="0">
                <a:solidFill>
                  <a:srgbClr val="000000"/>
                </a:solidFill>
                <a:latin typeface="Arial" pitchFamily="34" charset="0"/>
                <a:cs typeface="Arial" pitchFamily="34" charset="0"/>
              </a:rPr>
              <a:t>Appalti pubblici - Disciplina </a:t>
            </a:r>
            <a:r>
              <a:rPr lang="it-IT" sz="2000" b="1" dirty="0">
                <a:solidFill>
                  <a:srgbClr val="000000"/>
                </a:solidFill>
                <a:latin typeface="Arial" pitchFamily="34" charset="0"/>
                <a:cs typeface="Arial" pitchFamily="34" charset="0"/>
              </a:rPr>
              <a:t>contrattuale</a:t>
            </a:r>
            <a:r>
              <a:rPr lang="it-IT" b="1" dirty="0">
                <a:solidFill>
                  <a:srgbClr val="000000"/>
                </a:solidFill>
                <a:latin typeface="Arial" pitchFamily="34" charset="0"/>
                <a:cs typeface="Arial" pitchFamily="34" charset="0"/>
              </a:rPr>
              <a:t> </a:t>
            </a:r>
          </a:p>
          <a:p>
            <a:pPr algn="ctr">
              <a:defRPr/>
            </a:pPr>
            <a:endParaRPr lang="it-IT" sz="1600" b="1" dirty="0">
              <a:solidFill>
                <a:srgbClr val="FF0000"/>
              </a:solidFill>
              <a:cs typeface="Arial" pitchFamily="34" charset="0"/>
            </a:endParaRPr>
          </a:p>
          <a:p>
            <a:pPr>
              <a:defRPr/>
            </a:pPr>
            <a:r>
              <a:rPr lang="it-IT" sz="1600" dirty="0">
                <a:latin typeface="Arial" panose="020B0604020202020204" pitchFamily="34" charset="0"/>
                <a:cs typeface="Arial" panose="020B0604020202020204" pitchFamily="34" charset="0"/>
              </a:rPr>
              <a:t>Si </a:t>
            </a:r>
            <a:r>
              <a:rPr lang="it-IT" sz="1600" dirty="0" smtClean="0">
                <a:latin typeface="Arial" panose="020B0604020202020204" pitchFamily="34" charset="0"/>
                <a:cs typeface="Arial" panose="020B0604020202020204" pitchFamily="34" charset="0"/>
              </a:rPr>
              <a:t>può suddividere </a:t>
            </a:r>
            <a:r>
              <a:rPr lang="it-IT" sz="1600" dirty="0">
                <a:latin typeface="Arial" panose="020B0604020202020204" pitchFamily="34" charset="0"/>
                <a:cs typeface="Arial" panose="020B0604020202020204" pitchFamily="34" charset="0"/>
              </a:rPr>
              <a:t>in base al contenuto in norme che prevedono: </a:t>
            </a:r>
          </a:p>
          <a:p>
            <a:pPr algn="just">
              <a:lnSpc>
                <a:spcPct val="115000"/>
              </a:lnSpc>
              <a:defRPr/>
            </a:pPr>
            <a:endParaRPr lang="it-IT" sz="16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defRPr/>
            </a:pPr>
            <a:r>
              <a:rPr lang="it-IT" sz="1600" b="1" dirty="0">
                <a:latin typeface="Arial" panose="020B0604020202020204" pitchFamily="34" charset="0"/>
                <a:ea typeface="Calibri" panose="020F0502020204030204" pitchFamily="34" charset="0"/>
                <a:cs typeface="Arial" panose="020B0604020202020204" pitchFamily="34" charset="0"/>
              </a:rPr>
              <a:t>1. procedura sindacale finalizzata a garantire la continuità occupazionale compatibilmente con esigenze organizzative imprese, principio concorrenza ed eventuali clausole dei bandi di gara</a:t>
            </a:r>
            <a:r>
              <a:rPr lang="it-IT" sz="16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defRPr/>
            </a:pPr>
            <a:r>
              <a:rPr lang="it-IT" sz="1600" dirty="0">
                <a:latin typeface="Arial" panose="020B0604020202020204" pitchFamily="34" charset="0"/>
                <a:ea typeface="Calibri" panose="020F0502020204030204" pitchFamily="34" charset="0"/>
                <a:cs typeface="Arial" panose="020B0604020202020204" pitchFamily="34" charset="0"/>
              </a:rPr>
              <a:t>- Cfr. art. 6 bis, Accordo 3.7.2017 piccola e media industria metalmeccanica; art. 9bis, Accordo 26.11.2016 aziende metalmeccaniche</a:t>
            </a:r>
          </a:p>
          <a:p>
            <a:pPr algn="just">
              <a:lnSpc>
                <a:spcPct val="115000"/>
              </a:lnSpc>
              <a:spcBef>
                <a:spcPts val="0"/>
              </a:spcBef>
              <a:spcAft>
                <a:spcPts val="0"/>
              </a:spcAft>
              <a:buFont typeface="+mj-lt"/>
              <a:buAutoNum type="arabicPeriod"/>
              <a:defRPr/>
            </a:pPr>
            <a:endParaRPr 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defRPr/>
            </a:pPr>
            <a:r>
              <a:rPr lang="it-IT" sz="1600" b="1" dirty="0">
                <a:latin typeface="Arial" panose="020B0604020202020204" pitchFamily="34" charset="0"/>
                <a:ea typeface="Calibri" panose="020F0502020204030204" pitchFamily="34" charset="0"/>
                <a:cs typeface="Arial" panose="020B0604020202020204" pitchFamily="34" charset="0"/>
              </a:rPr>
              <a:t>2.  obblighi assunzione condizionati ad anzianità di servizio nell’appalto</a:t>
            </a:r>
          </a:p>
          <a:p>
            <a:pPr algn="just">
              <a:lnSpc>
                <a:spcPct val="115000"/>
              </a:lnSpc>
              <a:defRPr/>
            </a:pPr>
            <a:r>
              <a:rPr lang="it-IT" sz="1600" dirty="0">
                <a:latin typeface="Arial" panose="020B0604020202020204" pitchFamily="34" charset="0"/>
                <a:ea typeface="Calibri" panose="020F0502020204030204" pitchFamily="34" charset="0"/>
                <a:cs typeface="Arial" panose="020B0604020202020204" pitchFamily="34" charset="0"/>
              </a:rPr>
              <a:t>-  Cfr. art. 6, Accordo 6.12.2016 imprese esercenti servizi ambientali; art. 34, CCNL 27.2.2014 agenzie somministrazione lavoro.</a:t>
            </a:r>
          </a:p>
          <a:p>
            <a:pPr algn="just">
              <a:lnSpc>
                <a:spcPct val="115000"/>
              </a:lnSpc>
              <a:spcAft>
                <a:spcPts val="1000"/>
              </a:spcAft>
              <a:defRPr/>
            </a:pPr>
            <a:endParaRPr 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defRPr/>
            </a:pPr>
            <a:r>
              <a:rPr lang="it-IT" sz="1600" b="1" dirty="0">
                <a:latin typeface="Arial" panose="020B0604020202020204" pitchFamily="34" charset="0"/>
                <a:ea typeface="Calibri" panose="020F0502020204030204" pitchFamily="34" charset="0"/>
                <a:cs typeface="Arial" panose="020B0604020202020204" pitchFamily="34" charset="0"/>
              </a:rPr>
              <a:t>3.  obblighi assunzione condizionati alle nuove condizioni di appalto</a:t>
            </a:r>
          </a:p>
          <a:p>
            <a:pPr>
              <a:defRPr/>
            </a:pPr>
            <a:r>
              <a:rPr lang="it-IT" sz="1600" dirty="0">
                <a:latin typeface="Arial" panose="020B0604020202020204" pitchFamily="34" charset="0"/>
                <a:ea typeface="Calibri" panose="020F0502020204030204" pitchFamily="34" charset="0"/>
                <a:cs typeface="Arial" panose="020B0604020202020204" pitchFamily="34" charset="0"/>
              </a:rPr>
              <a:t>-  Cfr. nuovo articolo, Accordo 11.5.2017 sistema industriale integrato beni e servizi medici.</a:t>
            </a:r>
          </a:p>
        </p:txBody>
      </p:sp>
    </p:spTree>
    <p:extLst>
      <p:ext uri="{BB962C8B-B14F-4D97-AF65-F5344CB8AC3E}">
        <p14:creationId xmlns:p14="http://schemas.microsoft.com/office/powerpoint/2010/main" val="1392660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- 8</a:t>
            </a:r>
            <a:endParaRPr lang="it-IT" sz="1400" dirty="0"/>
          </a:p>
        </p:txBody>
      </p:sp>
      <p:sp>
        <p:nvSpPr>
          <p:cNvPr id="3" name="Rettangolo 2"/>
          <p:cNvSpPr/>
          <p:nvPr/>
        </p:nvSpPr>
        <p:spPr>
          <a:xfrm>
            <a:off x="559840" y="1843648"/>
            <a:ext cx="10998926" cy="4375044"/>
          </a:xfrm>
          <a:prstGeom prst="rect">
            <a:avLst/>
          </a:prstGeom>
        </p:spPr>
        <p:txBody>
          <a:bodyPr wrap="square">
            <a:spAutoFit/>
          </a:bodyPr>
          <a:lstStyle/>
          <a:p>
            <a:pPr algn="ctr">
              <a:lnSpc>
                <a:spcPct val="115000"/>
              </a:lnSpc>
              <a:spcBef>
                <a:spcPct val="0"/>
              </a:spcBef>
              <a:defRPr/>
            </a:pPr>
            <a:r>
              <a:rPr lang="it-IT" altLang="it-IT" b="1" dirty="0" smtClean="0">
                <a:latin typeface="Arial" panose="020B0604020202020204" pitchFamily="34" charset="0"/>
                <a:ea typeface="Calibri" panose="020F0502020204030204" pitchFamily="34" charset="0"/>
                <a:cs typeface="Arial" panose="020B0604020202020204" pitchFamily="34" charset="0"/>
              </a:rPr>
              <a:t>Appalti pubblici – GIURISPRUDENZA</a:t>
            </a:r>
          </a:p>
          <a:p>
            <a:pPr algn="just">
              <a:lnSpc>
                <a:spcPct val="115000"/>
              </a:lnSpc>
              <a:spcBef>
                <a:spcPct val="0"/>
              </a:spcBef>
              <a:defRPr/>
            </a:pPr>
            <a:r>
              <a:rPr lang="it-IT" altLang="it-IT" sz="1600" b="1" dirty="0" smtClean="0">
                <a:latin typeface="Arial" panose="020B0604020202020204" pitchFamily="34" charset="0"/>
                <a:ea typeface="Calibri" panose="020F0502020204030204" pitchFamily="34" charset="0"/>
                <a:cs typeface="Arial" panose="020B0604020202020204" pitchFamily="34" charset="0"/>
              </a:rPr>
              <a:t>COMUNITARIA</a:t>
            </a:r>
            <a:r>
              <a:rPr lang="it-IT" altLang="it-IT" sz="1600" b="1" dirty="0">
                <a:latin typeface="Arial" panose="020B0604020202020204" pitchFamily="34" charset="0"/>
                <a:ea typeface="Calibri" panose="020F0502020204030204" pitchFamily="34" charset="0"/>
                <a:cs typeface="Arial" panose="020B0604020202020204" pitchFamily="34" charset="0"/>
              </a:rPr>
              <a:t>:</a:t>
            </a:r>
            <a:r>
              <a:rPr lang="it-IT" altLang="it-IT" sz="16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Bef>
                <a:spcPct val="0"/>
              </a:spcBef>
              <a:defRPr/>
            </a:pPr>
            <a:endParaRPr lang="it-IT" altLang="it-IT" sz="16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r>
              <a:rPr lang="it-IT" altLang="it-IT" sz="1600" dirty="0" smtClean="0">
                <a:latin typeface="Arial" panose="020B0604020202020204" pitchFamily="34" charset="0"/>
                <a:ea typeface="Calibri" panose="020F0502020204030204" pitchFamily="34" charset="0"/>
                <a:cs typeface="Arial" panose="020B0604020202020204" pitchFamily="34" charset="0"/>
              </a:rPr>
              <a:t>•</a:t>
            </a: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b="1" dirty="0">
                <a:latin typeface="Arial" panose="020B0604020202020204" pitchFamily="34" charset="0"/>
                <a:ea typeface="Calibri" panose="020F0502020204030204" pitchFamily="34" charset="0"/>
                <a:cs typeface="Arial" panose="020B0604020202020204" pitchFamily="34" charset="0"/>
              </a:rPr>
              <a:t>clausola prima generazione (applicazione CCNL):</a:t>
            </a:r>
          </a:p>
          <a:p>
            <a:pPr indent="-285750" algn="just">
              <a:lnSpc>
                <a:spcPct val="115000"/>
              </a:lnSpc>
              <a:spcBef>
                <a:spcPct val="0"/>
              </a:spcBef>
              <a:buFontTx/>
              <a:buChar char="-"/>
              <a:defRPr/>
            </a:pPr>
            <a:r>
              <a:rPr lang="it-IT" altLang="it-IT" sz="1600" dirty="0" smtClean="0">
                <a:latin typeface="Arial" panose="020B0604020202020204" pitchFamily="34" charset="0"/>
                <a:ea typeface="Calibri" panose="020F0502020204030204" pitchFamily="34" charset="0"/>
                <a:cs typeface="Arial" panose="020B0604020202020204" pitchFamily="34" charset="0"/>
              </a:rPr>
              <a:t>C</a:t>
            </a: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dirty="0" err="1">
                <a:latin typeface="Arial" panose="020B0604020202020204" pitchFamily="34" charset="0"/>
                <a:ea typeface="Calibri" panose="020F0502020204030204" pitchFamily="34" charset="0"/>
                <a:cs typeface="Arial" panose="020B0604020202020204" pitchFamily="34" charset="0"/>
              </a:rPr>
              <a:t>Giust</a:t>
            </a:r>
            <a:r>
              <a:rPr lang="it-IT" altLang="it-IT" sz="1600" dirty="0">
                <a:latin typeface="Arial" panose="020B0604020202020204" pitchFamily="34" charset="0"/>
                <a:ea typeface="Calibri" panose="020F0502020204030204" pitchFamily="34" charset="0"/>
                <a:cs typeface="Arial" panose="020B0604020202020204" pitchFamily="34" charset="0"/>
              </a:rPr>
              <a:t>. 3 aprile 2008, C-346/06 (RUFFERT) norma ritenuta contrastante con art 49 Trattato Comunità Europea (norma regionale – Land </a:t>
            </a:r>
            <a:r>
              <a:rPr lang="it-IT" altLang="it-IT" sz="1600" dirty="0" smtClean="0">
                <a:latin typeface="Arial" panose="020B0604020202020204" pitchFamily="34" charset="0"/>
                <a:ea typeface="Calibri" panose="020F0502020204030204" pitchFamily="34" charset="0"/>
                <a:cs typeface="Arial" panose="020B0604020202020204" pitchFamily="34" charset="0"/>
              </a:rPr>
              <a:t>– solo appalti pubblici - imponeva </a:t>
            </a:r>
            <a:r>
              <a:rPr lang="it-IT" altLang="it-IT" sz="1600" dirty="0">
                <a:latin typeface="Arial" panose="020B0604020202020204" pitchFamily="34" charset="0"/>
                <a:ea typeface="Calibri" panose="020F0502020204030204" pitchFamily="34" charset="0"/>
                <a:cs typeface="Arial" panose="020B0604020202020204" pitchFamily="34" charset="0"/>
              </a:rPr>
              <a:t>a enti aggiudicatari di assegnare esclusivamente a imprese che applicassero CCNL ivi </a:t>
            </a:r>
            <a:r>
              <a:rPr lang="it-IT" altLang="it-IT" sz="1600" dirty="0" smtClean="0">
                <a:latin typeface="Arial" panose="020B0604020202020204" pitchFamily="34" charset="0"/>
                <a:ea typeface="Calibri" panose="020F0502020204030204" pitchFamily="34" charset="0"/>
                <a:cs typeface="Arial" panose="020B0604020202020204" pitchFamily="34" charset="0"/>
              </a:rPr>
              <a:t>applicato, non di applicazione generale). </a:t>
            </a:r>
          </a:p>
          <a:p>
            <a:pPr indent="-285750" algn="just">
              <a:lnSpc>
                <a:spcPct val="115000"/>
              </a:lnSpc>
              <a:spcBef>
                <a:spcPct val="0"/>
              </a:spcBef>
              <a:buFontTx/>
              <a:buChar char="-"/>
              <a:defRPr/>
            </a:pPr>
            <a:endParaRPr lang="it-IT" altLang="it-IT" sz="1600" dirty="0">
              <a:latin typeface="Arial" panose="020B0604020202020204" pitchFamily="34" charset="0"/>
              <a:ea typeface="Calibri" panose="020F0502020204030204" pitchFamily="34" charset="0"/>
              <a:cs typeface="Arial" panose="020B0604020202020204" pitchFamily="34" charset="0"/>
            </a:endParaRPr>
          </a:p>
          <a:p>
            <a:pPr indent="-285750" algn="just">
              <a:lnSpc>
                <a:spcPct val="115000"/>
              </a:lnSpc>
              <a:spcBef>
                <a:spcPct val="0"/>
              </a:spcBef>
              <a:buFontTx/>
              <a:buChar char="-"/>
              <a:defRPr/>
            </a:pPr>
            <a:r>
              <a:rPr lang="it-IT" altLang="it-IT" sz="1600" dirty="0" smtClean="0">
                <a:latin typeface="Arial" panose="020B0604020202020204" pitchFamily="34" charset="0"/>
                <a:ea typeface="Calibri" panose="020F0502020204030204" pitchFamily="34" charset="0"/>
                <a:cs typeface="Arial" panose="020B0604020202020204" pitchFamily="34" charset="0"/>
              </a:rPr>
              <a:t>C</a:t>
            </a: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dirty="0" err="1">
                <a:latin typeface="Arial" panose="020B0604020202020204" pitchFamily="34" charset="0"/>
                <a:ea typeface="Calibri" panose="020F0502020204030204" pitchFamily="34" charset="0"/>
                <a:cs typeface="Arial" panose="020B0604020202020204" pitchFamily="34" charset="0"/>
              </a:rPr>
              <a:t>Giust</a:t>
            </a:r>
            <a:r>
              <a:rPr lang="it-IT" altLang="it-IT" sz="1600" dirty="0">
                <a:latin typeface="Arial" panose="020B0604020202020204" pitchFamily="34" charset="0"/>
                <a:ea typeface="Calibri" panose="020F0502020204030204" pitchFamily="34" charset="0"/>
                <a:cs typeface="Arial" panose="020B0604020202020204" pitchFamily="34" charset="0"/>
              </a:rPr>
              <a:t>. 18 settembre 2014, C-549/13, (</a:t>
            </a:r>
            <a:r>
              <a:rPr lang="it-IT" altLang="it-IT" sz="1600" dirty="0" err="1">
                <a:latin typeface="Arial" panose="020B0604020202020204" pitchFamily="34" charset="0"/>
                <a:ea typeface="Calibri" panose="020F0502020204030204" pitchFamily="34" charset="0"/>
                <a:cs typeface="Arial" panose="020B0604020202020204" pitchFamily="34" charset="0"/>
              </a:rPr>
              <a:t>Bundesdruckerei</a:t>
            </a:r>
            <a:r>
              <a:rPr lang="it-IT" altLang="it-IT" sz="1600" dirty="0">
                <a:latin typeface="Arial" panose="020B0604020202020204" pitchFamily="34" charset="0"/>
                <a:ea typeface="Calibri" panose="020F0502020204030204" pitchFamily="34" charset="0"/>
                <a:cs typeface="Arial" panose="020B0604020202020204" pitchFamily="34" charset="0"/>
              </a:rPr>
              <a:t> c. </a:t>
            </a:r>
            <a:r>
              <a:rPr lang="it-IT" altLang="it-IT" sz="1600" dirty="0" err="1">
                <a:latin typeface="Arial" panose="020B0604020202020204" pitchFamily="34" charset="0"/>
                <a:ea typeface="Calibri" panose="020F0502020204030204" pitchFamily="34" charset="0"/>
                <a:cs typeface="Arial" panose="020B0604020202020204" pitchFamily="34" charset="0"/>
              </a:rPr>
              <a:t>Stadt</a:t>
            </a:r>
            <a:r>
              <a:rPr lang="it-IT" altLang="it-IT" sz="1600" dirty="0">
                <a:latin typeface="Arial" panose="020B0604020202020204" pitchFamily="34" charset="0"/>
                <a:ea typeface="Calibri" panose="020F0502020204030204" pitchFamily="34" charset="0"/>
                <a:cs typeface="Arial" panose="020B0604020202020204" pitchFamily="34" charset="0"/>
              </a:rPr>
              <a:t> Dortmund): norma ritenuta contrastante con art. 56 Trattato Funzionamento Unione Europea (</a:t>
            </a:r>
            <a:r>
              <a:rPr lang="it-IT" altLang="it-IT" sz="1600" dirty="0" smtClean="0">
                <a:latin typeface="Arial" panose="020B0604020202020204" pitchFamily="34" charset="0"/>
                <a:ea typeface="Calibri" panose="020F0502020204030204" pitchFamily="34" charset="0"/>
                <a:cs typeface="Arial" panose="020B0604020202020204" pitchFamily="34" charset="0"/>
              </a:rPr>
              <a:t>norma solo appalti pubblici - imponeva </a:t>
            </a:r>
            <a:r>
              <a:rPr lang="it-IT" altLang="it-IT" sz="1600" dirty="0">
                <a:latin typeface="Arial" panose="020B0604020202020204" pitchFamily="34" charset="0"/>
                <a:ea typeface="Calibri" panose="020F0502020204030204" pitchFamily="34" charset="0"/>
                <a:cs typeface="Arial" panose="020B0604020202020204" pitchFamily="34" charset="0"/>
              </a:rPr>
              <a:t>salario minimo dello stato </a:t>
            </a:r>
            <a:r>
              <a:rPr lang="it-IT" altLang="it-IT" sz="1600" dirty="0" smtClean="0">
                <a:latin typeface="Arial" panose="020B0604020202020204" pitchFamily="34" charset="0"/>
                <a:ea typeface="Calibri" panose="020F0502020204030204" pitchFamily="34" charset="0"/>
                <a:cs typeface="Arial" panose="020B0604020202020204" pitchFamily="34" charset="0"/>
              </a:rPr>
              <a:t>committente, di applicazione generale, ma diverso </a:t>
            </a:r>
            <a:r>
              <a:rPr lang="it-IT" altLang="it-IT" sz="1600" dirty="0">
                <a:latin typeface="Arial" panose="020B0604020202020204" pitchFamily="34" charset="0"/>
                <a:ea typeface="Calibri" panose="020F0502020204030204" pitchFamily="34" charset="0"/>
                <a:cs typeface="Arial" panose="020B0604020202020204" pitchFamily="34" charset="0"/>
              </a:rPr>
              <a:t>da stato di esecuzione appalto). </a:t>
            </a:r>
            <a:endParaRPr lang="it-IT" altLang="it-IT" sz="1600" dirty="0" smtClean="0">
              <a:latin typeface="Arial" panose="020B0604020202020204" pitchFamily="34" charset="0"/>
              <a:ea typeface="Calibri" panose="020F0502020204030204" pitchFamily="34" charset="0"/>
              <a:cs typeface="Arial" panose="020B0604020202020204" pitchFamily="34" charset="0"/>
            </a:endParaRPr>
          </a:p>
          <a:p>
            <a:pPr indent="-285750" algn="just">
              <a:lnSpc>
                <a:spcPct val="115000"/>
              </a:lnSpc>
              <a:spcBef>
                <a:spcPct val="0"/>
              </a:spcBef>
              <a:buFontTx/>
              <a:buChar char="-"/>
              <a:defRPr/>
            </a:pPr>
            <a:endParaRPr lang="it-IT" alt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r>
              <a:rPr lang="it-IT" altLang="it-IT" sz="1600" dirty="0">
                <a:latin typeface="Arial" panose="020B0604020202020204" pitchFamily="34" charset="0"/>
                <a:ea typeface="Calibri" panose="020F0502020204030204" pitchFamily="34" charset="0"/>
                <a:cs typeface="Arial" panose="020B0604020202020204" pitchFamily="34" charset="0"/>
              </a:rPr>
              <a:t>- C. </a:t>
            </a:r>
            <a:r>
              <a:rPr lang="it-IT" altLang="it-IT" sz="1600" dirty="0" err="1">
                <a:latin typeface="Arial" panose="020B0604020202020204" pitchFamily="34" charset="0"/>
                <a:ea typeface="Calibri" panose="020F0502020204030204" pitchFamily="34" charset="0"/>
                <a:cs typeface="Arial" panose="020B0604020202020204" pitchFamily="34" charset="0"/>
              </a:rPr>
              <a:t>Giust</a:t>
            </a:r>
            <a:r>
              <a:rPr lang="it-IT" altLang="it-IT" sz="1600" dirty="0">
                <a:latin typeface="Arial" panose="020B0604020202020204" pitchFamily="34" charset="0"/>
                <a:ea typeface="Calibri" panose="020F0502020204030204" pitchFamily="34" charset="0"/>
                <a:cs typeface="Arial" panose="020B0604020202020204" pitchFamily="34" charset="0"/>
              </a:rPr>
              <a:t>. 17 novembre 2015, C-115/2014 (</a:t>
            </a:r>
            <a:r>
              <a:rPr lang="it-IT" altLang="it-IT" sz="1600" dirty="0" err="1">
                <a:latin typeface="Arial" panose="020B0604020202020204" pitchFamily="34" charset="0"/>
                <a:ea typeface="Calibri" panose="020F0502020204030204" pitchFamily="34" charset="0"/>
                <a:cs typeface="Arial" panose="020B0604020202020204" pitchFamily="34" charset="0"/>
              </a:rPr>
              <a:t>RegioPost</a:t>
            </a:r>
            <a:r>
              <a:rPr lang="it-IT" altLang="it-IT" sz="1600" dirty="0">
                <a:latin typeface="Arial" panose="020B0604020202020204" pitchFamily="34" charset="0"/>
                <a:ea typeface="Calibri" panose="020F0502020204030204" pitchFamily="34" charset="0"/>
                <a:cs typeface="Arial" panose="020B0604020202020204" pitchFamily="34" charset="0"/>
              </a:rPr>
              <a:t> </a:t>
            </a:r>
            <a:r>
              <a:rPr lang="it-IT" altLang="it-IT" sz="1600" dirty="0" err="1">
                <a:latin typeface="Arial" panose="020B0604020202020204" pitchFamily="34" charset="0"/>
                <a:ea typeface="Calibri" panose="020F0502020204030204" pitchFamily="34" charset="0"/>
                <a:cs typeface="Arial" panose="020B0604020202020204" pitchFamily="34" charset="0"/>
              </a:rPr>
              <a:t>GmbH</a:t>
            </a:r>
            <a:r>
              <a:rPr lang="it-IT" altLang="it-IT" sz="1600" dirty="0">
                <a:latin typeface="Arial" panose="020B0604020202020204" pitchFamily="34" charset="0"/>
                <a:ea typeface="Calibri" panose="020F0502020204030204" pitchFamily="34" charset="0"/>
                <a:cs typeface="Arial" panose="020B0604020202020204" pitchFamily="34" charset="0"/>
              </a:rPr>
              <a:t> &amp; Co. KG.): norma conforme </a:t>
            </a:r>
            <a:r>
              <a:rPr lang="it-IT" altLang="it-IT" sz="1600" dirty="0" smtClean="0">
                <a:latin typeface="Arial" panose="020B0604020202020204" pitchFamily="34" charset="0"/>
                <a:ea typeface="Calibri" panose="020F0502020204030204" pitchFamily="34" charset="0"/>
                <a:cs typeface="Arial" panose="020B0604020202020204" pitchFamily="34" charset="0"/>
              </a:rPr>
              <a:t>(norma solo appalti pubblici - impone </a:t>
            </a:r>
            <a:r>
              <a:rPr lang="it-IT" altLang="it-IT" sz="1600" dirty="0">
                <a:latin typeface="Arial" panose="020B0604020202020204" pitchFamily="34" charset="0"/>
                <a:ea typeface="Calibri" panose="020F0502020204030204" pitchFamily="34" charset="0"/>
                <a:cs typeface="Arial" panose="020B0604020202020204" pitchFamily="34" charset="0"/>
              </a:rPr>
              <a:t>agli offerenti e subappaltatori di impegnarsi ad un salario minimo </a:t>
            </a:r>
            <a:r>
              <a:rPr lang="it-IT" altLang="it-IT" sz="1600" dirty="0" smtClean="0">
                <a:latin typeface="Arial" panose="020B0604020202020204" pitchFamily="34" charset="0"/>
                <a:ea typeface="Calibri" panose="020F0502020204030204" pitchFamily="34" charset="0"/>
                <a:cs typeface="Arial" panose="020B0604020202020204" pitchFamily="34" charset="0"/>
              </a:rPr>
              <a:t>relativo a stato di esecuzione lavoro con norma di applicazione generale</a:t>
            </a:r>
            <a:r>
              <a:rPr lang="it-IT" altLang="it-IT" sz="1600" smtClean="0">
                <a:latin typeface="Arial" panose="020B0604020202020204" pitchFamily="34" charset="0"/>
                <a:ea typeface="Calibri" panose="020F0502020204030204" pitchFamily="34" charset="0"/>
                <a:cs typeface="Arial" panose="020B0604020202020204" pitchFamily="34" charset="0"/>
              </a:rPr>
              <a:t>). </a:t>
            </a:r>
            <a:endParaRPr lang="it-IT" altLang="it-IT"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2395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6" name="Rettangolo 5"/>
          <p:cNvSpPr/>
          <p:nvPr/>
        </p:nvSpPr>
        <p:spPr>
          <a:xfrm>
            <a:off x="0" y="1415980"/>
            <a:ext cx="11909601" cy="307777"/>
          </a:xfrm>
          <a:prstGeom prst="rect">
            <a:avLst/>
          </a:prstGeom>
        </p:spPr>
        <p:txBody>
          <a:bodyPr wrap="square">
            <a:spAutoFit/>
          </a:bodyPr>
          <a:lstStyle/>
          <a:p>
            <a:pPr algn="ct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Clausole sociali negli appalti e nei trasferimenti di azienda”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avv</a:t>
            </a:r>
            <a:r>
              <a:rPr lang="it-IT" altLang="it-IT" sz="1400" i="1" dirty="0">
                <a:latin typeface="Arial Unicode MS" panose="020B0604020202020204" pitchFamily="34" charset="-128"/>
                <a:ea typeface="Arial Unicode MS" panose="020B0604020202020204" pitchFamily="34" charset="-128"/>
                <a:cs typeface="Arial Unicode MS" panose="020B0604020202020204" pitchFamily="34" charset="-128"/>
              </a:rPr>
              <a:t>. Andrea </a:t>
            </a:r>
            <a:r>
              <a:rPr lang="it-IT" alt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Uberti </a:t>
            </a:r>
            <a:r>
              <a:rPr lang="it-IT" sz="1400" i="1" dirty="0" smtClean="0">
                <a:latin typeface="Arial Unicode MS" panose="020B0604020202020204" pitchFamily="34" charset="-128"/>
                <a:ea typeface="Arial Unicode MS" panose="020B0604020202020204" pitchFamily="34" charset="-128"/>
                <a:cs typeface="Arial Unicode MS" panose="020B0604020202020204" pitchFamily="34" charset="-128"/>
              </a:rPr>
              <a:t>- 9</a:t>
            </a:r>
            <a:endParaRPr lang="it-IT" sz="1400" dirty="0"/>
          </a:p>
        </p:txBody>
      </p:sp>
      <p:sp>
        <p:nvSpPr>
          <p:cNvPr id="3" name="Rettangolo 2"/>
          <p:cNvSpPr/>
          <p:nvPr/>
        </p:nvSpPr>
        <p:spPr>
          <a:xfrm>
            <a:off x="559840" y="1843648"/>
            <a:ext cx="10998926" cy="3242426"/>
          </a:xfrm>
          <a:prstGeom prst="rect">
            <a:avLst/>
          </a:prstGeom>
        </p:spPr>
        <p:txBody>
          <a:bodyPr wrap="square">
            <a:spAutoFit/>
          </a:bodyPr>
          <a:lstStyle/>
          <a:p>
            <a:pPr algn="ctr">
              <a:lnSpc>
                <a:spcPct val="115000"/>
              </a:lnSpc>
              <a:spcBef>
                <a:spcPct val="0"/>
              </a:spcBef>
              <a:defRPr/>
            </a:pPr>
            <a:endParaRPr lang="it-IT" altLang="it-IT" b="1" dirty="0" smtClean="0">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ct val="0"/>
              </a:spcBef>
              <a:defRPr/>
            </a:pPr>
            <a:r>
              <a:rPr lang="it-IT" altLang="it-IT" b="1" dirty="0" smtClean="0">
                <a:latin typeface="Arial" panose="020B0604020202020204" pitchFamily="34" charset="0"/>
                <a:ea typeface="Calibri" panose="020F0502020204030204" pitchFamily="34" charset="0"/>
                <a:cs typeface="Arial" panose="020B0604020202020204" pitchFamily="34" charset="0"/>
              </a:rPr>
              <a:t>Appalti pubblici – GIURISPRUDENZA (segue)</a:t>
            </a:r>
          </a:p>
          <a:p>
            <a:pPr algn="just">
              <a:lnSpc>
                <a:spcPct val="115000"/>
              </a:lnSpc>
              <a:spcBef>
                <a:spcPct val="0"/>
              </a:spcBef>
              <a:defRPr/>
            </a:pPr>
            <a:r>
              <a:rPr lang="it-IT" altLang="it-IT" sz="1600" b="1" dirty="0" smtClean="0">
                <a:latin typeface="Arial" panose="020B0604020202020204" pitchFamily="34" charset="0"/>
                <a:ea typeface="Calibri" panose="020F0502020204030204" pitchFamily="34" charset="0"/>
                <a:cs typeface="Arial" panose="020B0604020202020204" pitchFamily="34" charset="0"/>
              </a:rPr>
              <a:t>COMUNITARIA (segue):</a:t>
            </a:r>
            <a:r>
              <a:rPr lang="it-IT" altLang="it-IT" sz="1600" dirty="0" smtClean="0">
                <a:latin typeface="Arial" panose="020B0604020202020204" pitchFamily="34" charset="0"/>
                <a:ea typeface="Calibri" panose="020F0502020204030204" pitchFamily="34" charset="0"/>
                <a:cs typeface="Arial" panose="020B0604020202020204" pitchFamily="34" charset="0"/>
              </a:rPr>
              <a:t> </a:t>
            </a:r>
            <a:endParaRPr lang="it-IT" altLang="it-IT"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endParaRPr lang="it-IT" altLang="it-IT" sz="14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r>
              <a:rPr lang="it-IT" altLang="it-IT" sz="1600" b="1" dirty="0">
                <a:solidFill>
                  <a:srgbClr val="000000"/>
                </a:solidFill>
                <a:latin typeface="Arial" panose="020B0604020202020204" pitchFamily="34" charset="0"/>
                <a:ea typeface="Calibri" panose="020F0502020204030204" pitchFamily="34" charset="0"/>
                <a:cs typeface="Arial" panose="020B0604020202020204" pitchFamily="34" charset="0"/>
              </a:rPr>
              <a:t>	Clausole seconda generazione (continuità occupazionale):</a:t>
            </a:r>
          </a:p>
          <a:p>
            <a:pPr algn="just">
              <a:lnSpc>
                <a:spcPct val="115000"/>
              </a:lnSpc>
              <a:spcBef>
                <a:spcPct val="0"/>
              </a:spcBef>
              <a:defRPr/>
            </a:pP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C. </a:t>
            </a:r>
            <a:r>
              <a:rPr lang="it-IT" altLang="it-IT" sz="1600" dirty="0" err="1">
                <a:solidFill>
                  <a:srgbClr val="000000"/>
                </a:solidFill>
                <a:latin typeface="Arial" panose="020B0604020202020204" pitchFamily="34" charset="0"/>
                <a:ea typeface="Calibri" panose="020F0502020204030204" pitchFamily="34" charset="0"/>
                <a:cs typeface="Arial" panose="020B0604020202020204" pitchFamily="34" charset="0"/>
              </a:rPr>
              <a:t>Giust</a:t>
            </a: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9 dicembre 2004, C-460/02, (Commissione Comunità Europea </a:t>
            </a:r>
            <a:r>
              <a:rPr lang="it-IT" altLang="it-IT" sz="1600" dirty="0" err="1">
                <a:solidFill>
                  <a:srgbClr val="000000"/>
                </a:solidFill>
                <a:latin typeface="Arial" panose="020B0604020202020204" pitchFamily="34" charset="0"/>
                <a:ea typeface="Calibri" panose="020F0502020204030204" pitchFamily="34" charset="0"/>
                <a:cs typeface="Arial" panose="020B0604020202020204" pitchFamily="34" charset="0"/>
              </a:rPr>
              <a:t>c.Repubblica</a:t>
            </a: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italiana: </a:t>
            </a:r>
            <a:r>
              <a:rPr lang="it-IT" altLang="it-IT" sz="1600" dirty="0" err="1">
                <a:solidFill>
                  <a:srgbClr val="000000"/>
                </a:solidFill>
                <a:latin typeface="Arial" panose="020B0604020202020204" pitchFamily="34" charset="0"/>
                <a:ea typeface="Calibri" panose="020F0502020204030204" pitchFamily="34" charset="0"/>
                <a:cs typeface="Arial" panose="020B0604020202020204" pitchFamily="34" charset="0"/>
              </a:rPr>
              <a:t>handling</a:t>
            </a: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aeroportuale</a:t>
            </a:r>
            <a:r>
              <a:rPr lang="it-IT" altLang="it-IT"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censura art. 14 </a:t>
            </a:r>
            <a:r>
              <a:rPr lang="it-IT" altLang="it-IT" sz="1600" dirty="0" err="1">
                <a:solidFill>
                  <a:srgbClr val="000000"/>
                </a:solidFill>
                <a:latin typeface="Arial" panose="020B0604020202020204" pitchFamily="34" charset="0"/>
                <a:ea typeface="Calibri" panose="020F0502020204030204" pitchFamily="34" charset="0"/>
                <a:cs typeface="Arial" panose="020B0604020202020204" pitchFamily="34" charset="0"/>
              </a:rPr>
              <a:t>D.Lgs</a:t>
            </a: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n. 18/1999 incompatibile con le finalità della Direttiva 96/67/CE (art. 18) (laddove prevede l’obbligo imposto alle imprese interessate di riassumere il personale del precedente prestatore di servizi così svantaggiando i nuovi concorrenti potenziali rispetto alle imprese già operanti e compromette l’apertura dei mercati).</a:t>
            </a:r>
          </a:p>
          <a:p>
            <a:pPr algn="just">
              <a:lnSpc>
                <a:spcPct val="115000"/>
              </a:lnSpc>
              <a:spcBef>
                <a:spcPct val="0"/>
              </a:spcBef>
              <a:defRPr/>
            </a:pPr>
            <a:endPar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ct val="0"/>
              </a:spcBef>
              <a:defRPr/>
            </a:pP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C. </a:t>
            </a:r>
            <a:r>
              <a:rPr lang="it-IT" altLang="it-IT" sz="1600" dirty="0" err="1">
                <a:solidFill>
                  <a:srgbClr val="000000"/>
                </a:solidFill>
                <a:latin typeface="Arial" panose="020B0604020202020204" pitchFamily="34" charset="0"/>
                <a:ea typeface="Calibri" panose="020F0502020204030204" pitchFamily="34" charset="0"/>
                <a:cs typeface="Arial" panose="020B0604020202020204" pitchFamily="34" charset="0"/>
              </a:rPr>
              <a:t>Giust</a:t>
            </a:r>
            <a:r>
              <a:rPr lang="it-IT" altLang="it-IT" sz="1600" dirty="0">
                <a:solidFill>
                  <a:srgbClr val="000000"/>
                </a:solidFill>
                <a:latin typeface="Arial" panose="020B0604020202020204" pitchFamily="34" charset="0"/>
                <a:ea typeface="Calibri" panose="020F0502020204030204" pitchFamily="34" charset="0"/>
                <a:cs typeface="Arial" panose="020B0604020202020204" pitchFamily="34" charset="0"/>
              </a:rPr>
              <a:t>. 14 luglio 2005, C-386/03, (Commissione c. Repubblica federale di Germania): analoga</a:t>
            </a:r>
          </a:p>
        </p:txBody>
      </p:sp>
    </p:spTree>
    <p:extLst>
      <p:ext uri="{BB962C8B-B14F-4D97-AF65-F5344CB8AC3E}">
        <p14:creationId xmlns:p14="http://schemas.microsoft.com/office/powerpoint/2010/main" val="225260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2164</Words>
  <Application>Microsoft Office PowerPoint</Application>
  <PresentationFormat>Widescreen</PresentationFormat>
  <Paragraphs>328</Paragraphs>
  <Slides>27</Slides>
  <Notes>26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Arial Unicode MS</vt:lpstr>
      <vt:lpstr>Arial</vt:lpstr>
      <vt:lpstr>Calibri</vt:lpstr>
      <vt:lpstr>Calibri Light</vt:lpstr>
      <vt:lpstr>Courier New</vt:lpstr>
      <vt:lpstr>Symbol</vt:lpstr>
      <vt:lpstr>Tahoma</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Avv. Andrea Uberti</cp:lastModifiedBy>
  <cp:revision>106</cp:revision>
  <cp:lastPrinted>2017-09-11T10:23:57Z</cp:lastPrinted>
  <dcterms:created xsi:type="dcterms:W3CDTF">2016-06-10T08:01:15Z</dcterms:created>
  <dcterms:modified xsi:type="dcterms:W3CDTF">2017-09-11T15:44:03Z</dcterms:modified>
</cp:coreProperties>
</file>